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7.xml" ContentType="application/vnd.openxmlformats-officedocument.presentationml.tags+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2.xml" ContentType="application/vnd.openxmlformats-officedocument.presentationml.tags+xml"/>
  <Override PartName="/ppt/notesSlides/notesSlide44.xml" ContentType="application/vnd.openxmlformats-officedocument.presentationml.notesSlide+xml"/>
  <Override PartName="/ppt/tags/tag23.xml" ContentType="application/vnd.openxmlformats-officedocument.presentationml.tags+xml"/>
  <Override PartName="/ppt/notesSlides/notesSlide45.xml" ContentType="application/vnd.openxmlformats-officedocument.presentationml.notesSlide+xml"/>
  <Override PartName="/ppt/tags/tag24.xml" ContentType="application/vnd.openxmlformats-officedocument.presentationml.tags+xml"/>
  <Override PartName="/ppt/notesSlides/notesSlide46.xml" ContentType="application/vnd.openxmlformats-officedocument.presentationml.notesSlide+xml"/>
  <Override PartName="/ppt/tags/tag25.xml" ContentType="application/vnd.openxmlformats-officedocument.presentationml.tags+xml"/>
  <Override PartName="/ppt/notesSlides/notesSlide47.xml" ContentType="application/vnd.openxmlformats-officedocument.presentationml.notesSlide+xml"/>
  <Override PartName="/ppt/tags/tag26.xml" ContentType="application/vnd.openxmlformats-officedocument.presentationml.tags+xml"/>
  <Override PartName="/ppt/notesSlides/notesSlide48.xml" ContentType="application/vnd.openxmlformats-officedocument.presentationml.notesSlide+xml"/>
  <Override PartName="/ppt/tags/tag27.xml" ContentType="application/vnd.openxmlformats-officedocument.presentationml.tags+xml"/>
  <Override PartName="/ppt/notesSlides/notesSlide49.xml" ContentType="application/vnd.openxmlformats-officedocument.presentationml.notesSlide+xml"/>
  <Override PartName="/ppt/tags/tag28.xml" ContentType="application/vnd.openxmlformats-officedocument.presentationml.tags+xml"/>
  <Override PartName="/ppt/notesSlides/notesSlide50.xml" ContentType="application/vnd.openxmlformats-officedocument.presentationml.notesSlide+xml"/>
  <Override PartName="/ppt/tags/tag29.xml" ContentType="application/vnd.openxmlformats-officedocument.presentationml.tags+xml"/>
  <Override PartName="/ppt/notesSlides/notesSlide51.xml" ContentType="application/vnd.openxmlformats-officedocument.presentationml.notesSlide+xml"/>
  <Override PartName="/ppt/tags/tag30.xml" ContentType="application/vnd.openxmlformats-officedocument.presentationml.tags+xml"/>
  <Override PartName="/ppt/notesSlides/notesSlide52.xml" ContentType="application/vnd.openxmlformats-officedocument.presentationml.notesSlide+xml"/>
  <Override PartName="/ppt/tags/tag31.xml" ContentType="application/vnd.openxmlformats-officedocument.presentationml.tags+xml"/>
  <Override PartName="/ppt/notesSlides/notesSlide53.xml" ContentType="application/vnd.openxmlformats-officedocument.presentationml.notesSlide+xml"/>
  <Override PartName="/ppt/tags/tag32.xml" ContentType="application/vnd.openxmlformats-officedocument.presentationml.tags+xml"/>
  <Override PartName="/ppt/notesSlides/notesSlide54.xml" ContentType="application/vnd.openxmlformats-officedocument.presentationml.notesSlide+xml"/>
  <Override PartName="/ppt/tags/tag33.xml" ContentType="application/vnd.openxmlformats-officedocument.presentationml.tags+xml"/>
  <Override PartName="/ppt/notesSlides/notesSlide55.xml" ContentType="application/vnd.openxmlformats-officedocument.presentationml.notesSlide+xml"/>
  <Override PartName="/ppt/tags/tag34.xml" ContentType="application/vnd.openxmlformats-officedocument.presentationml.tags+xml"/>
  <Override PartName="/ppt/notesSlides/notesSlide56.xml" ContentType="application/vnd.openxmlformats-officedocument.presentationml.notesSlide+xml"/>
  <Override PartName="/ppt/tags/tag35.xml" ContentType="application/vnd.openxmlformats-officedocument.presentationml.tags+xml"/>
  <Override PartName="/ppt/notesSlides/notesSlide57.xml" ContentType="application/vnd.openxmlformats-officedocument.presentationml.notesSlide+xml"/>
  <Override PartName="/ppt/tags/tag36.xml" ContentType="application/vnd.openxmlformats-officedocument.presentationml.tags+xml"/>
  <Override PartName="/ppt/notesSlides/notesSlide58.xml" ContentType="application/vnd.openxmlformats-officedocument.presentationml.notesSlide+xml"/>
  <Override PartName="/ppt/tags/tag37.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38.xml" ContentType="application/vnd.openxmlformats-officedocument.presentationml.tags+xml"/>
  <Override PartName="/ppt/notesSlides/notesSlide61.xml" ContentType="application/vnd.openxmlformats-officedocument.presentationml.notesSlide+xml"/>
  <Override PartName="/ppt/tags/tag39.xml" ContentType="application/vnd.openxmlformats-officedocument.presentationml.tags+xml"/>
  <Override PartName="/ppt/notesSlides/notesSlide62.xml" ContentType="application/vnd.openxmlformats-officedocument.presentationml.notesSlide+xml"/>
  <Override PartName="/ppt/tags/tag40.xml" ContentType="application/vnd.openxmlformats-officedocument.presentationml.tags+xml"/>
  <Override PartName="/ppt/notesSlides/notesSlide63.xml" ContentType="application/vnd.openxmlformats-officedocument.presentationml.notesSlide+xml"/>
  <Override PartName="/ppt/tags/tag41.xml" ContentType="application/vnd.openxmlformats-officedocument.presentationml.tags+xml"/>
  <Override PartName="/ppt/notesSlides/notesSlide64.xml" ContentType="application/vnd.openxmlformats-officedocument.presentationml.notesSlide+xml"/>
  <Override PartName="/ppt/tags/tag42.xml" ContentType="application/vnd.openxmlformats-officedocument.presentationml.tags+xml"/>
  <Override PartName="/ppt/notesSlides/notesSlide65.xml" ContentType="application/vnd.openxmlformats-officedocument.presentationml.notesSlide+xml"/>
  <Override PartName="/ppt/tags/tag43.xml" ContentType="application/vnd.openxmlformats-officedocument.presentationml.tags+xml"/>
  <Override PartName="/ppt/notesSlides/notesSlide66.xml" ContentType="application/vnd.openxmlformats-officedocument.presentationml.notesSlide+xml"/>
  <Override PartName="/ppt/tags/tag44.xml" ContentType="application/vnd.openxmlformats-officedocument.presentationml.tags+xml"/>
  <Override PartName="/ppt/notesSlides/notesSlide67.xml" ContentType="application/vnd.openxmlformats-officedocument.presentationml.notesSlide+xml"/>
  <Override PartName="/ppt/tags/tag45.xml" ContentType="application/vnd.openxmlformats-officedocument.presentationml.tags+xml"/>
  <Override PartName="/ppt/notesSlides/notesSlide68.xml" ContentType="application/vnd.openxmlformats-officedocument.presentationml.notesSlide+xml"/>
  <Override PartName="/ppt/tags/tag46.xml" ContentType="application/vnd.openxmlformats-officedocument.presentationml.tags+xml"/>
  <Override PartName="/ppt/notesSlides/notesSlide69.xml" ContentType="application/vnd.openxmlformats-officedocument.presentationml.notesSlide+xml"/>
  <Override PartName="/ppt/tags/tag47.xml" ContentType="application/vnd.openxmlformats-officedocument.presentationml.tags+xml"/>
  <Override PartName="/ppt/notesSlides/notesSlide70.xml" ContentType="application/vnd.openxmlformats-officedocument.presentationml.notesSlide+xml"/>
  <Override PartName="/ppt/tags/tag48.xml" ContentType="application/vnd.openxmlformats-officedocument.presentationml.tags+xml"/>
  <Override PartName="/ppt/notesSlides/notesSlide71.xml" ContentType="application/vnd.openxmlformats-officedocument.presentationml.notesSlide+xml"/>
  <Override PartName="/ppt/tags/tag49.xml" ContentType="application/vnd.openxmlformats-officedocument.presentationml.tags+xml"/>
  <Override PartName="/ppt/notesSlides/notesSlide72.xml" ContentType="application/vnd.openxmlformats-officedocument.presentationml.notesSlide+xml"/>
  <Override PartName="/ppt/tags/tag50.xml" ContentType="application/vnd.openxmlformats-officedocument.presentationml.tags+xml"/>
  <Override PartName="/ppt/notesSlides/notesSlide73.xml" ContentType="application/vnd.openxmlformats-officedocument.presentationml.notesSlide+xml"/>
  <Override PartName="/ppt/tags/tag51.xml" ContentType="application/vnd.openxmlformats-officedocument.presentationml.tags+xml"/>
  <Override PartName="/ppt/notesSlides/notesSlide74.xml" ContentType="application/vnd.openxmlformats-officedocument.presentationml.notesSlide+xml"/>
  <Override PartName="/ppt/tags/tag52.xml" ContentType="application/vnd.openxmlformats-officedocument.presentationml.tags+xml"/>
  <Override PartName="/ppt/notesSlides/notesSlide75.xml" ContentType="application/vnd.openxmlformats-officedocument.presentationml.notesSlide+xml"/>
  <Override PartName="/ppt/tags/tag53.xml" ContentType="application/vnd.openxmlformats-officedocument.presentationml.tags+xml"/>
  <Override PartName="/ppt/notesSlides/notesSlide76.xml" ContentType="application/vnd.openxmlformats-officedocument.presentationml.notesSlide+xml"/>
  <Override PartName="/ppt/tags/tag54.xml" ContentType="application/vnd.openxmlformats-officedocument.presentationml.tags+xml"/>
  <Override PartName="/ppt/notesSlides/notesSlide77.xml" ContentType="application/vnd.openxmlformats-officedocument.presentationml.notesSlide+xml"/>
  <Override PartName="/ppt/tags/tag55.xml" ContentType="application/vnd.openxmlformats-officedocument.presentationml.tags+xml"/>
  <Override PartName="/ppt/notesSlides/notesSlide78.xml" ContentType="application/vnd.openxmlformats-officedocument.presentationml.notesSlide+xml"/>
  <Override PartName="/ppt/tags/tag56.xml" ContentType="application/vnd.openxmlformats-officedocument.presentationml.tags+xml"/>
  <Override PartName="/ppt/notesSlides/notesSlide79.xml" ContentType="application/vnd.openxmlformats-officedocument.presentationml.notesSlide+xml"/>
  <Override PartName="/ppt/tags/tag57.xml" ContentType="application/vnd.openxmlformats-officedocument.presentationml.tags+xml"/>
  <Override PartName="/ppt/notesSlides/notesSlide80.xml" ContentType="application/vnd.openxmlformats-officedocument.presentationml.notesSlide+xml"/>
  <Override PartName="/ppt/tags/tag58.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59.xml" ContentType="application/vnd.openxmlformats-officedocument.presentationml.tags+xml"/>
  <Override PartName="/ppt/notesSlides/notesSlide84.xml" ContentType="application/vnd.openxmlformats-officedocument.presentationml.notesSlide+xml"/>
  <Override PartName="/ppt/tags/tag60.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61.xml" ContentType="application/vnd.openxmlformats-officedocument.presentationml.tags+xml"/>
  <Override PartName="/ppt/notesSlides/notesSlide87.xml" ContentType="application/vnd.openxmlformats-officedocument.presentationml.notesSlide+xml"/>
  <Override PartName="/ppt/tags/tag62.xml" ContentType="application/vnd.openxmlformats-officedocument.presentationml.tags+xml"/>
  <Override PartName="/ppt/notesSlides/notesSlide88.xml" ContentType="application/vnd.openxmlformats-officedocument.presentationml.notesSlide+xml"/>
  <Override PartName="/ppt/tags/tag63.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3" r:id="rId1"/>
    <p:sldMasterId id="2147483679" r:id="rId2"/>
    <p:sldMasterId id="2147483691" r:id="rId3"/>
    <p:sldMasterId id="2147483703" r:id="rId4"/>
    <p:sldMasterId id="2147483726" r:id="rId5"/>
    <p:sldMasterId id="2147483749" r:id="rId6"/>
    <p:sldMasterId id="2147483761" r:id="rId7"/>
  </p:sldMasterIdLst>
  <p:notesMasterIdLst>
    <p:notesMasterId r:id="rId98"/>
  </p:notesMasterIdLst>
  <p:handoutMasterIdLst>
    <p:handoutMasterId r:id="rId99"/>
  </p:handoutMasterIdLst>
  <p:sldIdLst>
    <p:sldId id="1603" r:id="rId8"/>
    <p:sldId id="1722" r:id="rId9"/>
    <p:sldId id="1721" r:id="rId10"/>
    <p:sldId id="1615" r:id="rId11"/>
    <p:sldId id="1613" r:id="rId12"/>
    <p:sldId id="1628" r:id="rId13"/>
    <p:sldId id="1618" r:id="rId14"/>
    <p:sldId id="1678" r:id="rId15"/>
    <p:sldId id="1679" r:id="rId16"/>
    <p:sldId id="1621" r:id="rId17"/>
    <p:sldId id="1680" r:id="rId18"/>
    <p:sldId id="1690" r:id="rId19"/>
    <p:sldId id="1620" r:id="rId20"/>
    <p:sldId id="1598" r:id="rId21"/>
    <p:sldId id="1631" r:id="rId22"/>
    <p:sldId id="1630" r:id="rId23"/>
    <p:sldId id="1700" r:id="rId24"/>
    <p:sldId id="1702" r:id="rId25"/>
    <p:sldId id="1703" r:id="rId26"/>
    <p:sldId id="1704" r:id="rId27"/>
    <p:sldId id="1705" r:id="rId28"/>
    <p:sldId id="1706" r:id="rId29"/>
    <p:sldId id="1707" r:id="rId30"/>
    <p:sldId id="1711" r:id="rId31"/>
    <p:sldId id="1714" r:id="rId32"/>
    <p:sldId id="1716" r:id="rId33"/>
    <p:sldId id="1720" r:id="rId34"/>
    <p:sldId id="1590" r:id="rId35"/>
    <p:sldId id="1718" r:id="rId36"/>
    <p:sldId id="1619" r:id="rId37"/>
    <p:sldId id="1498" r:id="rId38"/>
    <p:sldId id="1676" r:id="rId39"/>
    <p:sldId id="1593" r:id="rId40"/>
    <p:sldId id="1597" r:id="rId41"/>
    <p:sldId id="1624" r:id="rId42"/>
    <p:sldId id="1493" r:id="rId43"/>
    <p:sldId id="1712" r:id="rId44"/>
    <p:sldId id="1713" r:id="rId45"/>
    <p:sldId id="1701" r:id="rId46"/>
    <p:sldId id="1708" r:id="rId47"/>
    <p:sldId id="1709" r:id="rId48"/>
    <p:sldId id="1710" r:id="rId49"/>
    <p:sldId id="1715" r:id="rId50"/>
    <p:sldId id="1717" r:id="rId51"/>
    <p:sldId id="1697" r:id="rId52"/>
    <p:sldId id="1497" r:id="rId53"/>
    <p:sldId id="1681" r:id="rId54"/>
    <p:sldId id="1682" r:id="rId55"/>
    <p:sldId id="1683" r:id="rId56"/>
    <p:sldId id="1684" r:id="rId57"/>
    <p:sldId id="1685" r:id="rId58"/>
    <p:sldId id="1686" r:id="rId59"/>
    <p:sldId id="1687" r:id="rId60"/>
    <p:sldId id="1688" r:id="rId61"/>
    <p:sldId id="1689" r:id="rId62"/>
    <p:sldId id="1559" r:id="rId63"/>
    <p:sldId id="1561" r:id="rId64"/>
    <p:sldId id="1560" r:id="rId65"/>
    <p:sldId id="1563" r:id="rId66"/>
    <p:sldId id="1564" r:id="rId67"/>
    <p:sldId id="1565" r:id="rId68"/>
    <p:sldId id="1566" r:id="rId69"/>
    <p:sldId id="1567" r:id="rId70"/>
    <p:sldId id="1568" r:id="rId71"/>
    <p:sldId id="1570" r:id="rId72"/>
    <p:sldId id="1573" r:id="rId73"/>
    <p:sldId id="1574" r:id="rId74"/>
    <p:sldId id="1577" r:id="rId75"/>
    <p:sldId id="1606" r:id="rId76"/>
    <p:sldId id="1608" r:id="rId77"/>
    <p:sldId id="1609" r:id="rId78"/>
    <p:sldId id="1591" r:id="rId79"/>
    <p:sldId id="1599" r:id="rId80"/>
    <p:sldId id="1579" r:id="rId81"/>
    <p:sldId id="1581" r:id="rId82"/>
    <p:sldId id="1587" r:id="rId83"/>
    <p:sldId id="1480" r:id="rId84"/>
    <p:sldId id="1529" r:id="rId85"/>
    <p:sldId id="1586" r:id="rId86"/>
    <p:sldId id="1578" r:id="rId87"/>
    <p:sldId id="1527" r:id="rId88"/>
    <p:sldId id="1589" r:id="rId89"/>
    <p:sldId id="1555" r:id="rId90"/>
    <p:sldId id="1575" r:id="rId91"/>
    <p:sldId id="1576" r:id="rId92"/>
    <p:sldId id="1489" r:id="rId93"/>
    <p:sldId id="1457" r:id="rId94"/>
    <p:sldId id="1431" r:id="rId95"/>
    <p:sldId id="1361" r:id="rId96"/>
    <p:sldId id="1421" r:id="rId97"/>
  </p:sldIdLst>
  <p:sldSz cx="9144000" cy="6858000" type="screen4x3"/>
  <p:notesSz cx="9601200" cy="7315200"/>
  <p:defaultTextStyle>
    <a:defPPr>
      <a:defRPr lang="en-US"/>
    </a:defPPr>
    <a:lvl1pPr algn="l" rtl="0" fontAlgn="base">
      <a:spcBef>
        <a:spcPct val="0"/>
      </a:spcBef>
      <a:spcAft>
        <a:spcPct val="0"/>
      </a:spcAft>
      <a:defRPr sz="2200" kern="1200">
        <a:solidFill>
          <a:schemeClr val="tx1"/>
        </a:solidFill>
        <a:latin typeface="Arial" pitchFamily="34" charset="0"/>
        <a:ea typeface="+mn-ea"/>
        <a:cs typeface="+mn-cs"/>
      </a:defRPr>
    </a:lvl1pPr>
    <a:lvl2pPr marL="457035" algn="l" rtl="0" fontAlgn="base">
      <a:spcBef>
        <a:spcPct val="0"/>
      </a:spcBef>
      <a:spcAft>
        <a:spcPct val="0"/>
      </a:spcAft>
      <a:defRPr sz="2200" kern="1200">
        <a:solidFill>
          <a:schemeClr val="tx1"/>
        </a:solidFill>
        <a:latin typeface="Arial" pitchFamily="34" charset="0"/>
        <a:ea typeface="+mn-ea"/>
        <a:cs typeface="+mn-cs"/>
      </a:defRPr>
    </a:lvl2pPr>
    <a:lvl3pPr marL="914071" algn="l" rtl="0" fontAlgn="base">
      <a:spcBef>
        <a:spcPct val="0"/>
      </a:spcBef>
      <a:spcAft>
        <a:spcPct val="0"/>
      </a:spcAft>
      <a:defRPr sz="2200" kern="1200">
        <a:solidFill>
          <a:schemeClr val="tx1"/>
        </a:solidFill>
        <a:latin typeface="Arial" pitchFamily="34" charset="0"/>
        <a:ea typeface="+mn-ea"/>
        <a:cs typeface="+mn-cs"/>
      </a:defRPr>
    </a:lvl3pPr>
    <a:lvl4pPr marL="1371110" algn="l" rtl="0" fontAlgn="base">
      <a:spcBef>
        <a:spcPct val="0"/>
      </a:spcBef>
      <a:spcAft>
        <a:spcPct val="0"/>
      </a:spcAft>
      <a:defRPr sz="2200" kern="1200">
        <a:solidFill>
          <a:schemeClr val="tx1"/>
        </a:solidFill>
        <a:latin typeface="Arial" pitchFamily="34" charset="0"/>
        <a:ea typeface="+mn-ea"/>
        <a:cs typeface="+mn-cs"/>
      </a:defRPr>
    </a:lvl4pPr>
    <a:lvl5pPr marL="1828146" algn="l" rtl="0" fontAlgn="base">
      <a:spcBef>
        <a:spcPct val="0"/>
      </a:spcBef>
      <a:spcAft>
        <a:spcPct val="0"/>
      </a:spcAft>
      <a:defRPr sz="2200" kern="1200">
        <a:solidFill>
          <a:schemeClr val="tx1"/>
        </a:solidFill>
        <a:latin typeface="Arial" pitchFamily="34" charset="0"/>
        <a:ea typeface="+mn-ea"/>
        <a:cs typeface="+mn-cs"/>
      </a:defRPr>
    </a:lvl5pPr>
    <a:lvl6pPr marL="2285181" algn="l" defTabSz="914071" rtl="0" eaLnBrk="1" latinLnBrk="0" hangingPunct="1">
      <a:defRPr sz="2200" kern="1200">
        <a:solidFill>
          <a:schemeClr val="tx1"/>
        </a:solidFill>
        <a:latin typeface="Arial" pitchFamily="34" charset="0"/>
        <a:ea typeface="+mn-ea"/>
        <a:cs typeface="+mn-cs"/>
      </a:defRPr>
    </a:lvl6pPr>
    <a:lvl7pPr marL="2742219" algn="l" defTabSz="914071" rtl="0" eaLnBrk="1" latinLnBrk="0" hangingPunct="1">
      <a:defRPr sz="2200" kern="1200">
        <a:solidFill>
          <a:schemeClr val="tx1"/>
        </a:solidFill>
        <a:latin typeface="Arial" pitchFamily="34" charset="0"/>
        <a:ea typeface="+mn-ea"/>
        <a:cs typeface="+mn-cs"/>
      </a:defRPr>
    </a:lvl7pPr>
    <a:lvl8pPr marL="3199252" algn="l" defTabSz="914071" rtl="0" eaLnBrk="1" latinLnBrk="0" hangingPunct="1">
      <a:defRPr sz="2200" kern="1200">
        <a:solidFill>
          <a:schemeClr val="tx1"/>
        </a:solidFill>
        <a:latin typeface="Arial" pitchFamily="34" charset="0"/>
        <a:ea typeface="+mn-ea"/>
        <a:cs typeface="+mn-cs"/>
      </a:defRPr>
    </a:lvl8pPr>
    <a:lvl9pPr marL="3656291" algn="l" defTabSz="914071" rtl="0" eaLnBrk="1" latinLnBrk="0" hangingPunct="1">
      <a:defRPr sz="22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3024">
          <p15:clr>
            <a:srgbClr val="A4A3A4"/>
          </p15:clr>
        </p15:guide>
        <p15:guide id="2" pos="5616">
          <p15:clr>
            <a:srgbClr val="A4A3A4"/>
          </p15:clr>
        </p15:guide>
      </p15:sldGuideLst>
    </p:ext>
    <p:ext uri="{2D200454-40CA-4A62-9FC3-DE9A4176ACB9}">
      <p15:notesGuideLst xmlns:p15="http://schemas.microsoft.com/office/powerpoint/2012/main">
        <p15:guide id="1" orient="horz" pos="2304"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CA2800"/>
    <a:srgbClr val="CD0000"/>
    <a:srgbClr val="2C5AE4"/>
    <a:srgbClr val="1F4C7F"/>
    <a:srgbClr val="1E4776"/>
    <a:srgbClr val="173557"/>
    <a:srgbClr val="FF3300"/>
    <a:srgbClr val="FFFF00"/>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02" autoAdjust="0"/>
    <p:restoredTop sz="39660" autoAdjust="0"/>
  </p:normalViewPr>
  <p:slideViewPr>
    <p:cSldViewPr>
      <p:cViewPr varScale="1">
        <p:scale>
          <a:sx n="46" d="100"/>
          <a:sy n="46" d="100"/>
        </p:scale>
        <p:origin x="3112" y="168"/>
      </p:cViewPr>
      <p:guideLst>
        <p:guide orient="horz" pos="3024"/>
        <p:guide pos="5616"/>
      </p:guideLst>
    </p:cSldViewPr>
  </p:slideViewPr>
  <p:outlineViewPr>
    <p:cViewPr>
      <p:scale>
        <a:sx n="33" d="100"/>
        <a:sy n="33" d="100"/>
      </p:scale>
      <p:origin x="42" y="2736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192" y="-120"/>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3522" name="Rectangle 2"/>
          <p:cNvSpPr>
            <a:spLocks noGrp="1" noChangeArrowheads="1"/>
          </p:cNvSpPr>
          <p:nvPr>
            <p:ph type="hdr" sz="quarter"/>
          </p:nvPr>
        </p:nvSpPr>
        <p:spPr bwMode="auto">
          <a:xfrm>
            <a:off x="1" y="0"/>
            <a:ext cx="4160238" cy="365516"/>
          </a:xfrm>
          <a:prstGeom prst="rect">
            <a:avLst/>
          </a:prstGeom>
          <a:noFill/>
          <a:ln w="38100">
            <a:noFill/>
            <a:miter lim="800000"/>
            <a:headEnd/>
            <a:tailEnd/>
          </a:ln>
          <a:effectLst/>
        </p:spPr>
        <p:txBody>
          <a:bodyPr vert="horz" wrap="none" lIns="95128" tIns="49467" rIns="95128" bIns="49467" numCol="1" anchor="ctr" anchorCtr="0" compatLnSpc="1">
            <a:prstTxWarp prst="textNoShape">
              <a:avLst/>
            </a:prstTxWarp>
          </a:bodyPr>
          <a:lstStyle>
            <a:lvl1pPr defTabSz="967064" eaLnBrk="0" hangingPunct="0">
              <a:defRPr sz="1300" smtClean="0">
                <a:solidFill>
                  <a:schemeClr val="bg1"/>
                </a:solidFill>
              </a:defRPr>
            </a:lvl1pPr>
          </a:lstStyle>
          <a:p>
            <a:pPr>
              <a:defRPr/>
            </a:pPr>
            <a:endParaRPr lang="en-US"/>
          </a:p>
        </p:txBody>
      </p:sp>
      <p:sp>
        <p:nvSpPr>
          <p:cNvPr id="363523" name="Rectangle 3"/>
          <p:cNvSpPr>
            <a:spLocks noGrp="1" noChangeArrowheads="1"/>
          </p:cNvSpPr>
          <p:nvPr>
            <p:ph type="dt" sz="quarter" idx="1"/>
          </p:nvPr>
        </p:nvSpPr>
        <p:spPr bwMode="auto">
          <a:xfrm>
            <a:off x="5440964" y="0"/>
            <a:ext cx="4160238" cy="365516"/>
          </a:xfrm>
          <a:prstGeom prst="rect">
            <a:avLst/>
          </a:prstGeom>
          <a:noFill/>
          <a:ln w="38100">
            <a:noFill/>
            <a:miter lim="800000"/>
            <a:headEnd/>
            <a:tailEnd/>
          </a:ln>
          <a:effectLst/>
        </p:spPr>
        <p:txBody>
          <a:bodyPr vert="horz" wrap="none" lIns="95128" tIns="49467" rIns="95128" bIns="49467" numCol="1" anchor="ctr" anchorCtr="0" compatLnSpc="1">
            <a:prstTxWarp prst="textNoShape">
              <a:avLst/>
            </a:prstTxWarp>
          </a:bodyPr>
          <a:lstStyle>
            <a:lvl1pPr algn="r" defTabSz="967064" eaLnBrk="0" hangingPunct="0">
              <a:defRPr sz="1300" smtClean="0">
                <a:solidFill>
                  <a:schemeClr val="bg1"/>
                </a:solidFill>
              </a:defRPr>
            </a:lvl1pPr>
          </a:lstStyle>
          <a:p>
            <a:pPr>
              <a:defRPr/>
            </a:pPr>
            <a:endParaRPr lang="en-US"/>
          </a:p>
        </p:txBody>
      </p:sp>
      <p:sp>
        <p:nvSpPr>
          <p:cNvPr id="363524" name="Rectangle 4"/>
          <p:cNvSpPr>
            <a:spLocks noGrp="1" noChangeArrowheads="1"/>
          </p:cNvSpPr>
          <p:nvPr>
            <p:ph type="ftr" sz="quarter" idx="2"/>
          </p:nvPr>
        </p:nvSpPr>
        <p:spPr bwMode="auto">
          <a:xfrm>
            <a:off x="1" y="6949685"/>
            <a:ext cx="4160238" cy="365515"/>
          </a:xfrm>
          <a:prstGeom prst="rect">
            <a:avLst/>
          </a:prstGeom>
          <a:noFill/>
          <a:ln w="38100">
            <a:noFill/>
            <a:miter lim="800000"/>
            <a:headEnd/>
            <a:tailEnd/>
          </a:ln>
          <a:effectLst/>
        </p:spPr>
        <p:txBody>
          <a:bodyPr vert="horz" wrap="none" lIns="95128" tIns="49467" rIns="95128" bIns="49467" numCol="1" anchor="b" anchorCtr="0" compatLnSpc="1">
            <a:prstTxWarp prst="textNoShape">
              <a:avLst/>
            </a:prstTxWarp>
          </a:bodyPr>
          <a:lstStyle>
            <a:lvl1pPr defTabSz="967064" eaLnBrk="0" hangingPunct="0">
              <a:defRPr sz="1300" smtClean="0">
                <a:solidFill>
                  <a:schemeClr val="bg1"/>
                </a:solidFill>
              </a:defRPr>
            </a:lvl1pPr>
          </a:lstStyle>
          <a:p>
            <a:pPr>
              <a:defRPr/>
            </a:pPr>
            <a:endParaRPr lang="en-US"/>
          </a:p>
        </p:txBody>
      </p:sp>
      <p:sp>
        <p:nvSpPr>
          <p:cNvPr id="363525" name="Rectangle 5"/>
          <p:cNvSpPr>
            <a:spLocks noGrp="1" noChangeArrowheads="1"/>
          </p:cNvSpPr>
          <p:nvPr>
            <p:ph type="sldNum" sz="quarter" idx="3"/>
          </p:nvPr>
        </p:nvSpPr>
        <p:spPr bwMode="auto">
          <a:xfrm>
            <a:off x="5440964" y="6949685"/>
            <a:ext cx="4160238" cy="365515"/>
          </a:xfrm>
          <a:prstGeom prst="rect">
            <a:avLst/>
          </a:prstGeom>
          <a:noFill/>
          <a:ln w="38100">
            <a:noFill/>
            <a:miter lim="800000"/>
            <a:headEnd/>
            <a:tailEnd/>
          </a:ln>
          <a:effectLst/>
        </p:spPr>
        <p:txBody>
          <a:bodyPr vert="horz" wrap="none" lIns="95128" tIns="49467" rIns="95128" bIns="49467" numCol="1" anchor="b" anchorCtr="0" compatLnSpc="1">
            <a:prstTxWarp prst="textNoShape">
              <a:avLst/>
            </a:prstTxWarp>
          </a:bodyPr>
          <a:lstStyle>
            <a:lvl1pPr algn="r" defTabSz="967064" eaLnBrk="0" hangingPunct="0">
              <a:defRPr sz="1300" smtClean="0">
                <a:solidFill>
                  <a:schemeClr val="bg1"/>
                </a:solidFill>
              </a:defRPr>
            </a:lvl1pPr>
          </a:lstStyle>
          <a:p>
            <a:pPr>
              <a:defRPr/>
            </a:pPr>
            <a:fld id="{E457FB61-EAB1-4554-BE74-62004478E8E4}" type="slidenum">
              <a:rPr lang="en-US"/>
              <a:pPr>
                <a:defRPr/>
              </a:pPr>
              <a:t>‹#›</a:t>
            </a:fld>
            <a:endParaRPr lang="en-US"/>
          </a:p>
        </p:txBody>
      </p:sp>
    </p:spTree>
    <p:extLst>
      <p:ext uri="{BB962C8B-B14F-4D97-AF65-F5344CB8AC3E}">
        <p14:creationId xmlns:p14="http://schemas.microsoft.com/office/powerpoint/2010/main" val="3979928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1" y="32781"/>
            <a:ext cx="192179" cy="299955"/>
          </a:xfrm>
          <a:prstGeom prst="rect">
            <a:avLst/>
          </a:prstGeom>
          <a:noFill/>
          <a:ln w="25400">
            <a:noFill/>
            <a:miter lim="800000"/>
            <a:headEnd/>
            <a:tailEnd/>
          </a:ln>
          <a:effectLst/>
        </p:spPr>
        <p:txBody>
          <a:bodyPr vert="horz" wrap="none" lIns="95128" tIns="49467" rIns="95128" bIns="49467" numCol="1" anchor="ctr" anchorCtr="0" compatLnSpc="1">
            <a:prstTxWarp prst="textNoShape">
              <a:avLst/>
            </a:prstTxWarp>
            <a:spAutoFit/>
          </a:bodyPr>
          <a:lstStyle>
            <a:lvl1pPr defTabSz="967064" eaLnBrk="0" hangingPunct="0">
              <a:defRPr sz="1300" smtClean="0">
                <a:latin typeface="Times New Roman" pitchFamily="18" charset="0"/>
              </a:defRPr>
            </a:lvl1pPr>
          </a:lstStyle>
          <a:p>
            <a:pPr>
              <a:defRPr/>
            </a:pPr>
            <a:endParaRPr lang="es-ES_tradnl"/>
          </a:p>
        </p:txBody>
      </p:sp>
      <p:sp>
        <p:nvSpPr>
          <p:cNvPr id="26627" name="Rectangle 3"/>
          <p:cNvSpPr>
            <a:spLocks noGrp="1" noChangeArrowheads="1"/>
          </p:cNvSpPr>
          <p:nvPr>
            <p:ph type="dt" idx="1"/>
          </p:nvPr>
        </p:nvSpPr>
        <p:spPr bwMode="auto">
          <a:xfrm>
            <a:off x="9409023" y="32781"/>
            <a:ext cx="192178" cy="299955"/>
          </a:xfrm>
          <a:prstGeom prst="rect">
            <a:avLst/>
          </a:prstGeom>
          <a:noFill/>
          <a:ln w="25400">
            <a:noFill/>
            <a:miter lim="800000"/>
            <a:headEnd/>
            <a:tailEnd/>
          </a:ln>
          <a:effectLst/>
        </p:spPr>
        <p:txBody>
          <a:bodyPr vert="horz" wrap="none" lIns="95128" tIns="49467" rIns="95128" bIns="49467" numCol="1" anchor="ctr" anchorCtr="0" compatLnSpc="1">
            <a:prstTxWarp prst="textNoShape">
              <a:avLst/>
            </a:prstTxWarp>
            <a:spAutoFit/>
          </a:bodyPr>
          <a:lstStyle>
            <a:lvl1pPr algn="r" defTabSz="967064" eaLnBrk="0" hangingPunct="0">
              <a:defRPr sz="1300" smtClean="0">
                <a:latin typeface="Times New Roman" pitchFamily="18" charset="0"/>
              </a:defRPr>
            </a:lvl1pPr>
          </a:lstStyle>
          <a:p>
            <a:pPr>
              <a:defRPr/>
            </a:pPr>
            <a:endParaRPr lang="es-ES_tradnl"/>
          </a:p>
        </p:txBody>
      </p:sp>
      <p:sp>
        <p:nvSpPr>
          <p:cNvPr id="72708"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1280726" y="4497859"/>
            <a:ext cx="2677731" cy="1244829"/>
          </a:xfrm>
          <a:prstGeom prst="rect">
            <a:avLst/>
          </a:prstGeom>
          <a:noFill/>
          <a:ln w="25400">
            <a:noFill/>
            <a:miter lim="800000"/>
            <a:headEnd/>
            <a:tailEnd/>
          </a:ln>
          <a:effectLst/>
        </p:spPr>
        <p:txBody>
          <a:bodyPr vert="horz" wrap="none" lIns="95128" tIns="49467" rIns="95128" bIns="49467" numCol="1" anchor="ctr" anchorCtr="0" compatLnSpc="1">
            <a:prstTxWarp prst="textNoShape">
              <a:avLst/>
            </a:prstTxWarp>
            <a:sp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630" name="Rectangle 6"/>
          <p:cNvSpPr>
            <a:spLocks noGrp="1" noChangeArrowheads="1"/>
          </p:cNvSpPr>
          <p:nvPr>
            <p:ph type="ftr" sz="quarter" idx="4"/>
          </p:nvPr>
        </p:nvSpPr>
        <p:spPr bwMode="auto">
          <a:xfrm>
            <a:off x="1" y="7015245"/>
            <a:ext cx="192179" cy="299955"/>
          </a:xfrm>
          <a:prstGeom prst="rect">
            <a:avLst/>
          </a:prstGeom>
          <a:noFill/>
          <a:ln w="25400">
            <a:noFill/>
            <a:miter lim="800000"/>
            <a:headEnd/>
            <a:tailEnd/>
          </a:ln>
          <a:effectLst/>
        </p:spPr>
        <p:txBody>
          <a:bodyPr vert="horz" wrap="none" lIns="95128" tIns="49467" rIns="95128" bIns="49467" numCol="1" anchor="b" anchorCtr="0" compatLnSpc="1">
            <a:prstTxWarp prst="textNoShape">
              <a:avLst/>
            </a:prstTxWarp>
            <a:spAutoFit/>
          </a:bodyPr>
          <a:lstStyle>
            <a:lvl1pPr defTabSz="967064" eaLnBrk="0" hangingPunct="0">
              <a:defRPr sz="1300" smtClean="0">
                <a:latin typeface="Times New Roman" pitchFamily="18" charset="0"/>
              </a:defRPr>
            </a:lvl1pPr>
          </a:lstStyle>
          <a:p>
            <a:pPr>
              <a:defRPr/>
            </a:pPr>
            <a:endParaRPr lang="es-ES_tradnl"/>
          </a:p>
        </p:txBody>
      </p:sp>
      <p:sp>
        <p:nvSpPr>
          <p:cNvPr id="26631" name="Rectangle 7"/>
          <p:cNvSpPr>
            <a:spLocks noGrp="1" noChangeArrowheads="1"/>
          </p:cNvSpPr>
          <p:nvPr>
            <p:ph type="sldNum" sz="quarter" idx="5"/>
          </p:nvPr>
        </p:nvSpPr>
        <p:spPr bwMode="auto">
          <a:xfrm>
            <a:off x="9213521" y="7015246"/>
            <a:ext cx="387680" cy="299955"/>
          </a:xfrm>
          <a:prstGeom prst="rect">
            <a:avLst/>
          </a:prstGeom>
          <a:noFill/>
          <a:ln w="25400">
            <a:noFill/>
            <a:miter lim="800000"/>
            <a:headEnd/>
            <a:tailEnd/>
          </a:ln>
          <a:effectLst/>
        </p:spPr>
        <p:txBody>
          <a:bodyPr vert="horz" wrap="none" lIns="95128" tIns="49467" rIns="95128" bIns="49467" numCol="1" anchor="b" anchorCtr="0" compatLnSpc="1">
            <a:prstTxWarp prst="textNoShape">
              <a:avLst/>
            </a:prstTxWarp>
            <a:spAutoFit/>
          </a:bodyPr>
          <a:lstStyle>
            <a:lvl1pPr algn="r" defTabSz="967064" eaLnBrk="0" hangingPunct="0">
              <a:defRPr sz="1300" smtClean="0">
                <a:latin typeface="Times New Roman" pitchFamily="18" charset="0"/>
              </a:defRPr>
            </a:lvl1pPr>
          </a:lstStyle>
          <a:p>
            <a:pPr>
              <a:defRPr/>
            </a:pPr>
            <a:fld id="{7769F722-7C22-4C40-BAEB-00342DB235F3}" type="slidenum">
              <a:rPr lang="es-ES_tradnl"/>
              <a:pPr>
                <a:defRPr/>
              </a:pPr>
              <a:t>‹#›</a:t>
            </a:fld>
            <a:endParaRPr lang="es-ES_tradnl"/>
          </a:p>
        </p:txBody>
      </p:sp>
    </p:spTree>
    <p:extLst>
      <p:ext uri="{BB962C8B-B14F-4D97-AF65-F5344CB8AC3E}">
        <p14:creationId xmlns:p14="http://schemas.microsoft.com/office/powerpoint/2010/main" val="32454182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035"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071"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11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146"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5181" algn="l" defTabSz="914071" rtl="0" eaLnBrk="1" latinLnBrk="0" hangingPunct="1">
      <a:defRPr sz="1200" kern="1200">
        <a:solidFill>
          <a:schemeClr val="tx1"/>
        </a:solidFill>
        <a:latin typeface="+mn-lt"/>
        <a:ea typeface="+mn-ea"/>
        <a:cs typeface="+mn-cs"/>
      </a:defRPr>
    </a:lvl6pPr>
    <a:lvl7pPr marL="2742219" algn="l" defTabSz="914071" rtl="0" eaLnBrk="1" latinLnBrk="0" hangingPunct="1">
      <a:defRPr sz="1200" kern="1200">
        <a:solidFill>
          <a:schemeClr val="tx1"/>
        </a:solidFill>
        <a:latin typeface="+mn-lt"/>
        <a:ea typeface="+mn-ea"/>
        <a:cs typeface="+mn-cs"/>
      </a:defRPr>
    </a:lvl7pPr>
    <a:lvl8pPr marL="3199252" algn="l" defTabSz="914071" rtl="0" eaLnBrk="1" latinLnBrk="0" hangingPunct="1">
      <a:defRPr sz="1200" kern="1200">
        <a:solidFill>
          <a:schemeClr val="tx1"/>
        </a:solidFill>
        <a:latin typeface="+mn-lt"/>
        <a:ea typeface="+mn-ea"/>
        <a:cs typeface="+mn-cs"/>
      </a:defRPr>
    </a:lvl8pPr>
    <a:lvl9pPr marL="3656291" algn="l" defTabSz="91407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297531"/>
            <a:ext cx="39315838" cy="3645486"/>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Growth is a word that is music to my ears.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i="0" u="none" strike="noStrike"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 am excited to bring you three threads intertwined in my talk.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The first thread I will attempt to map the vast landscape of thousands of refactoring research papers in the last decade and our exponential growth.  This will give you ideas on how your own community can experience growth and make a long-lasting practical impact.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Then you will see a second thread, where I will give some examples of the new growth from my own refactoring research with my graduate students, and I will even get to do a deeper dive into one of the most recent projects we worked on with our collaborators at Google.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Times New Roman" pitchFamily="18" charset="0"/>
                <a:ea typeface="+mn-ea"/>
                <a:cs typeface="+mn-cs"/>
              </a:rPr>
              <a:t>But there is a Third Thread you will see in my talk. </a:t>
            </a: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r>
              <a:rPr lang="en-US" sz="1200" b="0" i="0" u="none" strike="noStrike" kern="1200" baseline="0" dirty="0">
                <a:solidFill>
                  <a:schemeClr val="tx1"/>
                </a:solidFill>
                <a:latin typeface="Times New Roman" pitchFamily="18" charset="0"/>
                <a:ea typeface="+mn-ea"/>
                <a:cs typeface="+mn-cs"/>
              </a:rPr>
              <a:t>So I present some of the lessons that I have been learning in my career and my personal life</a:t>
            </a:r>
            <a:r>
              <a:rPr lang="mr-IN" sz="1200" b="0" i="0" u="none" strike="noStrike" kern="1200" baseline="0" dirty="0">
                <a:solidFill>
                  <a:schemeClr val="tx1"/>
                </a:solidFill>
                <a:latin typeface="Times New Roman" pitchFamily="18" charset="0"/>
                <a:ea typeface="+mn-ea"/>
                <a:cs typeface="+mn-cs"/>
              </a:rPr>
              <a:t>–</a:t>
            </a:r>
            <a:r>
              <a:rPr lang="en-US" sz="1200" b="0" i="0" u="none" strike="noStrike" kern="1200" baseline="0" dirty="0">
                <a:solidFill>
                  <a:schemeClr val="tx1"/>
                </a:solidFill>
                <a:latin typeface="Times New Roman" pitchFamily="18" charset="0"/>
                <a:ea typeface="+mn-ea"/>
                <a:cs typeface="+mn-cs"/>
              </a:rPr>
              <a:t> and I wished that somebody shared these with me when I was a student. I will take you behind the scenes. I am so excited to serve you by sharing about my journey, where I am now and what I am learning in my personal and professional life. </a:t>
            </a:r>
            <a:r>
              <a:rPr lang="en-US" sz="1200" kern="1200" dirty="0">
                <a:solidFill>
                  <a:schemeClr val="tx1"/>
                </a:solidFill>
                <a:latin typeface="Times New Roman" pitchFamily="18" charset="0"/>
                <a:ea typeface="+mn-ea"/>
                <a:cs typeface="+mn-cs"/>
              </a:rPr>
              <a:t>So whe</a:t>
            </a:r>
            <a:r>
              <a:rPr lang="en-US" sz="1200" kern="1200" baseline="0" dirty="0">
                <a:solidFill>
                  <a:schemeClr val="tx1"/>
                </a:solidFill>
                <a:latin typeface="Times New Roman" pitchFamily="18" charset="0"/>
                <a:ea typeface="+mn-ea"/>
                <a:cs typeface="+mn-cs"/>
              </a:rPr>
              <a:t>n you see the Owl icon, I am about to share one of those insights. </a:t>
            </a:r>
            <a:r>
              <a:rPr lang="en-US" sz="1200" kern="1200" dirty="0">
                <a:solidFill>
                  <a:schemeClr val="tx1"/>
                </a:solidFill>
                <a:latin typeface="Times New Roman" pitchFamily="18" charset="0"/>
                <a:ea typeface="+mn-ea"/>
                <a:cs typeface="+mn-cs"/>
              </a:rPr>
              <a:t>I am</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So excited to share these with you.</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u="none" strike="noStrike" kern="1200" baseline="0" dirty="0">
                <a:solidFill>
                  <a:schemeClr val="tx1"/>
                </a:solidFill>
                <a:latin typeface="Times New Roman" pitchFamily="18" charset="0"/>
                <a:ea typeface="+mn-ea"/>
                <a:cs typeface="+mn-cs"/>
              </a:rPr>
              <a:t>I understand that my talk is around 50 minutes then 10-15 minutes of Q&amp;A at the end. </a:t>
            </a:r>
            <a:endParaRPr lang="en-US" sz="1200" b="0" i="0" u="none" strike="noStrike"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a:xfrm>
            <a:off x="9325731" y="7015246"/>
            <a:ext cx="275470" cy="299955"/>
          </a:xfrm>
        </p:spPr>
        <p:txBody>
          <a:bodyPr/>
          <a:lstStyle/>
          <a:p>
            <a:pPr>
              <a:defRPr/>
            </a:pPr>
            <a:fld id="{7769F722-7C22-4C40-BAEB-00342DB235F3}" type="slidenum">
              <a:rPr lang="es-ES_tradnl" smtClean="0"/>
              <a:pPr>
                <a:defRPr/>
              </a:pPr>
              <a:t>1</a:t>
            </a:fld>
            <a:endParaRPr lang="es-ES_tradnl"/>
          </a:p>
        </p:txBody>
      </p:sp>
    </p:spTree>
    <p:extLst>
      <p:ext uri="{BB962C8B-B14F-4D97-AF65-F5344CB8AC3E}">
        <p14:creationId xmlns:p14="http://schemas.microsoft.com/office/powerpoint/2010/main" val="1523165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017728"/>
            <a:ext cx="33075090" cy="2205092"/>
          </a:xfrm>
        </p:spPr>
        <p:txBody>
          <a:bodyPr/>
          <a:lstStyle/>
          <a:p>
            <a:r>
              <a:rPr lang="en-US" dirty="0"/>
              <a:t>Next we ask the question: why do people refactor</a:t>
            </a:r>
            <a:r>
              <a:rPr lang="en-US" baseline="0" dirty="0"/>
              <a:t> nowadays?</a:t>
            </a:r>
            <a:endParaRPr lang="en-US" dirty="0"/>
          </a:p>
          <a:p>
            <a:r>
              <a:rPr lang="en-US" dirty="0"/>
              <a:t>The</a:t>
            </a:r>
            <a:r>
              <a:rPr lang="en-US" baseline="0" dirty="0"/>
              <a:t> </a:t>
            </a:r>
            <a:r>
              <a:rPr lang="en-US" dirty="0"/>
              <a:t>original motivation was to improve the internal</a:t>
            </a:r>
            <a:r>
              <a:rPr lang="en-US" baseline="0" dirty="0"/>
              <a:t> </a:t>
            </a:r>
            <a:r>
              <a:rPr lang="en-US" dirty="0"/>
              <a:t>code</a:t>
            </a:r>
            <a:r>
              <a:rPr lang="en-US" baseline="0" dirty="0"/>
              <a:t> quality, but we have seen huge growth in other objectives.</a:t>
            </a:r>
          </a:p>
          <a:p>
            <a:endParaRPr lang="en-US" baseline="0" dirty="0"/>
          </a:p>
          <a:p>
            <a:r>
              <a:rPr lang="en-US" sz="1200" b="1" kern="1200" dirty="0">
                <a:solidFill>
                  <a:schemeClr val="tx1"/>
                </a:solidFill>
                <a:latin typeface="Times New Roman" pitchFamily="18" charset="0"/>
                <a:ea typeface="+mn-ea"/>
                <a:cs typeface="+mn-cs"/>
              </a:rPr>
              <a:t>Very surprising: starting with 2010, performance was the main target, even more than Internal quality. Many people in the industry mention as the main goal for refactoring to be performance. the research community realized that the performance is more marketable: you can say that you make a change that might improve the maintainability</a:t>
            </a:r>
            <a:r>
              <a:rPr lang="en-US" sz="1200" b="1" kern="1200" baseline="0" dirty="0">
                <a:solidFill>
                  <a:schemeClr val="tx1"/>
                </a:solidFill>
                <a:latin typeface="Times New Roman" pitchFamily="18" charset="0"/>
                <a:ea typeface="+mn-ea"/>
                <a:cs typeface="+mn-cs"/>
              </a:rPr>
              <a:t> of your software in a few years, but how do you measure this? In contrast, performance is quantifiable, has an immediate, measurable impact for end-users. </a:t>
            </a:r>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Migration: transformation between programming languages (COBOL to Java, C to C++,) or migrating between libraries.</a:t>
            </a:r>
          </a:p>
          <a:p>
            <a:r>
              <a:rPr lang="en-US" sz="1200" kern="1200" dirty="0">
                <a:solidFill>
                  <a:schemeClr val="tx1"/>
                </a:solidFill>
                <a:latin typeface="Times New Roman" pitchFamily="18" charset="0"/>
                <a:ea typeface="+mn-ea"/>
                <a:cs typeface="+mn-cs"/>
              </a:rPr>
              <a:t>And we have one of the most active and well known people in the library migration, Mohamed and his group. </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CALL to ACTION: The surprising part is security: we would like to see more work on Security preservation when I integrate modules (in autonomous vehicles). </a:t>
            </a:r>
          </a:p>
          <a:p>
            <a:r>
              <a:rPr lang="en-US" sz="1200" kern="1200" dirty="0">
                <a:solidFill>
                  <a:schemeClr val="tx1"/>
                </a:solidFill>
                <a:latin typeface="Times New Roman" pitchFamily="18" charset="0"/>
                <a:ea typeface="+mn-ea"/>
                <a:cs typeface="+mn-cs"/>
              </a:rPr>
              <a:t>Can we still preserve the security constrains (not only the behavior)?</a:t>
            </a:r>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10</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457301"/>
            <a:ext cx="15914751" cy="5325946"/>
          </a:xfrm>
        </p:spPr>
        <p:txBody>
          <a:bodyPr/>
          <a:lstStyle/>
          <a:p>
            <a:r>
              <a:rPr lang="en-US" dirty="0"/>
              <a:t>Let me give some examples</a:t>
            </a:r>
            <a:r>
              <a:rPr lang="en-US" baseline="0" dirty="0"/>
              <a:t> of refactoring for performance that my own research group has been automating in the domain of Mobile Apps.</a:t>
            </a:r>
          </a:p>
          <a:p>
            <a:endParaRPr lang="en-US" dirty="0"/>
          </a:p>
          <a:p>
            <a:r>
              <a:rPr lang="en-US" dirty="0"/>
              <a:t>The</a:t>
            </a:r>
            <a:r>
              <a:rPr lang="en-US" baseline="0" dirty="0"/>
              <a:t> mobile domain has seen a huge growth. </a:t>
            </a:r>
          </a:p>
          <a:p>
            <a:r>
              <a:rPr lang="en-US" baseline="0" dirty="0"/>
              <a:t>Gartner predicts that this year more than 300 Billion apps will be downloaded this year. </a:t>
            </a:r>
            <a:endParaRPr lang="en-US" dirty="0"/>
          </a:p>
          <a:p>
            <a:endParaRPr lang="en-US" dirty="0"/>
          </a:p>
          <a:p>
            <a:r>
              <a:rPr lang="en-US" dirty="0"/>
              <a:t>However,</a:t>
            </a:r>
            <a:r>
              <a:rPr lang="en-US" baseline="0" dirty="0"/>
              <a:t> </a:t>
            </a:r>
            <a:r>
              <a:rPr lang="en-US" b="1" baseline="0" dirty="0"/>
              <a:t>because mobile devices have limited resources and make excessive network calls, </a:t>
            </a:r>
          </a:p>
          <a:p>
            <a:r>
              <a:rPr lang="en-US" baseline="0" dirty="0"/>
              <a:t>it is easy for mobile apps to freeze and become unresponsive. </a:t>
            </a:r>
          </a:p>
          <a:p>
            <a:endParaRPr lang="en-US" baseline="0" dirty="0"/>
          </a:p>
          <a:p>
            <a:r>
              <a:rPr lang="en-US" baseline="0" dirty="0"/>
              <a:t>A famous research paper found that slow operations account for 75% of the performance bugs in Android.</a:t>
            </a:r>
          </a:p>
          <a:p>
            <a:endParaRPr lang="en-US" b="1" baseline="0" dirty="0"/>
          </a:p>
          <a:p>
            <a:pPr marL="0" lvl="2"/>
            <a:r>
              <a:rPr lang="en-US" b="1" baseline="0" dirty="0"/>
              <a:t>The main </a:t>
            </a:r>
            <a:r>
              <a:rPr lang="en-US" b="1" dirty="0"/>
              <a:t>Culprit: long running operations running in the main UI thread</a:t>
            </a:r>
          </a:p>
          <a:p>
            <a:pPr marL="0" lvl="2"/>
            <a:r>
              <a:rPr lang="en-US" b="1" dirty="0"/>
              <a:t>Solution: refactoring to</a:t>
            </a:r>
            <a:r>
              <a:rPr lang="en-US" b="1" baseline="0" dirty="0"/>
              <a:t> execute these long-running operations </a:t>
            </a:r>
            <a:r>
              <a:rPr lang="en-US" b="1" dirty="0"/>
              <a:t>asynchronously in other threads,</a:t>
            </a:r>
            <a:r>
              <a:rPr lang="en-US" b="1" baseline="0" dirty="0"/>
              <a:t> and call back into the main thread with the result of the computation.</a:t>
            </a:r>
            <a:endParaRPr lang="en-US" b="1" dirty="0"/>
          </a:p>
          <a:p>
            <a:endParaRPr lang="en-US" b="1" baseline="0" dirty="0"/>
          </a:p>
          <a:p>
            <a:r>
              <a:rPr lang="en-US" b="1" baseline="0" dirty="0"/>
              <a:t>CLICK</a:t>
            </a:r>
          </a:p>
          <a:p>
            <a:r>
              <a:rPr lang="en-US" baseline="0" dirty="0"/>
              <a:t>However, refactoring code from a synchronous model to asynchronous is non-trivial, as the refactoring needs to preserve the original program behavior, the thread semantics, and even the order in which exceptions are thrown.</a:t>
            </a:r>
          </a:p>
          <a:p>
            <a:r>
              <a:rPr lang="en-US" baseline="0" dirty="0"/>
              <a:t>Once arrived in the promised land of </a:t>
            </a:r>
            <a:r>
              <a:rPr lang="en-US" baseline="0" dirty="0" err="1"/>
              <a:t>async</a:t>
            </a:r>
            <a:r>
              <a:rPr lang="en-US" baseline="0" dirty="0"/>
              <a:t> programming, the app developer needs further refactoring.</a:t>
            </a:r>
          </a:p>
          <a:p>
            <a:r>
              <a:rPr lang="en-US" b="1" baseline="0" dirty="0"/>
              <a:t>Even code that is designed with asynchrony upfront still needs refactoring in order to remain useful. For example to replace legacy call-back styles with modern constructs such as </a:t>
            </a:r>
            <a:r>
              <a:rPr lang="en-US" b="1" baseline="0" dirty="0" err="1"/>
              <a:t>async</a:t>
            </a:r>
            <a:r>
              <a:rPr lang="en-US" b="1" baseline="0" dirty="0"/>
              <a:t>—and-await, to make the </a:t>
            </a:r>
            <a:r>
              <a:rPr lang="en-US" b="1" baseline="0" dirty="0" err="1"/>
              <a:t>async</a:t>
            </a:r>
            <a:r>
              <a:rPr lang="en-US" b="1" baseline="0" dirty="0"/>
              <a:t> code more performant.</a:t>
            </a:r>
          </a:p>
          <a:p>
            <a:endParaRPr lang="en-US" b="1" baseline="0" dirty="0"/>
          </a:p>
          <a:p>
            <a:r>
              <a:rPr lang="en-US" b="1" baseline="0" dirty="0"/>
              <a:t>CLICK</a:t>
            </a:r>
          </a:p>
          <a:p>
            <a:r>
              <a:rPr lang="en-US" b="1" baseline="0" dirty="0"/>
              <a:t>Among these vectors of </a:t>
            </a:r>
            <a:r>
              <a:rPr lang="en-US" b="1" baseline="0" dirty="0" err="1"/>
              <a:t>refactorings</a:t>
            </a:r>
            <a:r>
              <a:rPr lang="en-US" b="1" baseline="0" dirty="0"/>
              <a:t> for improving responsiveness</a:t>
            </a:r>
            <a:r>
              <a:rPr lang="en-US" baseline="0" dirty="0"/>
              <a:t>, we have automated some for different platforms (Android and Microsoft .NET) and for different programming languages (Java and C#). </a:t>
            </a:r>
          </a:p>
          <a:p>
            <a:endParaRPr lang="en-US" baseline="0" dirty="0"/>
          </a:p>
          <a:p>
            <a:endParaRPr lang="en-US" baseline="0"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11</a:t>
            </a:fld>
            <a:endParaRPr lang="es-ES_tradnl"/>
          </a:p>
        </p:txBody>
      </p:sp>
    </p:spTree>
    <p:extLst>
      <p:ext uri="{BB962C8B-B14F-4D97-AF65-F5344CB8AC3E}">
        <p14:creationId xmlns:p14="http://schemas.microsoft.com/office/powerpoint/2010/main" val="546456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SKIP slide: or go very fast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In the interest of time I am going to skip this slide, but it summarizes my group’s work on refactoring for adding parallelism into sequential programs and improving parallelism in program that are already parallel.</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SKIP from here 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I also want to give some examples of </a:t>
            </a:r>
            <a:r>
              <a:rPr lang="en-US" sz="1200" b="1" kern="1200" baseline="0" dirty="0" err="1">
                <a:solidFill>
                  <a:schemeClr val="tx1"/>
                </a:solidFill>
                <a:latin typeface="Times New Roman" pitchFamily="18" charset="0"/>
                <a:ea typeface="+mn-ea"/>
                <a:cs typeface="+mn-cs"/>
              </a:rPr>
              <a:t>refactorings</a:t>
            </a:r>
            <a:r>
              <a:rPr lang="en-US" sz="1200" b="1" kern="1200" baseline="0" dirty="0">
                <a:solidFill>
                  <a:schemeClr val="tx1"/>
                </a:solidFill>
                <a:latin typeface="Times New Roman" pitchFamily="18" charset="0"/>
                <a:ea typeface="+mn-ea"/>
                <a:cs typeface="+mn-cs"/>
              </a:rPr>
              <a:t> for parallelism that my own group developed to help developers take advantage of multicore computers.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We first started with an exploratory study to find out how programmers change their code for parallelism. Grounded on the findings, we developed a rich refactoring toolset that supports </a:t>
            </a:r>
            <a:r>
              <a:rPr lang="en-US" sz="1200" b="1" kern="1200" baseline="0" dirty="0" err="1">
                <a:solidFill>
                  <a:schemeClr val="tx1"/>
                </a:solidFill>
                <a:latin typeface="Times New Roman" pitchFamily="18" charset="0"/>
                <a:ea typeface="+mn-ea"/>
                <a:cs typeface="+mn-cs"/>
              </a:rPr>
              <a:t>refactorings</a:t>
            </a:r>
            <a:r>
              <a:rPr lang="en-US" sz="1200" b="1" kern="1200" baseline="0" dirty="0">
                <a:solidFill>
                  <a:schemeClr val="tx1"/>
                </a:solidFill>
                <a:latin typeface="Times New Roman" pitchFamily="18" charset="0"/>
                <a:ea typeface="+mn-ea"/>
                <a:cs typeface="+mn-cs"/>
              </a:rPr>
              <a:t> from all practical categories that we discovered from the explorative study: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latin typeface="Times New Roman" pitchFamily="18" charset="0"/>
              <a:ea typeface="+mn-ea"/>
              <a:cs typeface="+mn-cs"/>
            </a:endParaRPr>
          </a:p>
          <a:p>
            <a:pPr rtl="0"/>
            <a:r>
              <a:rPr lang="en-US" sz="1200" b="0" kern="1200" dirty="0">
                <a:solidFill>
                  <a:schemeClr val="tx1"/>
                </a:solidFill>
                <a:latin typeface="Times New Roman" pitchFamily="18" charset="0"/>
                <a:ea typeface="+mn-ea"/>
                <a:cs typeface="+mn-cs"/>
              </a:rPr>
              <a:t>Typically, a user would first make a program thread-safe, and then make the program run concurrently under multiple threads, then improve scalability.</a:t>
            </a:r>
          </a:p>
          <a:p>
            <a:pPr rtl="0"/>
            <a:endParaRPr lang="en-US" sz="1200" b="0" kern="1200" dirty="0">
              <a:solidFill>
                <a:schemeClr val="tx1"/>
              </a:solidFill>
              <a:latin typeface="Times New Roman" pitchFamily="18" charset="0"/>
              <a:ea typeface="+mn-ea"/>
              <a:cs typeface="+mn-cs"/>
            </a:endParaRPr>
          </a:p>
          <a:p>
            <a:pPr rtl="0"/>
            <a:r>
              <a:rPr lang="en-US" sz="1200" b="1" kern="1200" dirty="0">
                <a:solidFill>
                  <a:schemeClr val="tx1"/>
                </a:solidFill>
                <a:latin typeface="Times New Roman" pitchFamily="18" charset="0"/>
                <a:ea typeface="+mn-ea"/>
                <a:cs typeface="+mn-cs"/>
              </a:rPr>
              <a:t>VIP:</a:t>
            </a:r>
            <a:r>
              <a:rPr lang="en-US" sz="1200" b="1" kern="1200" baseline="0" dirty="0">
                <a:solidFill>
                  <a:schemeClr val="tx1"/>
                </a:solidFill>
                <a:latin typeface="Times New Roman" pitchFamily="18" charset="0"/>
                <a:ea typeface="+mn-ea"/>
                <a:cs typeface="+mn-cs"/>
              </a:rPr>
              <a:t> don</a:t>
            </a:r>
            <a:r>
              <a:rPr lang="fr-FR" sz="1200" b="1" kern="1200" baseline="0" dirty="0">
                <a:solidFill>
                  <a:schemeClr val="tx1"/>
                </a:solidFill>
                <a:latin typeface="Times New Roman" pitchFamily="18" charset="0"/>
                <a:ea typeface="+mn-ea"/>
                <a:cs typeface="+mn-cs"/>
              </a:rPr>
              <a:t>’</a:t>
            </a:r>
            <a:r>
              <a:rPr lang="en-US" sz="1200" b="1" kern="1200" baseline="0" dirty="0">
                <a:solidFill>
                  <a:schemeClr val="tx1"/>
                </a:solidFill>
                <a:latin typeface="Times New Roman" pitchFamily="18" charset="0"/>
                <a:ea typeface="+mn-ea"/>
                <a:cs typeface="+mn-cs"/>
              </a:rPr>
              <a:t>t talk about the individual </a:t>
            </a:r>
            <a:r>
              <a:rPr lang="en-US" sz="1200" b="1" kern="1200" baseline="0" dirty="0" err="1">
                <a:solidFill>
                  <a:schemeClr val="tx1"/>
                </a:solidFill>
                <a:latin typeface="Times New Roman" pitchFamily="18" charset="0"/>
                <a:ea typeface="+mn-ea"/>
                <a:cs typeface="+mn-cs"/>
              </a:rPr>
              <a:t>refactorings</a:t>
            </a:r>
            <a:r>
              <a:rPr lang="en-US" sz="1200" b="1" kern="1200" baseline="0" dirty="0">
                <a:solidFill>
                  <a:schemeClr val="tx1"/>
                </a:solidFill>
                <a:latin typeface="Times New Roman" pitchFamily="18" charset="0"/>
                <a:ea typeface="+mn-ea"/>
                <a:cs typeface="+mn-cs"/>
              </a:rPr>
              <a:t>, but only about the categories</a:t>
            </a:r>
          </a:p>
          <a:p>
            <a:pPr rtl="0"/>
            <a:endParaRPr lang="en-US" sz="1200" b="0" kern="1200" baseline="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Automating a refactoring for parallelism is challenging as it requires complex code transformations that span multiple, non-adjacent program statements (cannot be done via</a:t>
            </a:r>
            <a:r>
              <a:rPr lang="en-US" sz="1200" b="0" kern="1200" baseline="0" dirty="0">
                <a:solidFill>
                  <a:schemeClr val="tx1"/>
                </a:solidFill>
                <a:latin typeface="Times New Roman" pitchFamily="18" charset="0"/>
                <a:ea typeface="+mn-ea"/>
                <a:cs typeface="+mn-cs"/>
              </a:rPr>
              <a:t> find-and-replace text editors)</a:t>
            </a:r>
            <a:r>
              <a:rPr lang="en-US" sz="1200" b="0" kern="1200" dirty="0">
                <a:solidFill>
                  <a:schemeClr val="tx1"/>
                </a:solidFill>
                <a:latin typeface="Times New Roman" pitchFamily="18" charset="0"/>
                <a:ea typeface="+mn-ea"/>
                <a:cs typeface="+mn-cs"/>
              </a:rPr>
              <a:t>, and requires deep inter-procedural analyses that globally reason about objects that threads can share through the heap. </a:t>
            </a:r>
            <a:r>
              <a:rPr lang="en-US" sz="1200" b="1" kern="1200" dirty="0">
                <a:solidFill>
                  <a:schemeClr val="tx1"/>
                </a:solidFill>
                <a:latin typeface="Times New Roman" pitchFamily="18" charset="0"/>
                <a:ea typeface="+mn-ea"/>
                <a:cs typeface="+mn-cs"/>
              </a:rPr>
              <a:t>A key problem is designing program analyses that are accurate yet fast enough to be used in an interactive refactoring tool.</a:t>
            </a:r>
          </a:p>
          <a:p>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a:t>
            </a:r>
          </a:p>
          <a:p>
            <a:pPr rtl="0"/>
            <a:r>
              <a:rPr lang="en-US" sz="1200" b="0" kern="1200" baseline="0" dirty="0">
                <a:solidFill>
                  <a:schemeClr val="tx1"/>
                </a:solidFill>
                <a:latin typeface="Times New Roman" pitchFamily="18" charset="0"/>
                <a:ea typeface="+mn-ea"/>
                <a:cs typeface="+mn-cs"/>
              </a:rPr>
              <a:t>1. The first category of </a:t>
            </a:r>
            <a:r>
              <a:rPr lang="en-US" sz="1200" b="0" kern="1200" baseline="0" dirty="0" err="1">
                <a:solidFill>
                  <a:schemeClr val="tx1"/>
                </a:solidFill>
                <a:latin typeface="Times New Roman" pitchFamily="18" charset="0"/>
                <a:ea typeface="+mn-ea"/>
                <a:cs typeface="+mn-cs"/>
              </a:rPr>
              <a:t>refactorings</a:t>
            </a:r>
            <a:r>
              <a:rPr lang="en-US" sz="1200" b="0" kern="1200" baseline="0" dirty="0">
                <a:solidFill>
                  <a:schemeClr val="tx1"/>
                </a:solidFill>
                <a:latin typeface="Times New Roman" pitchFamily="18" charset="0"/>
                <a:ea typeface="+mn-ea"/>
                <a:cs typeface="+mn-cs"/>
              </a:rPr>
              <a:t> are enabling transformations for thread-safety.</a:t>
            </a:r>
          </a:p>
          <a:p>
            <a:pPr rtl="0"/>
            <a:r>
              <a:rPr lang="en-US" sz="1200" b="0" kern="1200" baseline="0" dirty="0">
                <a:solidFill>
                  <a:schemeClr val="tx1"/>
                </a:solidFill>
                <a:latin typeface="Times New Roman" pitchFamily="18" charset="0"/>
                <a:ea typeface="+mn-ea"/>
                <a:cs typeface="+mn-cs"/>
              </a:rPr>
              <a:t>For example the first refactoring makes a whole class thread-safe by making it immutable. The next two </a:t>
            </a:r>
            <a:r>
              <a:rPr lang="en-US" sz="1200" b="0" kern="1200" baseline="0" dirty="0" err="1">
                <a:solidFill>
                  <a:schemeClr val="tx1"/>
                </a:solidFill>
                <a:latin typeface="Times New Roman" pitchFamily="18" charset="0"/>
                <a:ea typeface="+mn-ea"/>
                <a:cs typeface="+mn-cs"/>
              </a:rPr>
              <a:t>refactorings</a:t>
            </a:r>
            <a:r>
              <a:rPr lang="en-US" sz="1200" b="0" kern="1200" baseline="0" dirty="0">
                <a:solidFill>
                  <a:schemeClr val="tx1"/>
                </a:solidFill>
                <a:latin typeface="Times New Roman" pitchFamily="18" charset="0"/>
                <a:ea typeface="+mn-ea"/>
                <a:cs typeface="+mn-cs"/>
              </a:rPr>
              <a:t> convert accesses to shared data by using library constructs that are thread-safe.</a:t>
            </a:r>
          </a:p>
          <a:p>
            <a:pPr rtl="0"/>
            <a:endParaRPr lang="en-US" sz="1200" b="0" kern="1200" baseline="0" dirty="0">
              <a:solidFill>
                <a:schemeClr val="tx1"/>
              </a:solidFill>
              <a:latin typeface="Times New Roman" pitchFamily="18" charset="0"/>
              <a:ea typeface="+mn-ea"/>
              <a:cs typeface="+mn-cs"/>
            </a:endParaRPr>
          </a:p>
          <a:p>
            <a:pPr rtl="0"/>
            <a:r>
              <a:rPr lang="en-US" sz="1200" b="0" kern="1200" baseline="0" dirty="0">
                <a:solidFill>
                  <a:schemeClr val="tx1"/>
                </a:solidFill>
                <a:latin typeface="Times New Roman" pitchFamily="18" charset="0"/>
                <a:ea typeface="+mn-ea"/>
                <a:cs typeface="+mn-cs"/>
              </a:rPr>
              <a:t>2. Once a program is </a:t>
            </a:r>
            <a:r>
              <a:rPr lang="en-US" sz="1200" b="0" kern="1200" baseline="0" dirty="0" err="1">
                <a:solidFill>
                  <a:schemeClr val="tx1"/>
                </a:solidFill>
                <a:latin typeface="Times New Roman" pitchFamily="18" charset="0"/>
                <a:ea typeface="+mn-ea"/>
                <a:cs typeface="+mn-cs"/>
              </a:rPr>
              <a:t>threadsafe</a:t>
            </a:r>
            <a:r>
              <a:rPr lang="en-US" sz="1200" b="0" kern="1200" baseline="0" dirty="0">
                <a:solidFill>
                  <a:schemeClr val="tx1"/>
                </a:solidFill>
                <a:latin typeface="Times New Roman" pitchFamily="18" charset="0"/>
                <a:ea typeface="+mn-ea"/>
                <a:cs typeface="+mn-cs"/>
              </a:rPr>
              <a:t>, multi-threading can be used to improve its throughput.  </a:t>
            </a:r>
          </a:p>
          <a:p>
            <a:pPr rtl="0"/>
            <a:r>
              <a:rPr lang="en-US" sz="1200" b="0" kern="1200" baseline="0" dirty="0">
                <a:solidFill>
                  <a:schemeClr val="tx1"/>
                </a:solidFill>
                <a:latin typeface="Times New Roman" pitchFamily="18" charset="0"/>
                <a:ea typeface="+mn-ea"/>
                <a:cs typeface="+mn-cs"/>
              </a:rPr>
              <a:t>Our toolset supports three such </a:t>
            </a:r>
            <a:r>
              <a:rPr lang="en-US" sz="1200" b="0" kern="1200" baseline="0" dirty="0" err="1">
                <a:solidFill>
                  <a:schemeClr val="tx1"/>
                </a:solidFill>
                <a:latin typeface="Times New Roman" pitchFamily="18" charset="0"/>
                <a:ea typeface="+mn-ea"/>
                <a:cs typeface="+mn-cs"/>
              </a:rPr>
              <a:t>refactorings</a:t>
            </a:r>
            <a:r>
              <a:rPr lang="en-US" sz="1200" b="0" kern="1200" baseline="0" dirty="0">
                <a:solidFill>
                  <a:schemeClr val="tx1"/>
                </a:solidFill>
                <a:latin typeface="Times New Roman" pitchFamily="18" charset="0"/>
                <a:ea typeface="+mn-ea"/>
                <a:cs typeface="+mn-cs"/>
              </a:rPr>
              <a:t>. First refactoring converts a sequential divide-and-conquer algorithm into an algorithm which solves the recursive </a:t>
            </a:r>
            <a:r>
              <a:rPr lang="en-US" sz="1200" b="0" kern="1200" baseline="0" dirty="0" err="1">
                <a:solidFill>
                  <a:schemeClr val="tx1"/>
                </a:solidFill>
                <a:latin typeface="Times New Roman" pitchFamily="18" charset="0"/>
                <a:ea typeface="+mn-ea"/>
                <a:cs typeface="+mn-cs"/>
              </a:rPr>
              <a:t>subproblems</a:t>
            </a:r>
            <a:r>
              <a:rPr lang="en-US" sz="1200" b="0" kern="1200" baseline="0" dirty="0">
                <a:solidFill>
                  <a:schemeClr val="tx1"/>
                </a:solidFill>
                <a:latin typeface="Times New Roman" pitchFamily="18" charset="0"/>
                <a:ea typeface="+mn-ea"/>
                <a:cs typeface="+mn-cs"/>
              </a:rPr>
              <a:t> in parallel using Java’s </a:t>
            </a:r>
            <a:r>
              <a:rPr lang="en-US" sz="1200" b="0" kern="1200" baseline="0" dirty="0" err="1">
                <a:solidFill>
                  <a:schemeClr val="tx1"/>
                </a:solidFill>
                <a:latin typeface="Times New Roman" pitchFamily="18" charset="0"/>
                <a:ea typeface="+mn-ea"/>
                <a:cs typeface="+mn-cs"/>
              </a:rPr>
              <a:t>ForkJoinTask</a:t>
            </a:r>
            <a:r>
              <a:rPr lang="en-US" sz="1200" b="0" kern="1200" baseline="0" dirty="0">
                <a:solidFill>
                  <a:schemeClr val="tx1"/>
                </a:solidFill>
                <a:latin typeface="Times New Roman" pitchFamily="18" charset="0"/>
                <a:ea typeface="+mn-ea"/>
                <a:cs typeface="+mn-cs"/>
              </a:rPr>
              <a:t> framework. Second refactoring parallelizes loops over array using </a:t>
            </a:r>
            <a:r>
              <a:rPr lang="en-US" sz="1200" b="0" kern="1200" baseline="0" dirty="0" err="1">
                <a:solidFill>
                  <a:schemeClr val="tx1"/>
                </a:solidFill>
                <a:latin typeface="Times New Roman" pitchFamily="18" charset="0"/>
                <a:ea typeface="+mn-ea"/>
                <a:cs typeface="+mn-cs"/>
              </a:rPr>
              <a:t>ParallelArray</a:t>
            </a:r>
            <a:r>
              <a:rPr lang="en-US" sz="1200" b="0" kern="1200" baseline="0" dirty="0">
                <a:solidFill>
                  <a:schemeClr val="tx1"/>
                </a:solidFill>
                <a:latin typeface="Times New Roman" pitchFamily="18" charset="0"/>
                <a:ea typeface="+mn-ea"/>
                <a:cs typeface="+mn-cs"/>
              </a:rPr>
              <a:t> </a:t>
            </a:r>
            <a:r>
              <a:rPr lang="en-US" sz="1200" b="0" kern="1200" baseline="0" dirty="0" err="1">
                <a:solidFill>
                  <a:schemeClr val="tx1"/>
                </a:solidFill>
                <a:latin typeface="Times New Roman" pitchFamily="18" charset="0"/>
                <a:ea typeface="+mn-ea"/>
                <a:cs typeface="+mn-cs"/>
              </a:rPr>
              <a:t>libray</a:t>
            </a:r>
            <a:r>
              <a:rPr lang="en-US" sz="1200" b="0" kern="1200" baseline="0" dirty="0">
                <a:solidFill>
                  <a:schemeClr val="tx1"/>
                </a:solidFill>
                <a:latin typeface="Times New Roman" pitchFamily="18" charset="0"/>
                <a:ea typeface="+mn-ea"/>
                <a:cs typeface="+mn-cs"/>
              </a:rPr>
              <a:t>, a data-structure that supports bulk parallel operations.</a:t>
            </a:r>
          </a:p>
          <a:p>
            <a:pPr rtl="0"/>
            <a:endParaRPr lang="en-US" sz="1200" b="0" kern="1200" baseline="0" dirty="0">
              <a:solidFill>
                <a:schemeClr val="tx1"/>
              </a:solidFill>
              <a:latin typeface="Times New Roman" pitchFamily="18" charset="0"/>
              <a:ea typeface="+mn-ea"/>
              <a:cs typeface="+mn-cs"/>
            </a:endParaRPr>
          </a:p>
          <a:p>
            <a:pPr rtl="0"/>
            <a:r>
              <a:rPr lang="en-US" sz="1200" b="0" kern="1200" baseline="0" dirty="0">
                <a:solidFill>
                  <a:schemeClr val="tx1"/>
                </a:solidFill>
                <a:latin typeface="Times New Roman" pitchFamily="18" charset="0"/>
                <a:ea typeface="+mn-ea"/>
                <a:cs typeface="+mn-cs"/>
              </a:rPr>
              <a:t>3. </a:t>
            </a:r>
            <a:r>
              <a:rPr lang="en-US" sz="1200" b="0" kern="1200" baseline="0" dirty="0" err="1">
                <a:solidFill>
                  <a:schemeClr val="tx1"/>
                </a:solidFill>
                <a:latin typeface="Times New Roman" pitchFamily="18" charset="0"/>
                <a:ea typeface="+mn-ea"/>
                <a:cs typeface="+mn-cs"/>
              </a:rPr>
              <a:t>Refactorings</a:t>
            </a:r>
            <a:r>
              <a:rPr lang="en-US" sz="1200" b="0" kern="1200" baseline="0" dirty="0">
                <a:solidFill>
                  <a:schemeClr val="tx1"/>
                </a:solidFill>
                <a:latin typeface="Times New Roman" pitchFamily="18" charset="0"/>
                <a:ea typeface="+mn-ea"/>
                <a:cs typeface="+mn-cs"/>
              </a:rPr>
              <a:t> for scalability convert  an already thread-safe program into one which is more scalable. </a:t>
            </a:r>
          </a:p>
          <a:p>
            <a:pPr rtl="0"/>
            <a:r>
              <a:rPr lang="en-US" sz="1200" b="0" kern="1200" baseline="0" dirty="0">
                <a:solidFill>
                  <a:schemeClr val="tx1"/>
                </a:solidFill>
                <a:latin typeface="Times New Roman" pitchFamily="18" charset="0"/>
                <a:ea typeface="+mn-ea"/>
                <a:cs typeface="+mn-cs"/>
              </a:rPr>
              <a:t>These </a:t>
            </a:r>
            <a:r>
              <a:rPr lang="en-US" sz="1200" b="0" kern="1200" baseline="0" dirty="0" err="1">
                <a:solidFill>
                  <a:schemeClr val="tx1"/>
                </a:solidFill>
                <a:latin typeface="Times New Roman" pitchFamily="18" charset="0"/>
                <a:ea typeface="+mn-ea"/>
                <a:cs typeface="+mn-cs"/>
              </a:rPr>
              <a:t>refactorings</a:t>
            </a:r>
            <a:r>
              <a:rPr lang="en-US" sz="1200" b="0" kern="1200" baseline="0" dirty="0">
                <a:solidFill>
                  <a:schemeClr val="tx1"/>
                </a:solidFill>
                <a:latin typeface="Times New Roman" pitchFamily="18" charset="0"/>
                <a:ea typeface="+mn-ea"/>
                <a:cs typeface="+mn-cs"/>
              </a:rPr>
              <a:t> replace lock-based synchronization with more scalable techniques (e.g., Compare-and-Swap in Atomic classes).</a:t>
            </a:r>
            <a:endParaRPr lang="en-US" b="1"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12</a:t>
            </a:fld>
            <a:endParaRPr lang="es-ES_tradnl"/>
          </a:p>
        </p:txBody>
      </p:sp>
    </p:spTree>
    <p:extLst>
      <p:ext uri="{BB962C8B-B14F-4D97-AF65-F5344CB8AC3E}">
        <p14:creationId xmlns:p14="http://schemas.microsoft.com/office/powerpoint/2010/main" val="231932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417564"/>
            <a:ext cx="15247902" cy="3405420"/>
          </a:xfrm>
        </p:spPr>
        <p:txBody>
          <a:bodyPr/>
          <a:lstStyle/>
          <a:p>
            <a:r>
              <a:rPr lang="en-US" sz="1200" kern="1200" dirty="0">
                <a:solidFill>
                  <a:schemeClr val="tx1"/>
                </a:solidFill>
                <a:latin typeface="Times New Roman" pitchFamily="18" charset="0"/>
                <a:ea typeface="+mn-ea"/>
                <a:cs typeface="+mn-cs"/>
              </a:rPr>
              <a:t>The next question</a:t>
            </a:r>
            <a:r>
              <a:rPr lang="en-US" sz="1200" kern="1200" baseline="0" dirty="0">
                <a:solidFill>
                  <a:schemeClr val="tx1"/>
                </a:solidFill>
                <a:latin typeface="Times New Roman" pitchFamily="18" charset="0"/>
                <a:ea typeface="+mn-ea"/>
                <a:cs typeface="+mn-cs"/>
              </a:rPr>
              <a:t> that we asked is: </a:t>
            </a:r>
          </a:p>
          <a:p>
            <a:r>
              <a:rPr lang="en-US" sz="1200" kern="1200" dirty="0">
                <a:solidFill>
                  <a:schemeClr val="tx1"/>
                </a:solidFill>
                <a:latin typeface="Times New Roman" pitchFamily="18" charset="0"/>
                <a:ea typeface="+mn-ea"/>
                <a:cs typeface="+mn-cs"/>
              </a:rPr>
              <a:t>How do we know that our research works? The</a:t>
            </a:r>
            <a:r>
              <a:rPr lang="en-US" sz="1200" kern="1200" baseline="0" dirty="0">
                <a:solidFill>
                  <a:schemeClr val="tx1"/>
                </a:solidFill>
                <a:latin typeface="Times New Roman" pitchFamily="18" charset="0"/>
                <a:ea typeface="+mn-ea"/>
                <a:cs typeface="+mn-cs"/>
              </a:rPr>
              <a:t> vast majority in the refactoring community employ empirical evaluation (as opposed to analytic evaluation with proofs of correctness)</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These papers used open-source data: evaluation means applying</a:t>
            </a:r>
            <a:r>
              <a:rPr lang="en-US" sz="1200" kern="1200" baseline="0" dirty="0">
                <a:solidFill>
                  <a:schemeClr val="tx1"/>
                </a:solidFill>
                <a:latin typeface="Times New Roman" pitchFamily="18" charset="0"/>
                <a:ea typeface="+mn-ea"/>
                <a:cs typeface="+mn-cs"/>
              </a:rPr>
              <a:t> the tool on some project, or replicating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scenarios that open-source developers applied.</a:t>
            </a: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a:t>
            </a:r>
            <a:r>
              <a:rPr lang="en-US" sz="1200" kern="1200" baseline="0" dirty="0">
                <a:solidFill>
                  <a:schemeClr val="tx1"/>
                </a:solidFill>
                <a:latin typeface="Times New Roman" pitchFamily="18" charset="0"/>
                <a:ea typeface="+mn-ea"/>
                <a:cs typeface="+mn-cs"/>
              </a:rPr>
              <a:t> am the most excited to see an increase in the number of refactoring papers that involve industrial collaboration. </a:t>
            </a:r>
            <a:r>
              <a:rPr lang="en-US" sz="1200" kern="1200" dirty="0">
                <a:solidFill>
                  <a:schemeClr val="tx1"/>
                </a:solidFill>
                <a:latin typeface="Times New Roman" pitchFamily="18" charset="0"/>
                <a:ea typeface="+mn-ea"/>
                <a:cs typeface="+mn-cs"/>
              </a:rPr>
              <a:t>Collaborators from industry tried the tool, gave feedback, the code is used by the industrial partner with sub licensing.</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This is much harder to do as to bring business value to the company the researcher must go the extra mile and work harder.</a:t>
            </a:r>
          </a:p>
          <a:p>
            <a:r>
              <a:rPr lang="en-US" sz="1200" b="1" kern="1200" dirty="0">
                <a:solidFill>
                  <a:schemeClr val="tx1"/>
                </a:solidFill>
                <a:latin typeface="Times New Roman" pitchFamily="18" charset="0"/>
                <a:ea typeface="+mn-ea"/>
                <a:cs typeface="+mn-cs"/>
              </a:rPr>
              <a:t> VIP: As one of my mentors says, there are no traffic jams on the extra mile </a:t>
            </a:r>
            <a:r>
              <a:rPr lang="en-US" sz="1200" b="1" kern="1200" dirty="0">
                <a:solidFill>
                  <a:schemeClr val="tx1"/>
                </a:solidFill>
                <a:latin typeface="Times New Roman" pitchFamily="18" charset="0"/>
                <a:ea typeface="+mn-ea"/>
                <a:cs typeface="+mn-cs"/>
                <a:sym typeface="Wingdings" pitchFamily="2" charset="2"/>
              </a:rPr>
              <a:t> Because very few people put</a:t>
            </a:r>
            <a:r>
              <a:rPr lang="en-US" sz="1200" b="1" kern="1200" baseline="0" dirty="0">
                <a:solidFill>
                  <a:schemeClr val="tx1"/>
                </a:solidFill>
                <a:latin typeface="Times New Roman" pitchFamily="18" charset="0"/>
                <a:ea typeface="+mn-ea"/>
                <a:cs typeface="+mn-cs"/>
                <a:sym typeface="Wingdings" pitchFamily="2" charset="2"/>
              </a:rPr>
              <a:t> in the extra effort.</a:t>
            </a:r>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But this is the one that has</a:t>
            </a:r>
            <a:r>
              <a:rPr lang="en-US" sz="1200" b="1" kern="1200" baseline="0" dirty="0">
                <a:solidFill>
                  <a:schemeClr val="tx1"/>
                </a:solidFill>
                <a:latin typeface="Times New Roman" pitchFamily="18" charset="0"/>
                <a:ea typeface="+mn-ea"/>
                <a:cs typeface="+mn-cs"/>
              </a:rPr>
              <a:t> the greatest potential for changing the world of software development. </a:t>
            </a:r>
          </a:p>
          <a:p>
            <a:r>
              <a:rPr lang="en-US" sz="1200" b="1" kern="1200" baseline="0" dirty="0">
                <a:solidFill>
                  <a:schemeClr val="tx1"/>
                </a:solidFill>
                <a:latin typeface="Times New Roman" pitchFamily="18" charset="0"/>
                <a:ea typeface="+mn-ea"/>
                <a:cs typeface="+mn-cs"/>
              </a:rPr>
              <a:t>Just a a few months ago we finished deploying one of our tools inside Google, and we performed large scale </a:t>
            </a:r>
            <a:r>
              <a:rPr lang="en-US" sz="1200" b="1" kern="1200" baseline="0" dirty="0" err="1">
                <a:solidFill>
                  <a:schemeClr val="tx1"/>
                </a:solidFill>
                <a:latin typeface="Times New Roman" pitchFamily="18" charset="0"/>
                <a:ea typeface="+mn-ea"/>
                <a:cs typeface="+mn-cs"/>
              </a:rPr>
              <a:t>refactorings</a:t>
            </a:r>
            <a:r>
              <a:rPr lang="en-US" sz="1200" b="1" kern="1200" baseline="0" dirty="0">
                <a:solidFill>
                  <a:schemeClr val="tx1"/>
                </a:solidFill>
                <a:latin typeface="Times New Roman" pitchFamily="18" charset="0"/>
                <a:ea typeface="+mn-ea"/>
                <a:cs typeface="+mn-cs"/>
              </a:rPr>
              <a:t> across the whole Google codebase – this was one of the most rewarding experiences.</a:t>
            </a:r>
          </a:p>
          <a:p>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r>
              <a:rPr lang="en-US" dirty="0"/>
              <a:t>======</a:t>
            </a:r>
          </a:p>
          <a:p>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Call for Action: if</a:t>
            </a:r>
            <a:r>
              <a:rPr lang="en-US" b="1" baseline="0" dirty="0"/>
              <a:t> you are someone from industry (I know that there are people here from </a:t>
            </a:r>
            <a:r>
              <a:rPr lang="en-US" b="1" baseline="0" dirty="0" err="1"/>
              <a:t>IntellijIDEA</a:t>
            </a:r>
            <a:r>
              <a:rPr lang="en-US" b="1" baseline="0" dirty="0"/>
              <a:t> and other industry groups), invite academic researchers to talk about their work, demo their tools, be willing to try their tools and give feedback. We truly appreciate you and these interactions are invaluable.</a:t>
            </a:r>
            <a:endParaRPr lang="en-US" b="1" dirty="0"/>
          </a:p>
          <a:p>
            <a:r>
              <a:rPr lang="en-US" b="1" baseline="0" dirty="0"/>
              <a:t> It’s your honest feedback about what works and what does not work that makes us better and stronger and helps us create tools that make you more productive.</a:t>
            </a:r>
          </a:p>
          <a:p>
            <a:endParaRPr lang="en-US" b="1"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13</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1857136"/>
            <a:ext cx="23497918" cy="6526275"/>
          </a:xfrm>
        </p:spPr>
        <p:txBody>
          <a:bodyPr/>
          <a:lstStyle/>
          <a:p>
            <a:r>
              <a:rPr lang="en-US" sz="1200" b="1" kern="1200" dirty="0">
                <a:solidFill>
                  <a:schemeClr val="tx1"/>
                </a:solidFill>
                <a:latin typeface="Times New Roman" pitchFamily="18" charset="0"/>
                <a:ea typeface="+mn-ea"/>
                <a:cs typeface="+mn-cs"/>
              </a:rPr>
              <a:t>Here is another teachable moment for you in the audience.</a:t>
            </a:r>
          </a:p>
          <a:p>
            <a:r>
              <a:rPr lang="en-US" sz="1200" kern="1200" dirty="0">
                <a:solidFill>
                  <a:schemeClr val="tx1"/>
                </a:solidFill>
                <a:latin typeface="Times New Roman" pitchFamily="18" charset="0"/>
                <a:ea typeface="+mn-ea"/>
                <a:cs typeface="+mn-cs"/>
              </a:rPr>
              <a:t>Identify your</a:t>
            </a:r>
            <a:r>
              <a:rPr lang="en-US" sz="1200" kern="1200" baseline="0" dirty="0">
                <a:solidFill>
                  <a:schemeClr val="tx1"/>
                </a:solidFill>
                <a:latin typeface="Times New Roman" pitchFamily="18" charset="0"/>
                <a:ea typeface="+mn-ea"/>
                <a:cs typeface="+mn-cs"/>
              </a:rPr>
              <a:t> Dream</a:t>
            </a:r>
            <a:r>
              <a:rPr lang="en-US" sz="1200" kern="1200" dirty="0">
                <a:solidFill>
                  <a:schemeClr val="tx1"/>
                </a:solidFill>
                <a:latin typeface="Times New Roman" pitchFamily="18" charset="0"/>
                <a:ea typeface="+mn-ea"/>
                <a:cs typeface="+mn-cs"/>
              </a:rPr>
              <a:t>. </a:t>
            </a:r>
          </a:p>
          <a:p>
            <a:r>
              <a:rPr lang="en-US" sz="1200" kern="1200" baseline="0" dirty="0">
                <a:solidFill>
                  <a:schemeClr val="tx1"/>
                </a:solidFill>
                <a:latin typeface="Times New Roman" pitchFamily="18" charset="0"/>
                <a:ea typeface="+mn-ea"/>
                <a:cs typeface="+mn-cs"/>
              </a:rPr>
              <a:t>What do you want. What do you really, really want? </a:t>
            </a:r>
          </a:p>
          <a:p>
            <a:r>
              <a:rPr lang="en-US" sz="1200" kern="1200" baseline="0" dirty="0">
                <a:solidFill>
                  <a:schemeClr val="tx1"/>
                </a:solidFill>
                <a:latin typeface="Times New Roman" pitchFamily="18" charset="0"/>
                <a:ea typeface="+mn-ea"/>
                <a:cs typeface="+mn-cs"/>
              </a:rPr>
              <a:t>Do you want to publish papers? Do you want to have lots of citations?</a:t>
            </a:r>
          </a:p>
          <a:p>
            <a:r>
              <a:rPr lang="en-US" sz="1200" kern="1200" baseline="0" dirty="0">
                <a:solidFill>
                  <a:schemeClr val="tx1"/>
                </a:solidFill>
                <a:latin typeface="Times New Roman" pitchFamily="18" charset="0"/>
                <a:ea typeface="+mn-ea"/>
                <a:cs typeface="+mn-cs"/>
              </a:rPr>
              <a:t>My dream for me is </a:t>
            </a:r>
            <a:r>
              <a:rPr lang="en-US" sz="1200" b="1" kern="1200" dirty="0">
                <a:solidFill>
                  <a:schemeClr val="tx1"/>
                </a:solidFill>
                <a:latin typeface="Times New Roman" pitchFamily="18" charset="0"/>
                <a:ea typeface="+mn-ea"/>
                <a:cs typeface="+mn-cs"/>
              </a:rPr>
              <a:t>making a practical</a:t>
            </a:r>
            <a:r>
              <a:rPr lang="en-US" sz="1200" b="1" kern="1200" baseline="0" dirty="0">
                <a:solidFill>
                  <a:schemeClr val="tx1"/>
                </a:solidFill>
                <a:latin typeface="Times New Roman" pitchFamily="18" charset="0"/>
                <a:ea typeface="+mn-ea"/>
                <a:cs typeface="+mn-cs"/>
              </a:rPr>
              <a:t> </a:t>
            </a:r>
            <a:r>
              <a:rPr lang="en-US" sz="1200" b="1" kern="1200" dirty="0">
                <a:solidFill>
                  <a:schemeClr val="tx1"/>
                </a:solidFill>
                <a:latin typeface="Times New Roman" pitchFamily="18" charset="0"/>
                <a:ea typeface="+mn-ea"/>
                <a:cs typeface="+mn-cs"/>
              </a:rPr>
              <a:t>difference in the life of real software developers.</a:t>
            </a:r>
            <a:r>
              <a:rPr lang="en-US" sz="1200" b="1" kern="1200" baseline="0" dirty="0">
                <a:solidFill>
                  <a:schemeClr val="tx1"/>
                </a:solidFill>
                <a:latin typeface="Times New Roman" pitchFamily="18" charset="0"/>
                <a:ea typeface="+mn-ea"/>
                <a:cs typeface="+mn-cs"/>
              </a:rPr>
              <a:t> </a:t>
            </a:r>
          </a:p>
          <a:p>
            <a:endParaRPr lang="en-US" b="1" baseline="0" dirty="0"/>
          </a:p>
          <a:p>
            <a:r>
              <a:rPr lang="en-US" b="1" baseline="0" dirty="0"/>
              <a:t>CLICK</a:t>
            </a:r>
          </a:p>
          <a:p>
            <a:r>
              <a:rPr lang="en-US" baseline="0" dirty="0"/>
              <a:t>For example, several of our refactoring tools ship with the official release of IDEs such as Microsoft Visual Studio, NetBeans, Eclipse, </a:t>
            </a:r>
            <a:r>
              <a:rPr lang="en-US" baseline="0" dirty="0" err="1"/>
              <a:t>AndroidStudio</a:t>
            </a:r>
            <a:r>
              <a:rPr lang="en-US" baseline="0" dirty="0"/>
              <a:t> </a:t>
            </a:r>
            <a:r>
              <a:rPr lang="en-US" b="1" baseline="0" dirty="0"/>
              <a:t>which are used daily by millions of software developers  </a:t>
            </a:r>
          </a:p>
          <a:p>
            <a:r>
              <a:rPr lang="en-US" baseline="0" dirty="0"/>
              <a:t>CLICK</a:t>
            </a:r>
          </a:p>
          <a:p>
            <a:r>
              <a:rPr lang="en-US" baseline="0" dirty="0"/>
              <a:t>Using our tools, we generated hundreds of change patches that were accepted in famous open source projects such as Apache foundation</a:t>
            </a: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0" indent="0">
              <a:buFontTx/>
              <a:buNone/>
            </a:pPr>
            <a:r>
              <a:rPr lang="en-US" sz="1200" b="0" i="0" u="none" strike="noStrike" kern="1200" baseline="0" dirty="0">
                <a:solidFill>
                  <a:schemeClr val="tx1"/>
                </a:solidFill>
                <a:latin typeface="Times New Roman" pitchFamily="18" charset="0"/>
                <a:ea typeface="+mn-ea"/>
                <a:cs typeface="+mn-cs"/>
              </a:rPr>
              <a:t>Several years ago I developed the world’s first open-source refactoring engine for Java</a:t>
            </a:r>
          </a:p>
          <a:p>
            <a:pPr marL="0" indent="0">
              <a:buFontTx/>
              <a:buNone/>
            </a:pPr>
            <a:endParaRPr lang="en-US" sz="1200" b="0" i="0" u="none" strike="noStrike" kern="1200" baseline="0" dirty="0">
              <a:solidFill>
                <a:schemeClr val="tx1"/>
              </a:solidFill>
              <a:latin typeface="Times New Roman" pitchFamily="18" charset="0"/>
              <a:ea typeface="+mn-ea"/>
              <a:cs typeface="+mn-cs"/>
            </a:endParaRP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0" indent="0">
              <a:buFontTx/>
              <a:buNone/>
            </a:pPr>
            <a:r>
              <a:rPr lang="en-US" sz="1200" b="1" i="0" u="none" strike="noStrike" kern="1200" baseline="0" dirty="0">
                <a:solidFill>
                  <a:schemeClr val="tx1"/>
                </a:solidFill>
                <a:latin typeface="Times New Roman" pitchFamily="18" charset="0"/>
                <a:ea typeface="+mn-ea"/>
                <a:cs typeface="+mn-cs"/>
              </a:rPr>
              <a:t>The work on inferring API-level </a:t>
            </a:r>
            <a:r>
              <a:rPr lang="en-US" sz="1200" b="1" i="0" u="none" strike="noStrike" kern="1200" baseline="0" dirty="0" err="1">
                <a:solidFill>
                  <a:schemeClr val="tx1"/>
                </a:solidFill>
                <a:latin typeface="Times New Roman" pitchFamily="18" charset="0"/>
                <a:ea typeface="+mn-ea"/>
                <a:cs typeface="+mn-cs"/>
              </a:rPr>
              <a:t>refactorings</a:t>
            </a:r>
            <a:r>
              <a:rPr lang="en-US" sz="1200" b="1" i="0" u="none" strike="noStrike" kern="1200" baseline="0" dirty="0">
                <a:solidFill>
                  <a:schemeClr val="tx1"/>
                </a:solidFill>
                <a:latin typeface="Times New Roman" pitchFamily="18" charset="0"/>
                <a:ea typeface="+mn-ea"/>
                <a:cs typeface="+mn-cs"/>
              </a:rPr>
              <a:t> is used at Google, IBM, and dozens of labs</a:t>
            </a:r>
          </a:p>
          <a:p>
            <a:pPr marL="0" indent="0">
              <a:buFontTx/>
              <a:buNone/>
            </a:pPr>
            <a:r>
              <a:rPr lang="en-US" sz="1200" b="1" i="0" u="none" strike="noStrike" kern="1200" baseline="0" dirty="0">
                <a:solidFill>
                  <a:schemeClr val="tx1"/>
                </a:solidFill>
                <a:latin typeface="Times New Roman" pitchFamily="18" charset="0"/>
                <a:ea typeface="+mn-ea"/>
                <a:cs typeface="+mn-cs"/>
              </a:rPr>
              <a:t>CLICK </a:t>
            </a:r>
          </a:p>
          <a:p>
            <a:pPr marL="0" indent="0">
              <a:buFontTx/>
              <a:buNone/>
            </a:pPr>
            <a:r>
              <a:rPr lang="en-US" sz="1200" b="0" i="0" u="none" strike="noStrike" kern="1200" baseline="0" dirty="0">
                <a:solidFill>
                  <a:schemeClr val="tx1"/>
                </a:solidFill>
                <a:latin typeface="Times New Roman" pitchFamily="18" charset="0"/>
                <a:ea typeface="+mn-ea"/>
                <a:cs typeface="+mn-cs"/>
              </a:rPr>
              <a:t>Some of our testing work has been integrated in the testing infrastructure of the NETBEANS IDE at Oracle</a:t>
            </a: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moreover, the formative studies that we conducted to reveal misuse, underuse, and abuse of parallel constructs has already shaped APIs in Java and .NET official concurrency libraries</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Some of the educational resources that we developed, have already received hundreds of thousands of visitors</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CLICK</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sz="1200" b="0" i="0" u="none" strike="noStrike" kern="1200" baseline="0" dirty="0">
              <a:solidFill>
                <a:schemeClr val="tx1"/>
              </a:solidFill>
              <a:latin typeface="Times New Roman" pitchFamily="18" charset="0"/>
              <a:ea typeface="+mn-ea"/>
              <a:cs typeface="+mn-cs"/>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I am not telling you all this to impress you, but to impress upon you that it takes a mindset and dedication to identify what’s your dream and to pursue it. None of these adoption in industry have happened by chance, by publishing papers and then hoping that one day somebody in industry finds them. I was proactively pursuing industrial collaborations.</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You might think that sometimes publishing papers is going in the opposite direction to your dream. I am learning how to make academic papers serve my dream by going the extra mile to move research into practice.</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14</a:t>
            </a:fld>
            <a:endParaRPr lang="es-ES_tradnl"/>
          </a:p>
        </p:txBody>
      </p:sp>
    </p:spTree>
    <p:extLst>
      <p:ext uri="{BB962C8B-B14F-4D97-AF65-F5344CB8AC3E}">
        <p14:creationId xmlns:p14="http://schemas.microsoft.com/office/powerpoint/2010/main" val="575968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017728"/>
            <a:ext cx="13425417" cy="2205092"/>
          </a:xfrm>
        </p:spPr>
        <p:txBody>
          <a:bodyPr/>
          <a:lstStyle/>
          <a:p>
            <a:r>
              <a:rPr lang="en-US" dirty="0"/>
              <a:t>The significant</a:t>
            </a:r>
            <a:r>
              <a:rPr lang="en-US" baseline="0" dirty="0"/>
              <a:t> expansion </a:t>
            </a:r>
            <a:r>
              <a:rPr lang="en-US" dirty="0"/>
              <a:t>of the refactoring</a:t>
            </a:r>
            <a:r>
              <a:rPr lang="en-US" baseline="0" dirty="0"/>
              <a:t> definition. </a:t>
            </a:r>
            <a:r>
              <a:rPr lang="en-US" b="1" baseline="0" dirty="0"/>
              <a:t>We can truly say that we refactored the refactoring definition.</a:t>
            </a:r>
          </a:p>
          <a:p>
            <a:r>
              <a:rPr lang="en-US" baseline="0" dirty="0"/>
              <a:t> </a:t>
            </a:r>
          </a:p>
          <a:p>
            <a:r>
              <a:rPr lang="en-US" baseline="0" dirty="0"/>
              <a:t>CLICK&gt; We have seen a significant expansion in the focus of the community (moving beyond automating changes to insight, testing, prioritization), the Target expanded</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Beyond code to include models, Preservation of behavior has expanded to preserving the proper intended use of behavior, but removing the improper behavior (for example by eliminating security exploitable, </a:t>
            </a:r>
            <a:r>
              <a:rPr lang="en-US" baseline="0" dirty="0" err="1"/>
              <a:t>hackable</a:t>
            </a:r>
            <a:r>
              <a:rPr lang="en-US" baseline="0" dirty="0"/>
              <a:t> behavior, slow performance)</a:t>
            </a:r>
          </a:p>
          <a:p>
            <a:r>
              <a:rPr lang="en-US" baseline="0" dirty="0"/>
              <a:t> architecture, UI, DB, the objectives expanded beyond Internal Quality to Performance, Security, Migration, and the </a:t>
            </a:r>
          </a:p>
          <a:p>
            <a:endParaRPr lang="en-US" baseline="0" dirty="0"/>
          </a:p>
          <a:p>
            <a:r>
              <a:rPr lang="en-US" b="1" baseline="0" dirty="0"/>
              <a:t>CLICK&gt; Communities that thrive are going to be more accepting to new ideas. </a:t>
            </a:r>
          </a:p>
          <a:p>
            <a:endParaRPr lang="en-US" dirty="0"/>
          </a:p>
          <a:p>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15</a:t>
            </a:fld>
            <a:endParaRPr lang="es-ES_tradnl"/>
          </a:p>
        </p:txBody>
      </p:sp>
    </p:spTree>
    <p:extLst>
      <p:ext uri="{BB962C8B-B14F-4D97-AF65-F5344CB8AC3E}">
        <p14:creationId xmlns:p14="http://schemas.microsoft.com/office/powerpoint/2010/main" val="117172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337268"/>
            <a:ext cx="29307585" cy="5566012"/>
          </a:xfrm>
        </p:spPr>
        <p:txBody>
          <a:bodyPr/>
          <a:lstStyle/>
          <a:p>
            <a:r>
              <a:rPr lang="en-US" dirty="0"/>
              <a:t>Here are other factors,</a:t>
            </a:r>
            <a:r>
              <a:rPr lang="en-US" baseline="0" dirty="0"/>
              <a:t> mostly on the social part, or community engineering that contributed to the growth and impact of our field.</a:t>
            </a:r>
            <a:endParaRPr lang="en-US" dirty="0"/>
          </a:p>
          <a:p>
            <a:r>
              <a:rPr lang="en-US" dirty="0"/>
              <a:t>Attracting strong industrial</a:t>
            </a:r>
            <a:r>
              <a:rPr lang="en-US" baseline="0" dirty="0"/>
              <a:t> champions: we have seen that the field of research has really taken off only after Martin Fowler’s publication of the Refactoring book, and the campaign of influential thought leaders in industry like Kent Beck and Ward Cunningham (the Inventors of Extreme Programming)</a:t>
            </a:r>
          </a:p>
          <a:p>
            <a:endParaRPr lang="en-US" baseline="0" dirty="0"/>
          </a:p>
          <a:p>
            <a:r>
              <a:rPr lang="en-US" baseline="0" dirty="0"/>
              <a:t>CLICK Most people in the academic community are great at publishing papers, and we need to partner with people that have complementary skills, great tool builders.</a:t>
            </a:r>
          </a:p>
          <a:p>
            <a:r>
              <a:rPr lang="en-US" baseline="0" dirty="0"/>
              <a:t>We have seen this over and over again in the famous big successes in our community (Don Roberts and Jon Brant, Eclipse team: Frank Tip form IBM Research and the Eclipse Java Development Tools team in IBM Zurich).</a:t>
            </a:r>
          </a:p>
          <a:p>
            <a:r>
              <a:rPr lang="en-US" b="1" baseline="0" dirty="0"/>
              <a:t>We created a nice ecosystem with researchers supporting the industry and vice-versa.</a:t>
            </a:r>
          </a:p>
          <a:p>
            <a:endParaRPr lang="en-US" baseline="0" dirty="0"/>
          </a:p>
          <a:p>
            <a:r>
              <a:rPr lang="en-US" b="1" baseline="0" dirty="0"/>
              <a:t>CLICK Proactively seek industry collaborations: honest feedback can be painful to accept, but it is the pain that makes us grow stronger. </a:t>
            </a:r>
          </a:p>
          <a:p>
            <a:endParaRPr lang="en-US" baseline="0" dirty="0"/>
          </a:p>
          <a:p>
            <a:r>
              <a:rPr lang="en-US" baseline="0" dirty="0"/>
              <a:t>CLICK: having a shared platform that the community could build upon: We adopted Eclipse, it was open source (but developed like professional software of industrial strength quality, with yearly major releases, backed up by IBM). The documentation was so-so, but Eclipse had great developer support forums, researchers could learn from reading the source code of other refactoring plugins,</a:t>
            </a:r>
          </a:p>
          <a:p>
            <a:r>
              <a:rPr lang="en-US" baseline="0" dirty="0"/>
              <a:t>- Program analysis infrastructures, like WALA and SOOT.</a:t>
            </a:r>
          </a:p>
          <a:p>
            <a:endParaRPr lang="en-US" baseline="0" dirty="0"/>
          </a:p>
          <a:p>
            <a:r>
              <a:rPr lang="en-US" baseline="0" dirty="0"/>
              <a:t>CLICK Community Infrastructure:</a:t>
            </a:r>
          </a:p>
          <a:p>
            <a:pPr marL="171450" indent="-171450">
              <a:buFontTx/>
              <a:buChar char="-"/>
            </a:pPr>
            <a:r>
              <a:rPr lang="en-US" baseline="0" dirty="0"/>
              <a:t>We had 10 refactoring workshops, </a:t>
            </a:r>
            <a:r>
              <a:rPr lang="en-US" baseline="0" dirty="0" err="1"/>
              <a:t>Dagistuhl</a:t>
            </a:r>
            <a:r>
              <a:rPr lang="en-US" baseline="0" dirty="0"/>
              <a:t> seminar. I organized the first 4 refactoring workshops. At the first refactoring workshop I organized in 2007 at ECOOP, we had 50 participants, 32 of them presented posters and we had a big display of 32 refactoring posters that year in the mail hallways at ECOOP (about 2/3</a:t>
            </a:r>
            <a:r>
              <a:rPr lang="en-US" baseline="30000" dirty="0"/>
              <a:t>rd</a:t>
            </a:r>
            <a:r>
              <a:rPr lang="en-US" baseline="0" dirty="0"/>
              <a:t> of all posters at ECOOP that year were on Refactoring), so on the hallways I heard other people talking how it seems that everyone at ECOOP is working on refactoring.</a:t>
            </a:r>
          </a:p>
          <a:p>
            <a:pPr marL="171450" indent="-171450">
              <a:buFontTx/>
              <a:buChar char="-"/>
            </a:pPr>
            <a:r>
              <a:rPr lang="en-US" baseline="0" dirty="0"/>
              <a:t>CLICK I also invited at all these refactoring workshops the people from industry who were building the refactoring infrastructure: at Eclipse, NetBeans, </a:t>
            </a:r>
            <a:r>
              <a:rPr lang="en-US" baseline="0" dirty="0" err="1"/>
              <a:t>Intellij</a:t>
            </a:r>
            <a:r>
              <a:rPr lang="en-US" baseline="0" dirty="0"/>
              <a:t>, Visual Studio. This was crucial for the research community to meet these industry people, learn about the undocumented features they needed to use, exchange tips and tricks</a:t>
            </a:r>
          </a:p>
          <a:p>
            <a:pPr marL="171450" indent="-171450">
              <a:buFontTx/>
              <a:buChar char="-"/>
            </a:pPr>
            <a:endParaRPr lang="en-US" baseline="0" dirty="0"/>
          </a:p>
          <a:p>
            <a:pPr marL="171450" indent="-171450">
              <a:buFontTx/>
              <a:buChar char="-"/>
            </a:pPr>
            <a:r>
              <a:rPr lang="en-US" baseline="0" dirty="0"/>
              <a:t>CLICK While I was the one in charge of the first 4 refactoring workshops, I realized I need to attract new leaders and make room for others to get involved in leadership, if this was going to take off and reach significant success</a:t>
            </a:r>
          </a:p>
          <a:p>
            <a:pPr marL="171450" indent="-171450">
              <a:buFontTx/>
              <a:buChar char="-"/>
            </a:pPr>
            <a:endParaRPr lang="en-US" baseline="0" dirty="0"/>
          </a:p>
          <a:p>
            <a:pPr marL="171450" indent="-171450">
              <a:buFontTx/>
              <a:buChar char="-"/>
            </a:pPr>
            <a:endParaRPr lang="en-US" baseline="0" dirty="0"/>
          </a:p>
          <a:p>
            <a:pPr marL="171450" indent="-171450">
              <a:buFontTx/>
              <a:buChar char="-"/>
            </a:pPr>
            <a:r>
              <a:rPr lang="en-US" baseline="0" dirty="0"/>
              <a:t>====</a:t>
            </a:r>
          </a:p>
          <a:p>
            <a:pPr marL="171450" indent="-171450">
              <a:buFontTx/>
              <a:buChar char="-"/>
            </a:pPr>
            <a:r>
              <a:rPr lang="en-US" baseline="0" dirty="0"/>
              <a:t>Time 2min:55sec</a:t>
            </a:r>
          </a:p>
          <a:p>
            <a:pPr marL="171450" indent="-171450">
              <a:buFontTx/>
              <a:buChar char="-"/>
            </a:pPr>
            <a:endParaRPr lang="en-US" baseline="0" dirty="0"/>
          </a:p>
          <a:p>
            <a:endParaRPr lang="en-US" baseline="0"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16</a:t>
            </a:fld>
            <a:endParaRPr lang="es-ES_tradnl"/>
          </a:p>
        </p:txBody>
      </p:sp>
    </p:spTree>
    <p:extLst>
      <p:ext uri="{BB962C8B-B14F-4D97-AF65-F5344CB8AC3E}">
        <p14:creationId xmlns:p14="http://schemas.microsoft.com/office/powerpoint/2010/main" val="661537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mn-cs"/>
              </a:rPr>
              <a:t>I want to dig deeper into refactoring and give one recent example from</a:t>
            </a:r>
            <a:r>
              <a:rPr lang="en-US" sz="1200" kern="1200" baseline="0" dirty="0">
                <a:solidFill>
                  <a:schemeClr val="tx1"/>
                </a:solidFill>
                <a:latin typeface="Times New Roman" pitchFamily="18" charset="0"/>
                <a:ea typeface="+mn-ea"/>
                <a:cs typeface="+mn-cs"/>
              </a:rPr>
              <a:t> my own’s research group and our collaborators on how we are automating new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a:t>
            </a:r>
          </a:p>
          <a:p>
            <a:r>
              <a:rPr lang="en-US" sz="1200" kern="1200" baseline="0" dirty="0">
                <a:solidFill>
                  <a:schemeClr val="tx1"/>
                </a:solidFill>
                <a:latin typeface="Times New Roman" pitchFamily="18" charset="0"/>
                <a:ea typeface="+mn-ea"/>
                <a:cs typeface="+mn-cs"/>
              </a:rPr>
              <a:t>This is a project that started by one of my PhD students when he took a grad class with me, it started similar with the grad projects that our grad students are doing for their grad component.</a:t>
            </a:r>
          </a:p>
          <a:p>
            <a:r>
              <a:rPr lang="en-US" sz="1200" kern="1200" baseline="0" dirty="0">
                <a:solidFill>
                  <a:schemeClr val="tx1"/>
                </a:solidFill>
                <a:latin typeface="Times New Roman" pitchFamily="18" charset="0"/>
                <a:ea typeface="+mn-ea"/>
                <a:cs typeface="+mn-cs"/>
              </a:rPr>
              <a:t>The PhD student kept working on the project for one more semester after the end of the class. </a:t>
            </a:r>
          </a:p>
          <a:p>
            <a:endParaRPr lang="en-US" sz="1200" kern="1200" baseline="0" dirty="0">
              <a:solidFill>
                <a:schemeClr val="tx1"/>
              </a:solidFill>
              <a:latin typeface="Times New Roman" pitchFamily="18" charset="0"/>
              <a:ea typeface="+mn-ea"/>
              <a:cs typeface="+mn-cs"/>
            </a:endParaRPr>
          </a:p>
          <a:p>
            <a:endParaRPr lang="en-US" sz="1200"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CLICK</a:t>
            </a:r>
          </a:p>
          <a:p>
            <a:r>
              <a:rPr lang="en-US" sz="1200" kern="1200" baseline="0" dirty="0">
                <a:solidFill>
                  <a:schemeClr val="tx1"/>
                </a:solidFill>
                <a:latin typeface="Times New Roman" pitchFamily="18" charset="0"/>
                <a:ea typeface="+mn-ea"/>
                <a:cs typeface="+mn-cs"/>
              </a:rPr>
              <a:t>We are pushing the frontier of refactoring technology to tackle the challenges of today’s codebases.</a:t>
            </a:r>
          </a:p>
          <a:p>
            <a:r>
              <a:rPr lang="en-US" sz="1200" kern="1200" baseline="0" dirty="0">
                <a:solidFill>
                  <a:schemeClr val="tx1"/>
                </a:solidFill>
                <a:latin typeface="Times New Roman" pitchFamily="18" charset="0"/>
                <a:ea typeface="+mn-ea"/>
                <a:cs typeface="+mn-cs"/>
              </a:rPr>
              <a:t>Last year we were working with software engineers at Google. Their unique challenge is that the codebase is in the order of hundreds of millions of LOC, the code base is so large that it cannot fit in the IDE of any single computer, so they keep it in the cloud. So to perform global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at the scale of Google and Microsoft codebases requires a whole new paradigm.</a:t>
            </a:r>
          </a:p>
          <a:p>
            <a:endParaRPr lang="en-US" sz="1200"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We are automating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that replace a type T with a type R across the whole codebase, for example </a:t>
            </a:r>
            <a:r>
              <a:rPr lang="en-US" sz="1200" b="0" i="0" u="none" strike="noStrike" kern="1200" dirty="0">
                <a:solidFill>
                  <a:schemeClr val="tx1"/>
                </a:solidFill>
                <a:effectLst/>
                <a:latin typeface="Times New Roman" pitchFamily="18" charset="0"/>
                <a:ea typeface="+mn-ea"/>
                <a:cs typeface="+mn-cs"/>
              </a:rPr>
              <a:t>replace usages of</a:t>
            </a:r>
            <a:r>
              <a:rPr lang="en-US" sz="1200" b="0" i="0" u="none" strike="noStrike" kern="1200" baseline="0" dirty="0">
                <a:solidFill>
                  <a:schemeClr val="tx1"/>
                </a:solidFill>
                <a:effectLst/>
                <a:latin typeface="Times New Roman" pitchFamily="18" charset="0"/>
                <a:ea typeface="+mn-ea"/>
                <a:cs typeface="+mn-cs"/>
              </a:rPr>
              <a:t> </a:t>
            </a:r>
            <a:r>
              <a:rPr lang="en-US" sz="1200" b="0" i="0" u="none" strike="noStrike" kern="1200" dirty="0" err="1">
                <a:solidFill>
                  <a:schemeClr val="tx1"/>
                </a:solidFill>
                <a:effectLst/>
                <a:latin typeface="Times New Roman" pitchFamily="18" charset="0"/>
                <a:ea typeface="+mn-ea"/>
                <a:cs typeface="+mn-cs"/>
              </a:rPr>
              <a:t>HashMap</a:t>
            </a:r>
            <a:r>
              <a:rPr lang="en-US" sz="1200" b="0" i="0" u="none" strike="noStrike" kern="1200" dirty="0">
                <a:solidFill>
                  <a:schemeClr val="tx1"/>
                </a:solidFill>
                <a:effectLst/>
                <a:latin typeface="Times New Roman" pitchFamily="18" charset="0"/>
                <a:ea typeface="+mn-ea"/>
                <a:cs typeface="+mn-cs"/>
              </a:rPr>
              <a:t> with</a:t>
            </a:r>
            <a:r>
              <a:rPr lang="en-US" sz="1200" b="0" i="0" u="none" strike="noStrike" kern="1200" baseline="0" dirty="0">
                <a:solidFill>
                  <a:schemeClr val="tx1"/>
                </a:solidFill>
                <a:effectLst/>
                <a:latin typeface="Times New Roman" pitchFamily="18" charset="0"/>
                <a:ea typeface="+mn-ea"/>
                <a:cs typeface="+mn-cs"/>
              </a:rPr>
              <a:t> </a:t>
            </a:r>
            <a:r>
              <a:rPr lang="en-US" sz="1200" b="0" i="0" u="none" strike="noStrike" kern="1200" dirty="0" err="1">
                <a:solidFill>
                  <a:schemeClr val="tx1"/>
                </a:solidFill>
                <a:effectLst/>
                <a:latin typeface="Times New Roman" pitchFamily="18" charset="0"/>
                <a:ea typeface="+mn-ea"/>
                <a:cs typeface="+mn-cs"/>
              </a:rPr>
              <a:t>ArrayMap</a:t>
            </a:r>
            <a:r>
              <a:rPr lang="en-US" sz="1200" b="0" i="0" u="none" strike="noStrike" kern="1200" baseline="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to improve</a:t>
            </a:r>
            <a:r>
              <a:rPr lang="en-US" sz="1200" b="0" i="0" u="none" strike="noStrike" kern="1200" baseline="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runtime performance.</a:t>
            </a:r>
          </a:p>
          <a:p>
            <a:endParaRPr lang="en-US" sz="1200" b="0" i="0" u="none" strike="noStrike" kern="1200" dirty="0">
              <a:solidFill>
                <a:schemeClr val="tx1"/>
              </a:solidFill>
              <a:effectLst/>
              <a:latin typeface="Times New Roman" pitchFamily="18" charset="0"/>
              <a:ea typeface="+mn-ea"/>
              <a:cs typeface="+mn-cs"/>
            </a:endParaRPr>
          </a:p>
          <a:p>
            <a:r>
              <a:rPr lang="en-US" sz="1200" b="0" i="0" u="none" strike="noStrike" kern="1200" dirty="0">
                <a:solidFill>
                  <a:schemeClr val="tx1"/>
                </a:solidFill>
                <a:effectLst/>
                <a:latin typeface="Times New Roman" pitchFamily="18" charset="0"/>
                <a:ea typeface="+mn-ea"/>
                <a:cs typeface="+mn-cs"/>
              </a:rPr>
              <a:t>I</a:t>
            </a:r>
            <a:r>
              <a:rPr lang="en-US" sz="1200" b="0" i="0" u="none" strike="noStrike" kern="1200" baseline="0" dirty="0">
                <a:solidFill>
                  <a:schemeClr val="tx1"/>
                </a:solidFill>
                <a:effectLst/>
                <a:latin typeface="Times New Roman" pitchFamily="18" charset="0"/>
                <a:ea typeface="+mn-ea"/>
                <a:cs typeface="+mn-cs"/>
              </a:rPr>
              <a:t> am giving an overview of our work that appeared in this year’s International Conference on Software Engineering, and was led by my PhD student </a:t>
            </a:r>
            <a:r>
              <a:rPr lang="en-US" sz="1200" b="0" i="0" u="none" strike="noStrike" kern="1200" baseline="0" dirty="0" err="1">
                <a:solidFill>
                  <a:schemeClr val="tx1"/>
                </a:solidFill>
                <a:effectLst/>
                <a:latin typeface="Times New Roman" pitchFamily="18" charset="0"/>
                <a:ea typeface="+mn-ea"/>
                <a:cs typeface="+mn-cs"/>
              </a:rPr>
              <a:t>Ameya</a:t>
            </a:r>
            <a:r>
              <a:rPr lang="en-US" sz="1200" b="0" i="0" u="none" strike="noStrike" kern="1200" baseline="0" dirty="0">
                <a:solidFill>
                  <a:schemeClr val="tx1"/>
                </a:solidFill>
                <a:effectLst/>
                <a:latin typeface="Times New Roman" pitchFamily="18" charset="0"/>
                <a:ea typeface="+mn-ea"/>
                <a:cs typeface="+mn-cs"/>
              </a:rPr>
              <a:t>, in collaboration with researchers at UBC and Google. </a:t>
            </a:r>
            <a:endParaRPr lang="en-US" sz="1200" b="0" i="0" u="none" strike="noStrike"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solidFill>
                  <a:prstClr val="black"/>
                </a:solidFill>
                <a:latin typeface="Corbel"/>
              </a:rPr>
              <a:pPr/>
              <a:t>17</a:t>
            </a:fld>
            <a:endParaRPr lang="en-US">
              <a:solidFill>
                <a:prstClr val="black"/>
              </a:solidFill>
              <a:latin typeface="Corbel"/>
            </a:endParaRPr>
          </a:p>
        </p:txBody>
      </p:sp>
    </p:spTree>
    <p:extLst>
      <p:ext uri="{BB962C8B-B14F-4D97-AF65-F5344CB8AC3E}">
        <p14:creationId xmlns:p14="http://schemas.microsoft.com/office/powerpoint/2010/main" val="158036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&lt;.&gt; Better Performance </a:t>
            </a:r>
            <a:r>
              <a:rPr lang="mr-IN" baseline="0" dirty="0"/>
              <a:t>…</a:t>
            </a:r>
            <a:r>
              <a:rPr lang="en-US" baseline="0"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Using generic Functional Interfaces causes </a:t>
            </a:r>
            <a:r>
              <a:rPr lang="en-US" sz="1200" i="1" kern="1200" dirty="0">
                <a:solidFill>
                  <a:schemeClr val="tx1"/>
                </a:solidFill>
                <a:effectLst/>
                <a:latin typeface="Times New Roman" pitchFamily="18" charset="0"/>
                <a:ea typeface="+mn-ea"/>
                <a:cs typeface="+mn-cs"/>
              </a:rPr>
              <a:t>Autoboxing </a:t>
            </a:r>
            <a:r>
              <a:rPr lang="en-US" sz="1200" kern="1200" dirty="0">
                <a:solidFill>
                  <a:schemeClr val="tx1"/>
                </a:solidFill>
                <a:effectLst/>
                <a:latin typeface="Times New Roman" pitchFamily="18" charset="0"/>
                <a:ea typeface="+mn-ea"/>
                <a:cs typeface="+mn-cs"/>
              </a:rPr>
              <a:t>and </a:t>
            </a:r>
            <a:r>
              <a:rPr lang="en-US" sz="1200" i="1" kern="1200" dirty="0">
                <a:solidFill>
                  <a:schemeClr val="tx1"/>
                </a:solidFill>
                <a:effectLst/>
                <a:latin typeface="Times New Roman" pitchFamily="18" charset="0"/>
                <a:ea typeface="+mn-ea"/>
                <a:cs typeface="+mn-cs"/>
              </a:rPr>
              <a:t>Unboxing </a:t>
            </a:r>
            <a:r>
              <a:rPr lang="en-US" sz="1200" kern="1200" dirty="0">
                <a:solidFill>
                  <a:schemeClr val="tx1"/>
                </a:solidFill>
                <a:effectLst/>
                <a:latin typeface="Times New Roman" pitchFamily="18" charset="0"/>
                <a:ea typeface="+mn-ea"/>
                <a:cs typeface="+mn-cs"/>
              </a:rPr>
              <a:t>between primitive and object types (e.g., int and Integer), which severely degrades performance [16]. Specializing Functional Interfaces effectively avoids the imposed overhead. </a:t>
            </a:r>
          </a:p>
          <a:p>
            <a:endParaRPr lang="en-US" baseline="0" dirty="0"/>
          </a:p>
          <a:p>
            <a:r>
              <a:rPr lang="en-US" baseline="0" dirty="0"/>
              <a:t>&lt;.&gt;</a:t>
            </a:r>
            <a:r>
              <a:rPr lang="en-US" sz="1200" b="0" i="0" kern="1200" baseline="0" dirty="0">
                <a:solidFill>
                  <a:schemeClr val="tx1"/>
                </a:solidFill>
                <a:effectLst/>
                <a:latin typeface="+mn-lt"/>
                <a:ea typeface="+mn-ea"/>
                <a:cs typeface="+mn-cs"/>
              </a:rPr>
              <a:t> </a:t>
            </a:r>
            <a:r>
              <a:rPr lang="en-US" baseline="0" dirty="0"/>
              <a:t>Improves energy efficiency of the program </a:t>
            </a:r>
          </a:p>
          <a:p>
            <a:r>
              <a:rPr lang="en-US" sz="1200" b="0" i="0" kern="1200" dirty="0">
                <a:solidFill>
                  <a:schemeClr val="tx1"/>
                </a:solidFill>
                <a:effectLst/>
                <a:latin typeface="Times New Roman" pitchFamily="18" charset="0"/>
                <a:ea typeface="+mn-ea"/>
                <a:cs typeface="+mn-cs"/>
              </a:rPr>
              <a:t>Replacing </a:t>
            </a:r>
            <a:r>
              <a:rPr lang="en-US" sz="1200" b="0" i="0" kern="1200" dirty="0" err="1">
                <a:solidFill>
                  <a:schemeClr val="tx1"/>
                </a:solidFill>
                <a:effectLst/>
                <a:latin typeface="Times New Roman" pitchFamily="18" charset="0"/>
                <a:ea typeface="+mn-ea"/>
                <a:cs typeface="+mn-cs"/>
              </a:rPr>
              <a:t>HashMaps</a:t>
            </a:r>
            <a:r>
              <a:rPr lang="en-US" sz="1200" b="0" i="0" kern="1200" dirty="0">
                <a:solidFill>
                  <a:schemeClr val="tx1"/>
                </a:solidFill>
                <a:effectLst/>
                <a:latin typeface="Times New Roman" pitchFamily="18" charset="0"/>
                <a:ea typeface="+mn-ea"/>
                <a:cs typeface="+mn-cs"/>
              </a:rPr>
              <a:t> with </a:t>
            </a:r>
            <a:r>
              <a:rPr lang="en-US" sz="1200" b="0" i="0" kern="1200" dirty="0" err="1">
                <a:solidFill>
                  <a:schemeClr val="tx1"/>
                </a:solidFill>
                <a:effectLst/>
                <a:latin typeface="Times New Roman" pitchFamily="18" charset="0"/>
                <a:ea typeface="+mn-ea"/>
                <a:cs typeface="+mn-cs"/>
              </a:rPr>
              <a:t>ArrayMap</a:t>
            </a:r>
            <a:r>
              <a:rPr lang="en-US" sz="1200" b="0" i="0" kern="1200" dirty="0">
                <a:solidFill>
                  <a:schemeClr val="tx1"/>
                </a:solidFill>
                <a:effectLst/>
                <a:latin typeface="Times New Roman" pitchFamily="18" charset="0"/>
                <a:ea typeface="+mn-ea"/>
                <a:cs typeface="+mn-cs"/>
              </a:rPr>
              <a:t> or </a:t>
            </a:r>
            <a:r>
              <a:rPr lang="en-US" sz="1200" b="0" i="0" kern="1200" dirty="0" err="1">
                <a:solidFill>
                  <a:schemeClr val="tx1"/>
                </a:solidFill>
                <a:effectLst/>
                <a:latin typeface="Times New Roman" pitchFamily="18" charset="0"/>
                <a:ea typeface="+mn-ea"/>
                <a:cs typeface="+mn-cs"/>
              </a:rPr>
              <a:t>SparseArray</a:t>
            </a:r>
            <a:r>
              <a:rPr lang="en-US" sz="1200" b="0" i="0" kern="1200" dirty="0">
                <a:solidFill>
                  <a:schemeClr val="tx1"/>
                </a:solidFill>
                <a:effectLst/>
                <a:latin typeface="Times New Roman" pitchFamily="18" charset="0"/>
                <a:ea typeface="+mn-ea"/>
                <a:cs typeface="+mn-cs"/>
              </a:rPr>
              <a:t> can</a:t>
            </a:r>
            <a:r>
              <a:rPr lang="en-US" sz="1200" b="0" i="0" kern="1200" baseline="0" dirty="0">
                <a:solidFill>
                  <a:schemeClr val="tx1"/>
                </a:solidFill>
                <a:effectLst/>
                <a:latin typeface="Times New Roman" pitchFamily="18" charset="0"/>
                <a:ea typeface="+mn-ea"/>
                <a:cs typeface="+mn-cs"/>
              </a:rPr>
              <a:t> make a big difference when computing in the </a:t>
            </a:r>
            <a:r>
              <a:rPr lang="en-US" sz="1200" b="0" i="0" kern="1200" baseline="0" dirty="0" err="1">
                <a:solidFill>
                  <a:schemeClr val="tx1"/>
                </a:solidFill>
                <a:effectLst/>
                <a:latin typeface="Times New Roman" pitchFamily="18" charset="0"/>
                <a:ea typeface="+mn-ea"/>
                <a:cs typeface="+mn-cs"/>
              </a:rPr>
              <a:t>DataCenter</a:t>
            </a:r>
            <a:r>
              <a:rPr lang="en-US" sz="1200" b="0" i="0" kern="1200" baseline="0" dirty="0">
                <a:solidFill>
                  <a:schemeClr val="tx1"/>
                </a:solidFill>
                <a:effectLst/>
                <a:latin typeface="Times New Roman" pitchFamily="18" charset="0"/>
                <a:ea typeface="+mn-ea"/>
                <a:cs typeface="+mn-cs"/>
              </a:rPr>
              <a:t>.</a:t>
            </a:r>
            <a:endParaRPr lang="en-US" baseline="0" dirty="0"/>
          </a:p>
          <a:p>
            <a:endParaRPr lang="en-US" baseline="0" dirty="0"/>
          </a:p>
          <a:p>
            <a:r>
              <a:rPr lang="en-US" baseline="0" dirty="0"/>
              <a:t>&lt;.&gt; Better functionality</a:t>
            </a:r>
            <a:r>
              <a:rPr lang="mr-IN" baseline="0" dirty="0"/>
              <a:t>…</a:t>
            </a:r>
            <a:r>
              <a:rPr lang="en-US" baseline="0" dirty="0"/>
              <a:t> Optional provides a null safety. </a:t>
            </a:r>
          </a:p>
          <a:p>
            <a:r>
              <a:rPr lang="en-US" baseline="0" dirty="0"/>
              <a:t>&lt;.&gt; Library Migration, for example going from </a:t>
            </a:r>
          </a:p>
          <a:p>
            <a:r>
              <a:rPr lang="en-US" baseline="0" dirty="0"/>
              <a:t>log4j to sl4j. </a:t>
            </a:r>
          </a:p>
          <a:p>
            <a:r>
              <a:rPr lang="en-US" baseline="0" dirty="0"/>
              <a:t>A library migration can be imagined as a batch type migration where one migrates from a set of types of one library to a set of types in another library.</a:t>
            </a:r>
          </a:p>
          <a:p>
            <a:endParaRPr lang="en-US" baseline="0" dirty="0"/>
          </a:p>
          <a:p>
            <a:r>
              <a:rPr lang="en-US" baseline="0" dirty="0"/>
              <a:t>&lt;.&gt; 20% of the API breaking changes involved updates in field and method signatures that required type changes.</a:t>
            </a:r>
          </a:p>
          <a:p>
            <a:endParaRPr lang="en-US" baseline="0" dirty="0"/>
          </a:p>
          <a:p>
            <a:r>
              <a:rPr lang="en-US" b="1" baseline="0" dirty="0"/>
              <a:t>Currently all these type migrations are predominantly performed manually by software developers which is tedious and error-prone.</a:t>
            </a:r>
          </a:p>
          <a:p>
            <a:endParaRPr lang="en-US" b="1" baseline="0" dirty="0"/>
          </a:p>
          <a:p>
            <a:r>
              <a:rPr lang="en-US" b="1" baseline="0" dirty="0"/>
              <a:t>I will present our approach which attempts semi-automate this task.</a:t>
            </a:r>
          </a:p>
        </p:txBody>
      </p:sp>
      <p:sp>
        <p:nvSpPr>
          <p:cNvPr id="4" name="Slide Number Placeholder 3"/>
          <p:cNvSpPr>
            <a:spLocks noGrp="1"/>
          </p:cNvSpPr>
          <p:nvPr>
            <p:ph type="sldNum" sz="quarter" idx="10"/>
          </p:nvPr>
        </p:nvSpPr>
        <p:spPr/>
        <p:txBody>
          <a:bodyPr/>
          <a:lstStyle/>
          <a:p>
            <a:fld id="{01F2A70B-78F2-4DCF-B53B-C990D2FAFB8A}" type="slidenum">
              <a:rPr lang="uk-UA" smtClean="0">
                <a:solidFill>
                  <a:prstClr val="black"/>
                </a:solidFill>
                <a:latin typeface="Corbel"/>
              </a:rPr>
              <a:pPr/>
              <a:t>18</a:t>
            </a:fld>
            <a:endParaRPr lang="uk-UA">
              <a:solidFill>
                <a:prstClr val="black"/>
              </a:solidFill>
              <a:latin typeface="Corbel"/>
            </a:endParaRPr>
          </a:p>
        </p:txBody>
      </p:sp>
    </p:spTree>
    <p:extLst>
      <p:ext uri="{BB962C8B-B14F-4D97-AF65-F5344CB8AC3E}">
        <p14:creationId xmlns:p14="http://schemas.microsoft.com/office/powerpoint/2010/main" val="908513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are the desired features in a type migration tool:</a:t>
            </a:r>
          </a:p>
          <a:p>
            <a:r>
              <a:rPr lang="en-US" b="1" baseline="0" dirty="0"/>
              <a:t>Configurability</a:t>
            </a:r>
            <a:r>
              <a:rPr lang="en-US" baseline="0" dirty="0"/>
              <a:t> : There are many reasons why a developer  would want to migrate types as discussed earlier.  Therefore a type migration tool needs to be configurable, so that developers could express their own customized type migrations. </a:t>
            </a:r>
          </a:p>
          <a:p>
            <a:r>
              <a:rPr lang="en-US" b="1" baseline="0" dirty="0"/>
              <a:t>Safety</a:t>
            </a:r>
            <a:r>
              <a:rPr lang="en-US" baseline="0" dirty="0"/>
              <a:t>: Tool should be able to reason about type dependencies across the whole codebase, which requires inter-procedural analysis.</a:t>
            </a:r>
          </a:p>
          <a:p>
            <a:r>
              <a:rPr lang="en-US" baseline="0" dirty="0"/>
              <a:t>Scalability : Our open source corpus had most projects over 500KLOc and </a:t>
            </a:r>
            <a:r>
              <a:rPr lang="en-US" baseline="0" dirty="0" err="1"/>
              <a:t>google’s</a:t>
            </a:r>
            <a:r>
              <a:rPr lang="en-US" baseline="0" dirty="0"/>
              <a:t> code base of 300M LOC, thus scalability is desired.</a:t>
            </a:r>
          </a:p>
          <a:p>
            <a:endParaRPr lang="en-US" baseline="0" dirty="0"/>
          </a:p>
          <a:p>
            <a:r>
              <a:rPr lang="en-US" baseline="0" dirty="0"/>
              <a:t>&lt;.&gt; The most prevalently used Java IDE, IntelliJ IDE is not safe nor scalable. </a:t>
            </a:r>
          </a:p>
          <a:p>
            <a:r>
              <a:rPr lang="en-US" baseline="0" dirty="0"/>
              <a:t>While one can specify migration between two type, one cannot express mappings between it’s methods, so the IDE is doing a purely syntactic find-and-replace. </a:t>
            </a:r>
          </a:p>
          <a:p>
            <a:r>
              <a:rPr lang="en-US" baseline="0" dirty="0"/>
              <a:t>&lt;.&gt;Google uses a Refactor-by-example tool named </a:t>
            </a:r>
            <a:r>
              <a:rPr lang="en-US" baseline="0" dirty="0" err="1"/>
              <a:t>refaster</a:t>
            </a:r>
            <a:r>
              <a:rPr lang="en-US" baseline="0" dirty="0"/>
              <a:t>. It is an advanced multi search-replace tool upon </a:t>
            </a:r>
            <a:r>
              <a:rPr lang="en-US" baseline="0" dirty="0" err="1"/>
              <a:t>ASTs.It</a:t>
            </a:r>
            <a:r>
              <a:rPr lang="en-US" baseline="0" dirty="0"/>
              <a:t> is extremely configurable and can match over most kinds of AST expressions, but it cannot reason about semantics and therefore it is not safe for transitive type changes that propagate because of assignments, aliasing, etc. </a:t>
            </a:r>
          </a:p>
          <a:p>
            <a:endParaRPr lang="en-US" baseline="0" dirty="0"/>
          </a:p>
          <a:p>
            <a:r>
              <a:rPr lang="en-US" baseline="0" dirty="0"/>
              <a:t>&lt;.&gt; The previous state of the art was the work done by Frank Tip’s group who used a type constraint approach.</a:t>
            </a:r>
          </a:p>
          <a:p>
            <a:r>
              <a:rPr lang="en-US" baseline="0" dirty="0"/>
              <a:t>In this approach the entire source code i.e. each line of source code is reasoned about and is translated to type constraints.  They use a constraint solver to reason how to propagate the type changes such that the type constraints are still satisfied after the refactoring.  While this approach is safe, and somewhat configurable, generating type constraints and solving does not scale to analyzing hundreds of millions of LOC.</a:t>
            </a:r>
          </a:p>
          <a:p>
            <a:endParaRPr lang="en-US" baseline="0" dirty="0"/>
          </a:p>
          <a:p>
            <a:r>
              <a:rPr lang="en-US" baseline="0" dirty="0"/>
              <a:t>&lt;.&gt; Our tool (T2R) is configurable for several type migrations, safe and scalable to 300 MLOC. </a:t>
            </a:r>
          </a:p>
          <a:p>
            <a:r>
              <a:rPr lang="en-US" baseline="0"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Doing correct Type Migrations requires using an inter-procedural analysis, which is infeasible in ultra-large-scale codebases.  So how do we solved this challenge?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 don’t know whether Frank Tip uses a SAT solver.</a:t>
            </a: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uk-UA" smtClean="0">
                <a:solidFill>
                  <a:prstClr val="black"/>
                </a:solidFill>
                <a:latin typeface="Corbel"/>
              </a:rPr>
              <a:pPr/>
              <a:t>19</a:t>
            </a:fld>
            <a:endParaRPr lang="uk-UA">
              <a:solidFill>
                <a:prstClr val="black"/>
              </a:solidFill>
              <a:latin typeface="Corbel"/>
            </a:endParaRPr>
          </a:p>
        </p:txBody>
      </p:sp>
    </p:spTree>
    <p:extLst>
      <p:ext uri="{BB962C8B-B14F-4D97-AF65-F5344CB8AC3E}">
        <p14:creationId xmlns:p14="http://schemas.microsoft.com/office/powerpoint/2010/main" val="153425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69F722-7C22-4C40-BAEB-00342DB235F3}" type="slidenum">
              <a:rPr lang="es-ES_tradnl" smtClean="0"/>
              <a:pPr>
                <a:defRPr/>
              </a:pPr>
              <a:t>2</a:t>
            </a:fld>
            <a:endParaRPr lang="es-ES_tradnl"/>
          </a:p>
        </p:txBody>
      </p:sp>
    </p:spTree>
    <p:extLst>
      <p:ext uri="{BB962C8B-B14F-4D97-AF65-F5344CB8AC3E}">
        <p14:creationId xmlns:p14="http://schemas.microsoft.com/office/powerpoint/2010/main" val="3095810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key novel idea was to decrease the search space.</a:t>
            </a:r>
          </a:p>
          <a:p>
            <a:endParaRPr lang="en-US" dirty="0"/>
          </a:p>
          <a:p>
            <a:r>
              <a:rPr lang="en-US" dirty="0"/>
              <a:t>The</a:t>
            </a:r>
            <a:r>
              <a:rPr lang="en-US" baseline="0" dirty="0"/>
              <a:t> traditional </a:t>
            </a:r>
            <a:r>
              <a:rPr lang="en-US" dirty="0"/>
              <a:t>type constraints approach would reason about each</a:t>
            </a:r>
            <a:r>
              <a:rPr lang="en-US" baseline="0" dirty="0"/>
              <a:t> type in </a:t>
            </a:r>
            <a:r>
              <a:rPr lang="en-US" dirty="0"/>
              <a:t>the entire source code,</a:t>
            </a:r>
            <a:r>
              <a:rPr lang="en-US" baseline="0" dirty="0"/>
              <a:t> </a:t>
            </a:r>
            <a:r>
              <a:rPr lang="en-US" dirty="0"/>
              <a:t>irrespective of whether</a:t>
            </a:r>
            <a:r>
              <a:rPr lang="en-US" baseline="0" dirty="0"/>
              <a:t> that type is involved in the type migration.</a:t>
            </a:r>
            <a:endParaRPr lang="en-US" dirty="0"/>
          </a:p>
          <a:p>
            <a:endParaRPr lang="en-US" dirty="0"/>
          </a:p>
          <a:p>
            <a:r>
              <a:rPr lang="en-US" dirty="0"/>
              <a:t>To scale our analysis,  we only reason about program elements which belong to the types that are relevant to the migrations we want to perform. </a:t>
            </a:r>
          </a:p>
          <a:p>
            <a:r>
              <a:rPr lang="en-US" dirty="0"/>
              <a:t>For example: to migrate Function&lt;Double, Double&gt; we only reason about program elements of type Function&lt;Double, Double&gt; and Double</a:t>
            </a:r>
            <a:r>
              <a:rPr lang="en-US" baseline="0" dirty="0"/>
              <a:t> and </a:t>
            </a:r>
          </a:p>
          <a:p>
            <a:r>
              <a:rPr lang="en-US" baseline="0" dirty="0"/>
              <a:t>all the program elements w</a:t>
            </a:r>
            <a:r>
              <a:rPr lang="en-US" dirty="0"/>
              <a:t>hich have type dependencies on these program elements.</a:t>
            </a:r>
          </a:p>
          <a:p>
            <a:endParaRPr lang="en-US" dirty="0"/>
          </a:p>
          <a:p>
            <a:r>
              <a:rPr lang="en-US" dirty="0"/>
              <a:t>CLICK</a:t>
            </a:r>
          </a:p>
          <a:p>
            <a:r>
              <a:rPr lang="en-US" dirty="0"/>
              <a:t>The parts highlighted in yellow are the program elements that</a:t>
            </a:r>
            <a:r>
              <a:rPr lang="en-US" baseline="0" dirty="0"/>
              <a:t> we feed to </a:t>
            </a:r>
            <a:r>
              <a:rPr lang="en-US" dirty="0"/>
              <a:t>our static analysis, which is significantly smaller than the entire source code.</a:t>
            </a:r>
          </a:p>
        </p:txBody>
      </p:sp>
      <p:sp>
        <p:nvSpPr>
          <p:cNvPr id="4" name="Slide Number Placeholder 3"/>
          <p:cNvSpPr>
            <a:spLocks noGrp="1"/>
          </p:cNvSpPr>
          <p:nvPr>
            <p:ph type="sldNum" sz="quarter" idx="5"/>
          </p:nvPr>
        </p:nvSpPr>
        <p:spPr/>
        <p:txBody>
          <a:bodyPr/>
          <a:lstStyle/>
          <a:p>
            <a:fld id="{01F2A70B-78F2-4DCF-B53B-C990D2FAFB8A}" type="slidenum">
              <a:rPr lang="en-US" smtClean="0">
                <a:solidFill>
                  <a:prstClr val="black"/>
                </a:solidFill>
                <a:latin typeface="Corbel"/>
              </a:rPr>
              <a:pPr/>
              <a:t>20</a:t>
            </a:fld>
            <a:endParaRPr lang="en-US">
              <a:solidFill>
                <a:prstClr val="black"/>
              </a:solidFill>
              <a:latin typeface="Corbel"/>
            </a:endParaRPr>
          </a:p>
        </p:txBody>
      </p:sp>
    </p:spTree>
    <p:extLst>
      <p:ext uri="{BB962C8B-B14F-4D97-AF65-F5344CB8AC3E}">
        <p14:creationId xmlns:p14="http://schemas.microsoft.com/office/powerpoint/2010/main" val="180242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key idea we used to scale this analysis and make it Map-Reduce amenable.</a:t>
            </a:r>
          </a:p>
          <a:p>
            <a:endParaRPr lang="en-US" dirty="0"/>
          </a:p>
          <a:p>
            <a:r>
              <a:rPr lang="en-US" dirty="0"/>
              <a:t>CLICK While we cannot process the entire source code of 300M LOC in memory, we could analyze each compilation unit/file independently. CLICK This is the</a:t>
            </a:r>
            <a:r>
              <a:rPr lang="en-US" baseline="0" dirty="0"/>
              <a:t> MAP </a:t>
            </a:r>
            <a:r>
              <a:rPr lang="mr-IN" baseline="0" dirty="0"/>
              <a:t>–</a:t>
            </a:r>
            <a:r>
              <a:rPr lang="en-US" baseline="0" dirty="0"/>
              <a:t> phase.</a:t>
            </a:r>
            <a:endParaRPr lang="en-US" dirty="0"/>
          </a:p>
          <a:p>
            <a:endParaRPr lang="en-US" dirty="0"/>
          </a:p>
          <a:p>
            <a:r>
              <a:rPr lang="en-US" dirty="0"/>
              <a:t>CLICK So we “Map” each file to an abstract semantic graph we call Type Fact Graph.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A TFG captures the type-dependency relationship between different program elements.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were inspired by the formalization of </a:t>
            </a:r>
            <a:r>
              <a:rPr lang="en-US" sz="1200" kern="1200" dirty="0" err="1">
                <a:solidFill>
                  <a:schemeClr val="tx1"/>
                </a:solidFill>
                <a:effectLst/>
                <a:latin typeface="Times New Roman" pitchFamily="18" charset="0"/>
                <a:ea typeface="+mn-ea"/>
                <a:cs typeface="+mn-cs"/>
              </a:rPr>
              <a:t>refactorings</a:t>
            </a:r>
            <a:r>
              <a:rPr lang="en-US" sz="1200" kern="1200" dirty="0">
                <a:solidFill>
                  <a:schemeClr val="tx1"/>
                </a:solidFill>
                <a:effectLst/>
                <a:latin typeface="Times New Roman" pitchFamily="18" charset="0"/>
                <a:ea typeface="+mn-ea"/>
                <a:cs typeface="+mn-cs"/>
              </a:rPr>
              <a:t> with graph transformations [18], and type constraints [7]. </a:t>
            </a:r>
          </a:p>
          <a:p>
            <a:endParaRPr lang="en-US" dirty="0"/>
          </a:p>
          <a:p>
            <a:r>
              <a:rPr lang="en-US" dirty="0"/>
              <a:t>CLICK This graph contains nodes all program elements in the file which belong to type relevant to our migration and all other program elements which have some kind of type dependency upon them.</a:t>
            </a:r>
          </a:p>
          <a:p>
            <a:r>
              <a:rPr lang="en-US" dirty="0"/>
              <a:t>CLICK The edges represent type dependencies between the source code elements represented by nodes for example: assignment, method contract, type hierarchy, so on.</a:t>
            </a:r>
          </a:p>
          <a:p>
            <a:endParaRPr lang="en-US" dirty="0"/>
          </a:p>
          <a:p>
            <a:r>
              <a:rPr lang="en-US" b="1" dirty="0"/>
              <a:t>So far this is the INTRA-procedural</a:t>
            </a:r>
            <a:r>
              <a:rPr lang="en-US" b="1" baseline="0" dirty="0"/>
              <a:t> part of the analysis since it only reasons about type dependencies within a single file.</a:t>
            </a:r>
            <a:endParaRPr lang="en-US" b="1" dirty="0"/>
          </a:p>
          <a:p>
            <a:endParaRPr lang="en-US" dirty="0"/>
          </a:p>
          <a:p>
            <a:r>
              <a:rPr lang="en-US" dirty="0"/>
              <a:t>===</a:t>
            </a:r>
          </a:p>
          <a:p>
            <a:r>
              <a:rPr lang="en-US" dirty="0"/>
              <a:t>Once we map each file to type fact graphs we just serialize them into the file system since one cannot keep 100s of 1000s of such graphs in memory.</a:t>
            </a:r>
          </a:p>
        </p:txBody>
      </p:sp>
      <p:sp>
        <p:nvSpPr>
          <p:cNvPr id="4" name="Slide Number Placeholder 3"/>
          <p:cNvSpPr>
            <a:spLocks noGrp="1"/>
          </p:cNvSpPr>
          <p:nvPr>
            <p:ph type="sldNum" sz="quarter" idx="5"/>
          </p:nvPr>
        </p:nvSpPr>
        <p:spPr/>
        <p:txBody>
          <a:bodyPr/>
          <a:lstStyle/>
          <a:p>
            <a:fld id="{01F2A70B-78F2-4DCF-B53B-C990D2FAFB8A}" type="slidenum">
              <a:rPr lang="en-US" smtClean="0">
                <a:solidFill>
                  <a:prstClr val="black"/>
                </a:solidFill>
                <a:latin typeface="Corbel"/>
              </a:rPr>
              <a:pPr/>
              <a:t>21</a:t>
            </a:fld>
            <a:endParaRPr lang="en-US">
              <a:solidFill>
                <a:prstClr val="black"/>
              </a:solidFill>
              <a:latin typeface="Corbel"/>
            </a:endParaRPr>
          </a:p>
        </p:txBody>
      </p:sp>
    </p:spTree>
    <p:extLst>
      <p:ext uri="{BB962C8B-B14F-4D97-AF65-F5344CB8AC3E}">
        <p14:creationId xmlns:p14="http://schemas.microsoft.com/office/powerpoint/2010/main" val="298989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While in the earlier step we mapped the file to a TFG which captures type dependencies amongst the source code elements in one file, </a:t>
            </a:r>
          </a:p>
          <a:p>
            <a:endParaRPr lang="en-US" baseline="0" dirty="0"/>
          </a:p>
          <a:p>
            <a:r>
              <a:rPr lang="en-US" baseline="0" dirty="0"/>
              <a:t>Now we need to discover type dependencies across the entire source code.</a:t>
            </a:r>
          </a:p>
          <a:p>
            <a:endParaRPr lang="en-US" baseline="0" dirty="0"/>
          </a:p>
          <a:p>
            <a:r>
              <a:rPr lang="en-US" baseline="0" dirty="0"/>
              <a:t>To do this we merge the graphs that we collected in our previous ”map” stage.</a:t>
            </a:r>
          </a:p>
          <a:p>
            <a:r>
              <a:rPr lang="en-US" baseline="0" dirty="0"/>
              <a:t>A merged TFG will express type dependencies amongst the source code elements transitively across the entire source code. </a:t>
            </a:r>
          </a:p>
          <a:p>
            <a:endParaRPr lang="en-US" baseline="0" dirty="0"/>
          </a:p>
          <a:p>
            <a:r>
              <a:rPr lang="en-US" baseline="0" dirty="0"/>
              <a:t>To further scale this analysis: We observed that the merge operation on the TFGs is associative and commutative, and the empty graph is the identity. </a:t>
            </a:r>
          </a:p>
          <a:p>
            <a:r>
              <a:rPr lang="en-US" baseline="0" dirty="0"/>
              <a:t>We used this observation to further scale the merging of TFGs, because the order of input graphs and order of merge operations does not matter.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Thus, we can mimic an inter-procedural, whole program analysis, and because we use MAPREDUCE parallel and distributed computing, our analysis is scalable to ultra-large-scale code bases.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endParaRPr lang="en-US" baseline="0" dirty="0"/>
          </a:p>
          <a:p>
            <a:endParaRPr lang="en-US" baseline="0" dirty="0"/>
          </a:p>
          <a:p>
            <a:r>
              <a:rPr lang="en-US"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The graphs are bidirectional labeled graphs (e.g., bidirectional helps with I can merge in any order that I traverse, and also merging become easier;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It is also more natural to express type dependencies; for</a:t>
            </a:r>
            <a:r>
              <a:rPr lang="en-US" sz="1200" kern="1200" baseline="0" dirty="0">
                <a:solidFill>
                  <a:schemeClr val="tx1"/>
                </a:solidFill>
                <a:latin typeface="Times New Roman" pitchFamily="18" charset="0"/>
                <a:ea typeface="+mn-ea"/>
                <a:cs typeface="+mn-cs"/>
              </a:rPr>
              <a:t> example, in an assignment</a:t>
            </a:r>
            <a:r>
              <a:rPr lang="en-US" sz="1200" kern="1200" dirty="0">
                <a:solidFill>
                  <a:schemeClr val="tx1"/>
                </a:solidFill>
                <a:latin typeface="Times New Roman" pitchFamily="18" charset="0"/>
                <a:ea typeface="+mn-ea"/>
                <a:cs typeface="+mn-cs"/>
              </a:rPr>
              <a:t> the</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LHS must be a </a:t>
            </a:r>
            <a:r>
              <a:rPr lang="en-US" sz="1200" kern="1200" dirty="0" err="1">
                <a:solidFill>
                  <a:schemeClr val="tx1"/>
                </a:solidFill>
                <a:latin typeface="Times New Roman" pitchFamily="18" charset="0"/>
                <a:ea typeface="+mn-ea"/>
                <a:cs typeface="+mn-cs"/>
              </a:rPr>
              <a:t>supertype</a:t>
            </a:r>
            <a:r>
              <a:rPr lang="en-US" sz="1200" kern="1200" dirty="0">
                <a:solidFill>
                  <a:schemeClr val="tx1"/>
                </a:solidFill>
                <a:latin typeface="Times New Roman" pitchFamily="18" charset="0"/>
                <a:ea typeface="+mn-ea"/>
                <a:cs typeface="+mn-cs"/>
              </a:rPr>
              <a:t> of the the RHS, and the other way around, so we encode both constraints.</a:t>
            </a: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uk-UA" smtClean="0">
                <a:solidFill>
                  <a:prstClr val="black"/>
                </a:solidFill>
                <a:latin typeface="Corbel"/>
              </a:rPr>
              <a:pPr/>
              <a:t>22</a:t>
            </a:fld>
            <a:endParaRPr lang="uk-UA">
              <a:solidFill>
                <a:prstClr val="black"/>
              </a:solidFill>
              <a:latin typeface="Corbel"/>
            </a:endParaRPr>
          </a:p>
        </p:txBody>
      </p:sp>
    </p:spTree>
    <p:extLst>
      <p:ext uri="{BB962C8B-B14F-4D97-AF65-F5344CB8AC3E}">
        <p14:creationId xmlns:p14="http://schemas.microsoft.com/office/powerpoint/2010/main" val="883885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obtain the merged graphs, we enrich the  nodes of the graphs with change instructions.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instructions are derived from the specifications provided by the user</a:t>
            </a:r>
            <a:r>
              <a:rPr lang="en-US" baseline="0" dirty="0"/>
              <a:t> on how to Map the Source and Target Type, expressed </a:t>
            </a:r>
            <a:r>
              <a:rPr lang="en-US" dirty="0"/>
              <a:t>through</a:t>
            </a:r>
            <a:r>
              <a:rPr lang="en-US" baseline="0" dirty="0"/>
              <a:t> our </a:t>
            </a:r>
            <a:r>
              <a:rPr lang="en-US" dirty="0"/>
              <a:t>DSL.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For example, using our DSL a user will give the mappings on how to change declarations from Function&lt;double, Double&gt; to </a:t>
            </a:r>
            <a:r>
              <a:rPr lang="en-US" dirty="0" err="1"/>
              <a:t>DoubleUnaryOperator</a:t>
            </a:r>
            <a:endParaRPr lang="en-US" dirty="0"/>
          </a:p>
          <a:p>
            <a:r>
              <a:rPr lang="en-US" dirty="0"/>
              <a:t>And corresponding </a:t>
            </a:r>
            <a:r>
              <a:rPr lang="en-US" dirty="0" err="1"/>
              <a:t>callsites</a:t>
            </a:r>
            <a:r>
              <a:rPr lang="en-US" dirty="0"/>
              <a:t> from apply to apply as double.</a:t>
            </a:r>
          </a:p>
          <a:p>
            <a:r>
              <a:rPr lang="en-US" dirty="0"/>
              <a:t>These change instructions are the edit actions that need to be performed upon the source code element that the node represents.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uk-UA" smtClean="0">
                <a:solidFill>
                  <a:prstClr val="black"/>
                </a:solidFill>
                <a:latin typeface="Corbel"/>
              </a:rPr>
              <a:pPr/>
              <a:t>23</a:t>
            </a:fld>
            <a:endParaRPr lang="uk-UA">
              <a:solidFill>
                <a:prstClr val="black"/>
              </a:solidFill>
              <a:latin typeface="Corbel"/>
            </a:endParaRPr>
          </a:p>
        </p:txBody>
      </p:sp>
    </p:spTree>
    <p:extLst>
      <p:ext uri="{BB962C8B-B14F-4D97-AF65-F5344CB8AC3E}">
        <p14:creationId xmlns:p14="http://schemas.microsoft.com/office/powerpoint/2010/main" val="1170447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To evaluate our approach and T2R, our implementation, we write mappings for a dozen migrations from Java generic functional interfaces to their specialized, performant types.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 original Generic Functional Interfaces causes </a:t>
            </a:r>
            <a:r>
              <a:rPr lang="en-US" sz="1200" i="1" kern="1200" dirty="0">
                <a:solidFill>
                  <a:schemeClr val="tx1"/>
                </a:solidFill>
                <a:effectLst/>
                <a:latin typeface="Times New Roman" pitchFamily="18" charset="0"/>
                <a:ea typeface="+mn-ea"/>
                <a:cs typeface="+mn-cs"/>
              </a:rPr>
              <a:t>Autoboxing </a:t>
            </a:r>
            <a:r>
              <a:rPr lang="en-US" sz="1200" kern="1200" dirty="0">
                <a:solidFill>
                  <a:schemeClr val="tx1"/>
                </a:solidFill>
                <a:effectLst/>
                <a:latin typeface="Times New Roman" pitchFamily="18" charset="0"/>
                <a:ea typeface="+mn-ea"/>
                <a:cs typeface="+mn-cs"/>
              </a:rPr>
              <a:t>and </a:t>
            </a:r>
            <a:r>
              <a:rPr lang="en-US" sz="1200" i="1" kern="1200" dirty="0">
                <a:solidFill>
                  <a:schemeClr val="tx1"/>
                </a:solidFill>
                <a:effectLst/>
                <a:latin typeface="Times New Roman" pitchFamily="18" charset="0"/>
                <a:ea typeface="+mn-ea"/>
                <a:cs typeface="+mn-cs"/>
              </a:rPr>
              <a:t>Unboxing </a:t>
            </a:r>
            <a:r>
              <a:rPr lang="en-US" sz="1200" kern="1200" dirty="0">
                <a:solidFill>
                  <a:schemeClr val="tx1"/>
                </a:solidFill>
                <a:effectLst/>
                <a:latin typeface="Times New Roman" pitchFamily="18" charset="0"/>
                <a:ea typeface="+mn-ea"/>
                <a:cs typeface="+mn-cs"/>
              </a:rPr>
              <a:t>between primitive and object types (e.g., int and Integer), which severely degrades performance [16]. Specializing Functional Interfaces effectively avoids the imposed overhead.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As a corpus: We use seven open-source, performance-critical projects which are mature and popular (thousands of stars on GitHub) and are widely used in the industry, and extensively use Functional Interfaces. </a:t>
            </a:r>
          </a:p>
          <a:p>
            <a:r>
              <a:rPr lang="en-US" sz="1200" kern="1200" dirty="0">
                <a:solidFill>
                  <a:schemeClr val="tx1"/>
                </a:solidFill>
                <a:effectLst/>
                <a:latin typeface="Times New Roman" pitchFamily="18" charset="0"/>
                <a:ea typeface="+mn-ea"/>
                <a:cs typeface="+mn-cs"/>
              </a:rPr>
              <a:t>These projects are: CASSANDRA, PRESTO, NEO4J (best- in class, scalable and highly-performant databases). </a:t>
            </a:r>
          </a:p>
          <a:p>
            <a:r>
              <a:rPr lang="en-US" sz="1200" kern="1200" dirty="0">
                <a:solidFill>
                  <a:schemeClr val="tx1"/>
                </a:solidFill>
                <a:effectLst/>
                <a:latin typeface="Times New Roman" pitchFamily="18" charset="0"/>
                <a:ea typeface="+mn-ea"/>
                <a:cs typeface="+mn-cs"/>
              </a:rPr>
              <a:t>Finding any missed opportunity to further specialize functional interfaces in such projects, is an important contribution. </a:t>
            </a:r>
          </a:p>
          <a:p>
            <a:endParaRPr lang="en-US" dirty="0"/>
          </a:p>
          <a:p>
            <a:r>
              <a:rPr lang="en-US" dirty="0"/>
              <a:t>To evaluate our approach, we formulate the following research questions : </a:t>
            </a:r>
          </a:p>
          <a:p>
            <a:r>
              <a:rPr lang="en-US" baseline="0" dirty="0"/>
              <a:t>&lt;.&gt; How applicable are the type migrations in real world projects and how safe is our tool? </a:t>
            </a:r>
          </a:p>
          <a:p>
            <a:r>
              <a:rPr lang="en-US" baseline="0" dirty="0"/>
              <a:t>To answer this question we check how many patches when applied do not produce syntactic errors, type errors and test  case failures.</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Even in highly optimized projects, where developers had already manually refactored code to use specialized Functional Interfaces.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T2R found 139 opportunities for improving performance by migrating their generic types.</a:t>
            </a:r>
          </a:p>
          <a:p>
            <a:endParaRPr lang="en-US" baseline="0" dirty="0"/>
          </a:p>
          <a:p>
            <a:r>
              <a:rPr lang="en-US" baseline="0" dirty="0"/>
              <a:t>CLICK:  To answer scalability, we measure the size of the codebase T2R could handle. We throw the world’s largest piece of Java code that we know of today. </a:t>
            </a:r>
            <a:endParaRPr lang="en-US" dirty="0"/>
          </a:p>
          <a:p>
            <a:r>
              <a:rPr lang="en-US" dirty="0"/>
              <a:t>T2R required 33mins to analyze Google entire Java code of 300 MLOC</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solidFill>
                  <a:prstClr val="black"/>
                </a:solidFill>
                <a:latin typeface="Corbel"/>
              </a:rPr>
              <a:pPr/>
              <a:t>24</a:t>
            </a:fld>
            <a:endParaRPr lang="en-US">
              <a:solidFill>
                <a:prstClr val="black"/>
              </a:solidFill>
              <a:latin typeface="Corbel"/>
            </a:endParaRPr>
          </a:p>
        </p:txBody>
      </p:sp>
    </p:spTree>
    <p:extLst>
      <p:ext uri="{BB962C8B-B14F-4D97-AF65-F5344CB8AC3E}">
        <p14:creationId xmlns:p14="http://schemas.microsoft.com/office/powerpoint/2010/main" val="275672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the usefulness, we sent these 139 type migration patches as pull requests, out of which 126 patches were accepted by the original developers. </a:t>
            </a:r>
          </a:p>
          <a:p>
            <a:r>
              <a:rPr lang="en-US" dirty="0"/>
              <a:t>The ones that were rejected were because developers did not like the name Predicate used in the Java standard library, they preferred Function&lt;String, Boolean&gt; </a:t>
            </a:r>
          </a:p>
          <a:p>
            <a:endParaRPr lang="en-US" dirty="0"/>
          </a:p>
          <a:p>
            <a:r>
              <a:rPr lang="en-US" dirty="0"/>
              <a:t>But overall, The developers accepted most our patches. </a:t>
            </a:r>
          </a:p>
          <a:p>
            <a:r>
              <a:rPr lang="en-US" dirty="0"/>
              <a:t>Remember that the projects in our corpus like </a:t>
            </a:r>
            <a:r>
              <a:rPr lang="en-US" dirty="0" err="1"/>
              <a:t>cassandra</a:t>
            </a:r>
            <a:r>
              <a:rPr lang="en-US" dirty="0"/>
              <a:t> or presto</a:t>
            </a:r>
            <a:r>
              <a:rPr lang="en-US" baseline="0" dirty="0"/>
              <a:t> </a:t>
            </a:r>
            <a:r>
              <a:rPr lang="en-US" dirty="0"/>
              <a:t>were extremely fine-tuned for performance and their code heavily scrutinized.</a:t>
            </a:r>
          </a:p>
          <a:p>
            <a:r>
              <a:rPr lang="en-US" dirty="0"/>
              <a:t>Presto</a:t>
            </a:r>
            <a:r>
              <a:rPr lang="en-US" baseline="0" dirty="0"/>
              <a:t> is a distributed </a:t>
            </a:r>
            <a:r>
              <a:rPr lang="en-US" baseline="0" dirty="0" err="1"/>
              <a:t>DataBase</a:t>
            </a:r>
            <a:r>
              <a:rPr lang="en-US" baseline="0" dirty="0"/>
              <a:t> used by Facebook and other internet companies.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which is the leading software for Big-data processing, and is used by every single one of the Fortune 500 companies.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But people</a:t>
            </a:r>
            <a:r>
              <a:rPr lang="en-US" baseline="0" dirty="0"/>
              <a:t> here know CASANDRA very well because Ken Anderson and his students have been using it and gave nice tutorials on Cassandra for years.</a:t>
            </a:r>
            <a:endParaRPr lang="en-US" dirty="0"/>
          </a:p>
          <a:p>
            <a:endParaRPr lang="en-US" dirty="0"/>
          </a:p>
          <a:p>
            <a:r>
              <a:rPr lang="en-US" dirty="0"/>
              <a:t>The developers at </a:t>
            </a:r>
            <a:r>
              <a:rPr lang="en-US" dirty="0" err="1"/>
              <a:t>cassandra</a:t>
            </a:r>
            <a:r>
              <a:rPr lang="en-US" dirty="0"/>
              <a:t> were really excited when my student </a:t>
            </a:r>
            <a:r>
              <a:rPr lang="en-US" dirty="0" err="1"/>
              <a:t>Ameya</a:t>
            </a:r>
            <a:r>
              <a:rPr lang="en-US" dirty="0"/>
              <a:t> submitted 15 such migration patches for different parts of the code.</a:t>
            </a:r>
          </a:p>
          <a:p>
            <a:r>
              <a:rPr lang="en-US" dirty="0"/>
              <a:t>One of the lead architects at CASANDRA, Jeff </a:t>
            </a:r>
            <a:r>
              <a:rPr lang="en-US" dirty="0" err="1"/>
              <a:t>Jirsa</a:t>
            </a:r>
            <a:r>
              <a:rPr lang="en-US" dirty="0"/>
              <a:t> said that one patch was deep inside the databased code, and affected their caching logic and was extremely  important for their performance.</a:t>
            </a:r>
          </a:p>
          <a:p>
            <a:r>
              <a:rPr lang="en-US" dirty="0"/>
              <a:t>You can imagine how proud I was of my student having his patches accepted in CASSANDRA, </a:t>
            </a:r>
          </a:p>
          <a:p>
            <a:r>
              <a:rPr lang="en-US" dirty="0" err="1"/>
              <a:t>SonarQube</a:t>
            </a:r>
            <a:endParaRPr lang="en-US" dirty="0"/>
          </a:p>
          <a:p>
            <a:r>
              <a:rPr lang="en-US" dirty="0"/>
              <a:t>Thanks for the nice contribution. I'm sure that the </a:t>
            </a:r>
            <a:r>
              <a:rPr lang="en-US" dirty="0" err="1"/>
              <a:t>SonarJava</a:t>
            </a:r>
            <a:r>
              <a:rPr lang="en-US" dirty="0"/>
              <a:t> team would enjoy continuing the discussion. and even hiring my PhD student.</a:t>
            </a:r>
          </a:p>
          <a:p>
            <a:r>
              <a:rPr lang="en-US" dirty="0" err="1"/>
              <a:t>Speedment</a:t>
            </a:r>
            <a:r>
              <a:rPr lang="en-US" dirty="0"/>
              <a:t> </a:t>
            </a:r>
          </a:p>
          <a:p>
            <a:r>
              <a:rPr lang="en-US" dirty="0"/>
              <a:t>Sounds cool! Nice to be able to detect this automatically. Presumably we have missed a number of them... Make sure to sign the contributor license agreement and you will get a "fame spot" in </a:t>
            </a:r>
            <a:r>
              <a:rPr lang="en-US" dirty="0" err="1"/>
              <a:t>Speedment</a:t>
            </a:r>
            <a:r>
              <a:rPr lang="en-US" dirty="0"/>
              <a:t> main POM file!</a:t>
            </a:r>
          </a:p>
          <a:p>
            <a:endParaRPr lang="en-US" dirty="0"/>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solidFill>
                  <a:prstClr val="black"/>
                </a:solidFill>
                <a:latin typeface="Corbel"/>
              </a:rPr>
              <a:pPr/>
              <a:t>25</a:t>
            </a:fld>
            <a:endParaRPr lang="en-US">
              <a:solidFill>
                <a:prstClr val="black"/>
              </a:solidFill>
              <a:latin typeface="Corbel"/>
            </a:endParaRPr>
          </a:p>
        </p:txBody>
      </p:sp>
    </p:spTree>
    <p:extLst>
      <p:ext uri="{BB962C8B-B14F-4D97-AF65-F5344CB8AC3E}">
        <p14:creationId xmlns:p14="http://schemas.microsoft.com/office/powerpoint/2010/main" val="253203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8" charset="0"/>
                <a:ea typeface="+mn-ea"/>
                <a:cs typeface="+mn-cs"/>
              </a:rPr>
              <a:t>Our work shows that by using a graph modelling the type dependencies in the source code, we can mimic an inter-procedural program analysis, which is amenable to the MAPREDUCE parallel and distributed computing, and there fore, is scalable to ultra-large-scale code bases. </a:t>
            </a:r>
          </a:p>
          <a:p>
            <a:br>
              <a:rPr lang="en-US" sz="1200" kern="1200" dirty="0">
                <a:solidFill>
                  <a:schemeClr val="tx1"/>
                </a:solidFill>
                <a:effectLst/>
                <a:latin typeface="Times New Roman" pitchFamily="18" charset="0"/>
                <a:ea typeface="+mn-ea"/>
                <a:cs typeface="+mn-cs"/>
              </a:rPr>
            </a:br>
            <a:endParaRPr lang="en-US" sz="120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solidFill>
                  <a:prstClr val="black"/>
                </a:solidFill>
                <a:latin typeface="Corbel"/>
              </a:rPr>
              <a:pPr/>
              <a:t>26</a:t>
            </a:fld>
            <a:endParaRPr lang="en-US">
              <a:solidFill>
                <a:prstClr val="black"/>
              </a:solidFill>
              <a:latin typeface="Corbel"/>
            </a:endParaRPr>
          </a:p>
        </p:txBody>
      </p:sp>
    </p:spTree>
    <p:extLst>
      <p:ext uri="{BB962C8B-B14F-4D97-AF65-F5344CB8AC3E}">
        <p14:creationId xmlns:p14="http://schemas.microsoft.com/office/powerpoint/2010/main" val="1633615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897695"/>
            <a:ext cx="10234671" cy="2445158"/>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While I like</a:t>
            </a:r>
            <a:r>
              <a:rPr lang="en-US" sz="1200" kern="1200" baseline="0" dirty="0">
                <a:solidFill>
                  <a:schemeClr val="tx1"/>
                </a:solidFill>
                <a:effectLst/>
                <a:latin typeface="Times New Roman" pitchFamily="18" charset="0"/>
                <a:ea typeface="+mn-ea"/>
                <a:cs typeface="+mn-cs"/>
              </a:rPr>
              <a:t> building </a:t>
            </a:r>
            <a:r>
              <a:rPr lang="en-US" sz="1200" kern="1200" dirty="0">
                <a:solidFill>
                  <a:schemeClr val="tx1"/>
                </a:solidFill>
                <a:effectLst/>
                <a:latin typeface="Times New Roman" pitchFamily="18" charset="0"/>
                <a:ea typeface="+mn-ea"/>
                <a:cs typeface="+mn-cs"/>
              </a:rPr>
              <a:t>novel tools,</a:t>
            </a:r>
            <a:r>
              <a:rPr lang="en-US" sz="1200" b="1" kern="1200" dirty="0">
                <a:solidFill>
                  <a:schemeClr val="tx1"/>
                </a:solidFill>
                <a:effectLst/>
                <a:latin typeface="Times New Roman" pitchFamily="18" charset="0"/>
                <a:ea typeface="+mn-ea"/>
                <a:cs typeface="+mn-cs"/>
              </a:rPr>
              <a:t> my</a:t>
            </a:r>
            <a:r>
              <a:rPr lang="en-US" sz="1200" b="1" kern="1200" baseline="0" dirty="0">
                <a:solidFill>
                  <a:schemeClr val="tx1"/>
                </a:solidFill>
                <a:effectLst/>
                <a:latin typeface="Times New Roman" pitchFamily="18" charset="0"/>
                <a:ea typeface="+mn-ea"/>
                <a:cs typeface="+mn-cs"/>
              </a:rPr>
              <a:t> greatest joy comes from </a:t>
            </a:r>
            <a:r>
              <a:rPr lang="en-US" sz="1200" b="1" kern="1200" dirty="0">
                <a:solidFill>
                  <a:schemeClr val="tx1"/>
                </a:solidFill>
                <a:effectLst/>
                <a:latin typeface="Times New Roman" pitchFamily="18" charset="0"/>
                <a:ea typeface="+mn-ea"/>
                <a:cs typeface="+mn-cs"/>
              </a:rPr>
              <a:t>building people and</a:t>
            </a:r>
            <a:r>
              <a:rPr lang="en-US" sz="1200" b="1" kern="1200" baseline="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investing myself into people. I was fortunate to work with great students.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I have learned as much from them as they have learned from me.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Among the 19 undergrads that have done research with me, I inspired half of them to continue with a PhD program.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My passion is to help my students maximize their potential and inspire them to become tomorrow’s leaders. </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r>
              <a:rPr lang="en-US" dirty="0"/>
              <a:t>====</a:t>
            </a:r>
          </a:p>
          <a:p>
            <a:r>
              <a:rPr lang="en-US" dirty="0"/>
              <a:t>s</a:t>
            </a: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27</a:t>
            </a:fld>
            <a:endParaRPr lang="es-ES_tradnl"/>
          </a:p>
        </p:txBody>
      </p:sp>
    </p:spTree>
    <p:extLst>
      <p:ext uri="{BB962C8B-B14F-4D97-AF65-F5344CB8AC3E}">
        <p14:creationId xmlns:p14="http://schemas.microsoft.com/office/powerpoint/2010/main" val="491319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217235"/>
            <a:ext cx="29919739" cy="5806078"/>
          </a:xfrm>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Many times, people</a:t>
            </a:r>
            <a:r>
              <a:rPr lang="en-US" sz="1200" b="1" kern="1200" baseline="0" dirty="0">
                <a:solidFill>
                  <a:schemeClr val="tx1"/>
                </a:solidFill>
                <a:effectLst/>
                <a:latin typeface="Times New Roman" pitchFamily="18" charset="0"/>
                <a:ea typeface="+mn-ea"/>
                <a:cs typeface="+mn-cs"/>
              </a:rPr>
              <a:t> might tell you that you need to be good at everything: The truth is that you cannot be an expert on everything, you need to know a little about everything (so that you can see connections) but focus on the area that you are passionate about and you are good at (I call this the strength zone). Spend most of your time and energy in that area, do not attempt to be good at everything, because then you will be average and mediocre at everything.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This</a:t>
            </a:r>
            <a:r>
              <a:rPr lang="en-US" sz="1200" b="1" kern="1200" baseline="0" dirty="0">
                <a:solidFill>
                  <a:schemeClr val="tx1"/>
                </a:solidFill>
                <a:effectLst/>
                <a:latin typeface="Times New Roman" pitchFamily="18" charset="0"/>
                <a:ea typeface="+mn-ea"/>
                <a:cs typeface="+mn-cs"/>
              </a:rPr>
              <a:t> is my personal story of working on refactoring. I’ve been working on refactoring for 20 years.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When I meet people at the conferences, they ask me about my current work, and I tell them that I still work on refactoring. They ask me: Danny, Don’t you get bored working on the same refactoring topic?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a:t>
            </a:r>
            <a:r>
              <a:rPr lang="en-US" sz="1200" b="1" kern="1200" dirty="0">
                <a:solidFill>
                  <a:schemeClr val="tx1"/>
                </a:solidFill>
                <a:effectLst/>
                <a:latin typeface="Times New Roman" pitchFamily="18" charset="0"/>
                <a:ea typeface="+mn-ea"/>
                <a:cs typeface="+mn-cs"/>
              </a:rPr>
              <a:t>During</a:t>
            </a:r>
            <a:r>
              <a:rPr lang="en-US" sz="1200" b="1" kern="1200" baseline="0" dirty="0">
                <a:solidFill>
                  <a:schemeClr val="tx1"/>
                </a:solidFill>
                <a:effectLst/>
                <a:latin typeface="Times New Roman" pitchFamily="18" charset="0"/>
                <a:ea typeface="+mn-ea"/>
                <a:cs typeface="+mn-cs"/>
              </a:rPr>
              <a:t> my 5 years of PhD </a:t>
            </a:r>
            <a:r>
              <a:rPr lang="en-US" sz="1200" b="1" kern="1200" dirty="0">
                <a:solidFill>
                  <a:schemeClr val="tx1"/>
                </a:solidFill>
                <a:effectLst/>
                <a:latin typeface="Times New Roman" pitchFamily="18" charset="0"/>
                <a:ea typeface="+mn-ea"/>
                <a:cs typeface="+mn-cs"/>
              </a:rPr>
              <a:t>I worked on</a:t>
            </a:r>
            <a:r>
              <a:rPr lang="en-US" sz="1200" b="1" kern="1200" baseline="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Upgrading</a:t>
            </a:r>
            <a:r>
              <a:rPr lang="en-US" sz="1200" kern="1200" dirty="0">
                <a:solidFill>
                  <a:schemeClr val="tx1"/>
                </a:solidFill>
                <a:effectLst/>
                <a:latin typeface="Times New Roman" pitchFamily="18" charset="0"/>
                <a:ea typeface="+mn-ea"/>
                <a:cs typeface="+mn-cs"/>
              </a:rPr>
              <a:t> library-based applications to use the latest API of their libraries,</a:t>
            </a:r>
            <a:r>
              <a:rPr lang="en-US" sz="1200" kern="1200" baseline="0" dirty="0">
                <a:solidFill>
                  <a:schemeClr val="tx1"/>
                </a:solidFill>
                <a:effectLst/>
                <a:latin typeface="Times New Roman" pitchFamily="18" charset="0"/>
                <a:ea typeface="+mn-ea"/>
                <a:cs typeface="+mn-cs"/>
              </a:rPr>
              <a:t> even when these APIs were refactored. </a:t>
            </a:r>
            <a:r>
              <a:rPr lang="en-US" sz="1200" b="1" kern="1200" baseline="0" dirty="0">
                <a:solidFill>
                  <a:schemeClr val="tx1"/>
                </a:solidFill>
                <a:effectLst/>
                <a:latin typeface="Times New Roman" pitchFamily="18" charset="0"/>
                <a:ea typeface="+mn-ea"/>
                <a:cs typeface="+mn-cs"/>
              </a:rPr>
              <a:t>In this stage I learned about static program analysis and learned the Eclipse refactoring engine so well that I became a contributor to Eclipse.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Just as I was finishing my PhD in 2007, the world of computing was completely shaken up when Intel stopped producing single processor systems, and went into multicore.</a:t>
            </a:r>
          </a:p>
          <a:p>
            <a:r>
              <a:rPr lang="en-US" sz="1200" b="1" kern="1200" dirty="0">
                <a:solidFill>
                  <a:schemeClr val="tx1"/>
                </a:solidFill>
                <a:effectLst/>
                <a:latin typeface="Times New Roman" pitchFamily="18" charset="0"/>
                <a:ea typeface="+mn-ea"/>
                <a:cs typeface="+mn-cs"/>
              </a:rPr>
              <a:t>So my interest shifted towards refactoring </a:t>
            </a:r>
            <a:r>
              <a:rPr lang="en-US" sz="1200" kern="1200" dirty="0">
                <a:solidFill>
                  <a:schemeClr val="tx1"/>
                </a:solidFill>
                <a:effectLst/>
                <a:latin typeface="Times New Roman" pitchFamily="18" charset="0"/>
                <a:ea typeface="+mn-ea"/>
                <a:cs typeface="+mn-cs"/>
              </a:rPr>
              <a:t>existing sequential programs to make them run in parallel,</a:t>
            </a:r>
            <a:r>
              <a:rPr lang="en-US" sz="1200" kern="1200" baseline="0" dirty="0">
                <a:solidFill>
                  <a:schemeClr val="tx1"/>
                </a:solidFill>
                <a:effectLst/>
                <a:latin typeface="Times New Roman" pitchFamily="18" charset="0"/>
                <a:ea typeface="+mn-ea"/>
                <a:cs typeface="+mn-cs"/>
              </a:rPr>
              <a:t> make programs thread-safe</a:t>
            </a:r>
            <a:r>
              <a:rPr lang="en-US" sz="1200" kern="1200" dirty="0">
                <a:solidFill>
                  <a:schemeClr val="tx1"/>
                </a:solidFill>
                <a:effectLst/>
                <a:latin typeface="Times New Roman" pitchFamily="18" charset="0"/>
                <a:ea typeface="+mn-ea"/>
                <a:cs typeface="+mn-cs"/>
              </a:rPr>
              <a:t>,</a:t>
            </a:r>
            <a:r>
              <a:rPr lang="en-US" sz="1200" kern="1200" baseline="0" dirty="0">
                <a:solidFill>
                  <a:schemeClr val="tx1"/>
                </a:solidFill>
                <a:effectLst/>
                <a:latin typeface="Times New Roman" pitchFamily="18" charset="0"/>
                <a:ea typeface="+mn-ea"/>
                <a:cs typeface="+mn-cs"/>
              </a:rPr>
              <a:t> and </a:t>
            </a:r>
            <a:r>
              <a:rPr lang="en-US" sz="1200" kern="1200" baseline="0" dirty="0" err="1">
                <a:solidFill>
                  <a:schemeClr val="tx1"/>
                </a:solidFill>
                <a:effectLst/>
                <a:latin typeface="Times New Roman" pitchFamily="18" charset="0"/>
                <a:ea typeface="+mn-ea"/>
                <a:cs typeface="+mn-cs"/>
              </a:rPr>
              <a:t>refactorings</a:t>
            </a:r>
            <a:r>
              <a:rPr lang="en-US" sz="1200" kern="1200" baseline="0" dirty="0">
                <a:solidFill>
                  <a:schemeClr val="tx1"/>
                </a:solidFill>
                <a:effectLst/>
                <a:latin typeface="Times New Roman" pitchFamily="18" charset="0"/>
                <a:ea typeface="+mn-ea"/>
                <a:cs typeface="+mn-cs"/>
              </a:rPr>
              <a:t> to improve the scalability of already parallel programs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This new world forced me into much deeper program analysis than I have done before.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But just about when I started to get comfortable with parallelism, the world changed again. People stopped buying laptops and everyone was on mobile devices. So I took what I learned from the parallelism domain, and adapted it to the new challenges of working with event—driven apps.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&lt;CLICK&gt;: now I am making the transition to yet another big domain: the digitalization of our world with </a:t>
            </a:r>
            <a:r>
              <a:rPr lang="en-US" sz="1200" b="0" kern="1200" baseline="0" dirty="0" err="1">
                <a:solidFill>
                  <a:schemeClr val="tx1"/>
                </a:solidFill>
                <a:effectLst/>
                <a:latin typeface="Times New Roman" pitchFamily="18" charset="0"/>
                <a:ea typeface="+mn-ea"/>
                <a:cs typeface="+mn-cs"/>
              </a:rPr>
              <a:t>IoT</a:t>
            </a:r>
            <a:r>
              <a:rPr lang="en-US" sz="1200" b="0" kern="1200" baseline="0" dirty="0">
                <a:solidFill>
                  <a:schemeClr val="tx1"/>
                </a:solidFill>
                <a:effectLst/>
                <a:latin typeface="Times New Roman" pitchFamily="18" charset="0"/>
                <a:ea typeface="+mn-ea"/>
                <a:cs typeface="+mn-cs"/>
              </a:rPr>
              <a:t> and how the sensors around us will collect information about us and the world that will augment our intelligence. In this new paradigm, how do we refactor existing programs that use deterministic algorithms into programs that use probabilistic computation and ML and continuously learn?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Key lesson that I learned: many times I ventured  beyond refactoring into other areas (like HCI or Compilers) that were weakness for me. I kept failing over and over until I learned to partner with others who were strong in the areas I was weak.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I decided to stay and work  in my strength zone: </a:t>
            </a:r>
            <a:r>
              <a:rPr lang="en-US" sz="1200" b="1" kern="1200" dirty="0">
                <a:solidFill>
                  <a:schemeClr val="tx1"/>
                </a:solidFill>
                <a:effectLst/>
                <a:latin typeface="Times New Roman" pitchFamily="18" charset="0"/>
                <a:ea typeface="+mn-ea"/>
                <a:cs typeface="+mn-cs"/>
              </a:rPr>
              <a:t>principles for refactoring programs between significantly different programming models</a:t>
            </a:r>
            <a:r>
              <a:rPr lang="en-US" sz="1200" kern="1200" dirty="0">
                <a:solidFill>
                  <a:schemeClr val="tx1"/>
                </a:solidFill>
                <a:effectLst/>
                <a:latin typeface="Times New Roman" pitchFamily="18" charset="0"/>
                <a:ea typeface="+mn-ea"/>
                <a:cs typeface="+mn-cs"/>
              </a:rPr>
              <a:t>, both in terms of the control-flow (from</a:t>
            </a:r>
            <a:r>
              <a:rPr lang="en-US" sz="1200" kern="1200" baseline="0" dirty="0">
                <a:solidFill>
                  <a:schemeClr val="tx1"/>
                </a:solidFill>
                <a:effectLst/>
                <a:latin typeface="Times New Roman" pitchFamily="18" charset="0"/>
                <a:ea typeface="+mn-ea"/>
                <a:cs typeface="+mn-cs"/>
              </a:rPr>
              <a:t> synchronous to </a:t>
            </a:r>
            <a:r>
              <a:rPr lang="en-US" sz="1200" kern="1200" dirty="0">
                <a:solidFill>
                  <a:schemeClr val="tx1"/>
                </a:solidFill>
                <a:effectLst/>
                <a:latin typeface="Times New Roman" pitchFamily="18" charset="0"/>
                <a:ea typeface="+mn-ea"/>
                <a:cs typeface="+mn-cs"/>
              </a:rPr>
              <a:t>callback-based, from sequential to parallel)</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and program state (from </a:t>
            </a:r>
            <a:r>
              <a:rPr lang="en-US" sz="1200" kern="1200" dirty="0" err="1">
                <a:solidFill>
                  <a:schemeClr val="tx1"/>
                </a:solidFill>
                <a:effectLst/>
                <a:latin typeface="Times New Roman" pitchFamily="18" charset="0"/>
                <a:ea typeface="+mn-ea"/>
                <a:cs typeface="+mn-cs"/>
              </a:rPr>
              <a:t>stateful</a:t>
            </a:r>
            <a:r>
              <a:rPr lang="en-US" sz="1200" kern="1200" dirty="0">
                <a:solidFill>
                  <a:schemeClr val="tx1"/>
                </a:solidFill>
                <a:effectLst/>
                <a:latin typeface="Times New Roman" pitchFamily="18" charset="0"/>
                <a:ea typeface="+mn-ea"/>
                <a:cs typeface="+mn-cs"/>
              </a:rPr>
              <a:t> to stateless execution, and</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from shared- to distributed- memory style of communication) </a:t>
            </a:r>
            <a:endParaRPr lang="en-US" dirty="0"/>
          </a:p>
          <a:p>
            <a:endParaRPr lang="en-US" sz="1200" b="1" kern="1200" baseline="0" dirty="0">
              <a:solidFill>
                <a:schemeClr val="tx1"/>
              </a:solidFill>
              <a:effectLst/>
              <a:latin typeface="Times New Roman" pitchFamily="18" charset="0"/>
              <a:ea typeface="+mn-ea"/>
              <a:cs typeface="+mn-cs"/>
            </a:endParaRPr>
          </a:p>
          <a:p>
            <a:r>
              <a:rPr lang="en-US" sz="1200" b="1" kern="1200" baseline="0" dirty="0">
                <a:solidFill>
                  <a:schemeClr val="tx1"/>
                </a:solidFill>
                <a:effectLst/>
                <a:latin typeface="Times New Roman" pitchFamily="18" charset="0"/>
                <a:ea typeface="+mn-ea"/>
                <a:cs typeface="+mn-cs"/>
              </a:rPr>
              <a:t>But at the same time I keep an eye open on big changes in the field of computing, and I am reinventing myself every 5 years. This way I remain fresh and keep learning while I stay in my strength zone</a:t>
            </a:r>
          </a:p>
          <a:p>
            <a:pPr marL="171450" indent="-171450">
              <a:buFontTx/>
              <a:buChar char="-"/>
            </a:pPr>
            <a:endParaRPr lang="en-US" sz="1200" b="0" kern="1200" baseline="0" dirty="0">
              <a:solidFill>
                <a:schemeClr val="tx1"/>
              </a:solidFill>
              <a:effectLst/>
              <a:latin typeface="Times New Roman" pitchFamily="18" charset="0"/>
              <a:ea typeface="+mn-ea"/>
              <a:cs typeface="+mn-cs"/>
            </a:endParaRPr>
          </a:p>
          <a:p>
            <a:pPr marL="171450" indent="-171450">
              <a:buFontTx/>
              <a:buChar char="-"/>
            </a:pPr>
            <a:r>
              <a:rPr lang="en-US" sz="1200" b="0" kern="1200" baseline="0" dirty="0">
                <a:solidFill>
                  <a:schemeClr val="tx1"/>
                </a:solidFill>
                <a:effectLst/>
                <a:latin typeface="Times New Roman" pitchFamily="18" charset="0"/>
                <a:ea typeface="+mn-ea"/>
                <a:cs typeface="+mn-cs"/>
              </a:rPr>
              <a:t>==</a:t>
            </a:r>
          </a:p>
          <a:p>
            <a:pPr marL="171450" indent="-171450">
              <a:buFontTx/>
              <a:buChar char="-"/>
            </a:pPr>
            <a:r>
              <a:rPr lang="en-US" sz="1200" b="0" kern="1200" baseline="0" dirty="0">
                <a:solidFill>
                  <a:schemeClr val="tx1"/>
                </a:solidFill>
                <a:effectLst/>
                <a:latin typeface="Times New Roman" pitchFamily="18" charset="0"/>
                <a:ea typeface="+mn-ea"/>
                <a:cs typeface="+mn-cs"/>
              </a:rPr>
              <a:t>Gesture: stand in the middle and point at the screen at the different areas.</a:t>
            </a:r>
          </a:p>
          <a:p>
            <a:endParaRPr lang="en-US" sz="1200" b="0" kern="1200" dirty="0">
              <a:solidFill>
                <a:schemeClr val="tx1"/>
              </a:solidFill>
              <a:effectLst/>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28</a:t>
            </a:fld>
            <a:endParaRPr lang="es-ES_tradnl"/>
          </a:p>
        </p:txBody>
      </p:sp>
    </p:spTree>
    <p:extLst>
      <p:ext uri="{BB962C8B-B14F-4D97-AF65-F5344CB8AC3E}">
        <p14:creationId xmlns:p14="http://schemas.microsoft.com/office/powerpoint/2010/main" val="377638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977990"/>
            <a:ext cx="192179" cy="284566"/>
          </a:xfrm>
        </p:spPr>
        <p:txBody>
          <a:bodyPr/>
          <a:lstStyle/>
          <a:p>
            <a:endParaRPr lang="en-US"/>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29</a:t>
            </a:fld>
            <a:endParaRPr lang="es-ES_tradnl"/>
          </a:p>
        </p:txBody>
      </p:sp>
    </p:spTree>
    <p:extLst>
      <p:ext uri="{BB962C8B-B14F-4D97-AF65-F5344CB8AC3E}">
        <p14:creationId xmlns:p14="http://schemas.microsoft.com/office/powerpoint/2010/main" val="233688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817399"/>
            <a:ext cx="26584660" cy="4605749"/>
          </a:xfrm>
        </p:spPr>
        <p:txBody>
          <a:bodyPr/>
          <a:lstStyle/>
          <a:p>
            <a:endParaRPr lang="en-US" baseline="0" dirty="0"/>
          </a:p>
          <a:p>
            <a:r>
              <a:rPr lang="en-US" baseline="0" dirty="0"/>
              <a:t>I want to give a little background on this important topic of refactoring from the field of Software Engineering. Many people, myself included were introduced to refactoring through the work of Kent Beck and Ward Cunningham from Extreme Programming, and then Martin Fowler’s seminal book on refactoring.</a:t>
            </a:r>
          </a:p>
          <a:p>
            <a:endParaRPr lang="en-US" baseline="0" dirty="0"/>
          </a:p>
          <a:p>
            <a:r>
              <a:rPr lang="en-US" b="1" baseline="0" dirty="0"/>
              <a:t>For me, refactoring was love at First SIGHT! </a:t>
            </a:r>
          </a:p>
          <a:p>
            <a:r>
              <a:rPr lang="en-US" b="1" baseline="0" dirty="0"/>
              <a:t>CLICK</a:t>
            </a:r>
          </a:p>
          <a:p>
            <a:r>
              <a:rPr lang="en-US" b="1" baseline="0" dirty="0"/>
              <a:t>I fell in Love with refactoring when I first read Martin’s fowler classic refactoring catalog in 2000, and I have been working on refactoring ever since.</a:t>
            </a:r>
          </a:p>
          <a:p>
            <a:endParaRPr lang="en-US" b="1" baseline="0" dirty="0"/>
          </a:p>
          <a:p>
            <a:r>
              <a:rPr lang="en-US" baseline="0" dirty="0"/>
              <a:t>Martin Fowler’s definition in the refactoring catalog.</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ASK : CLICKER how many </a:t>
            </a:r>
            <a:r>
              <a:rPr lang="en-US" baseline="0" dirty="0" err="1"/>
              <a:t>refactorings</a:t>
            </a:r>
            <a:r>
              <a:rPr lang="en-US" baseline="0" dirty="0"/>
              <a:t> have done last week? Thank you. </a:t>
            </a:r>
            <a:r>
              <a:rPr lang="en-US" b="1" baseline="0" dirty="0"/>
              <a:t>This also shows that the people who did not raise their hand had not written any code in the last month.</a:t>
            </a:r>
          </a:p>
          <a:p>
            <a:endParaRPr lang="en-US" baseline="0" dirty="0"/>
          </a:p>
          <a:p>
            <a:r>
              <a:rPr lang="en-US" baseline="0" dirty="0"/>
              <a:t>CLICK Refactoring is today a top-level menu in all modern IDEs, along with File, Edit, and so on.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CLICK I was fortunate to write the world’s first open-source refactoring tool for Java back in 2000, and I released it as a plugin for </a:t>
            </a:r>
            <a:r>
              <a:rPr lang="en-US" baseline="0" dirty="0" err="1"/>
              <a:t>Jedit</a:t>
            </a:r>
            <a:r>
              <a:rPr lang="en-US" baseline="0" dirty="0"/>
              <a:t>. For one year I was competing head-to-head with </a:t>
            </a:r>
            <a:r>
              <a:rPr lang="en-US" baseline="0" dirty="0" err="1"/>
              <a:t>IntellijIDEA</a:t>
            </a:r>
            <a:r>
              <a:rPr lang="en-US" baseline="0" dirty="0"/>
              <a:t> commercial refactoring tool from JetBrains, but then they beat me as they were a company with a full team of people</a:t>
            </a:r>
            <a:r>
              <a:rPr lang="en-US" b="1"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CLICK I learned one my first important lesson: you need a team of people if you want to accomplish something of significance.  If you want to go fast you go alone, if you want to go far, you go with others.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CLICK So I no longer ventured solo, but I joined the Eclipse refactoring team in 2004, when I started contributing to Eclipse IDE, the leading IDE for Java at that time.</a:t>
            </a:r>
          </a:p>
          <a:p>
            <a:endParaRPr lang="en-US" baseline="0" dirty="0"/>
          </a:p>
          <a:p>
            <a:endParaRPr lang="en-US" baseline="0" dirty="0"/>
          </a:p>
          <a:p>
            <a:endParaRPr lang="en-US" baseline="0" dirty="0"/>
          </a:p>
          <a:p>
            <a:r>
              <a:rPr lang="en-US"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CLICK A couple of other books that are big titles in industry and have influenced my path: Refactoring to Patterns and  How to Work Effectively with Legacy Code.</a:t>
            </a:r>
          </a:p>
          <a:p>
            <a:endParaRPr lang="en-US" baseline="0" dirty="0"/>
          </a:p>
        </p:txBody>
      </p:sp>
      <p:sp>
        <p:nvSpPr>
          <p:cNvPr id="4" name="Slide Number Placeholder 3"/>
          <p:cNvSpPr>
            <a:spLocks noGrp="1"/>
          </p:cNvSpPr>
          <p:nvPr>
            <p:ph type="sldNum" sz="quarter" idx="10"/>
          </p:nvPr>
        </p:nvSpPr>
        <p:spPr>
          <a:xfrm>
            <a:off x="9325731" y="7015246"/>
            <a:ext cx="275470" cy="299955"/>
          </a:xfrm>
        </p:spPr>
        <p:txBody>
          <a:bodyPr/>
          <a:lstStyle/>
          <a:p>
            <a:pPr>
              <a:defRPr/>
            </a:pPr>
            <a:fld id="{7769F722-7C22-4C40-BAEB-00342DB235F3}" type="slidenum">
              <a:rPr lang="es-ES_tradnl" smtClean="0"/>
              <a:pPr>
                <a:defRPr/>
              </a:pPr>
              <a:t>3</a:t>
            </a:fld>
            <a:endParaRPr lang="es-ES_tradnl"/>
          </a:p>
        </p:txBody>
      </p:sp>
    </p:spTree>
    <p:extLst>
      <p:ext uri="{BB962C8B-B14F-4D97-AF65-F5344CB8AC3E}">
        <p14:creationId xmlns:p14="http://schemas.microsoft.com/office/powerpoint/2010/main" val="709560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017728"/>
            <a:ext cx="15763364" cy="2205092"/>
          </a:xfrm>
        </p:spPr>
        <p:txBody>
          <a:bodyPr/>
          <a:lstStyle/>
          <a:p>
            <a:r>
              <a:rPr lang="en-US" b="1" dirty="0"/>
              <a:t>Getting</a:t>
            </a:r>
            <a:r>
              <a:rPr lang="en-US" b="1" baseline="0" dirty="0"/>
              <a:t> back to the trends we have seen in the corpus of 2400 refactoring research papers.</a:t>
            </a:r>
          </a:p>
          <a:p>
            <a:endParaRPr lang="en-US" b="1" baseline="0" dirty="0"/>
          </a:p>
          <a:p>
            <a:r>
              <a:rPr lang="en-US" b="1" baseline="0" dirty="0"/>
              <a:t>Next we ask the question of what is the target of the new refactoring tools?</a:t>
            </a:r>
          </a:p>
          <a:p>
            <a:endParaRPr lang="en-US" b="1" baseline="0" dirty="0"/>
          </a:p>
          <a:p>
            <a:r>
              <a:rPr lang="en-US" b="1" baseline="0" dirty="0"/>
              <a:t>The original target of refactoring has been the code, Refactoring code has been dominant, but other researchers also targeted new artefacts such as model refactoring, architecture refactoring, refactoring databases, and refactoring the UI.</a:t>
            </a:r>
          </a:p>
          <a:p>
            <a:endParaRPr lang="en-US" b="1" baseline="0" dirty="0"/>
          </a:p>
          <a:p>
            <a:r>
              <a:rPr lang="en-US" b="1" dirty="0"/>
              <a:t>Surprising: in the last few years, refactoring</a:t>
            </a:r>
            <a:r>
              <a:rPr lang="en-US" b="1" baseline="0" dirty="0"/>
              <a:t> for models has surpassed refactoring code. Some of the very active researchers are Gabriele </a:t>
            </a:r>
            <a:r>
              <a:rPr lang="en-US" b="1" baseline="0" dirty="0" err="1"/>
              <a:t>Taentzer</a:t>
            </a:r>
            <a:r>
              <a:rPr lang="en-US" b="1" baseline="0" dirty="0"/>
              <a:t>, which we saw in one of the previous slides of impactful people. </a:t>
            </a:r>
          </a:p>
          <a:p>
            <a:endParaRPr lang="en-US" b="1" baseline="0" dirty="0"/>
          </a:p>
          <a:p>
            <a:r>
              <a:rPr lang="en-US" b="1" baseline="0" dirty="0"/>
              <a:t>VIP: Lots of room to grow in other areas. For example, in the Big Data era, a prolific direction could be refactoring of Data and Models used in ML systems.</a:t>
            </a:r>
          </a:p>
          <a:p>
            <a:endParaRPr lang="en-US" b="1" baseline="0" dirty="0"/>
          </a:p>
          <a:p>
            <a:r>
              <a:rPr lang="en-US" b="1" baseline="0" dirty="0"/>
              <a:t>===</a:t>
            </a:r>
          </a:p>
          <a:p>
            <a:r>
              <a:rPr lang="en-US" b="1" baseline="0" dirty="0"/>
              <a:t>For example for the </a:t>
            </a:r>
            <a:r>
              <a:rPr lang="en-US" b="1" baseline="0" dirty="0" err="1"/>
              <a:t>TechDebt</a:t>
            </a:r>
            <a:r>
              <a:rPr lang="en-US" b="1" baseline="0" dirty="0"/>
              <a:t> community, I would like to see a lot more work on the </a:t>
            </a:r>
            <a:r>
              <a:rPr lang="en-US" b="1" baseline="0" dirty="0" err="1"/>
              <a:t>BIG_refactorings</a:t>
            </a:r>
            <a:r>
              <a:rPr lang="en-US" b="1" baseline="0" dirty="0"/>
              <a:t>, architectural-level </a:t>
            </a:r>
            <a:r>
              <a:rPr lang="en-US" b="1" baseline="0" dirty="0" err="1"/>
              <a:t>refactorings</a:t>
            </a:r>
            <a:r>
              <a:rPr lang="en-US" b="1" baseline="0" dirty="0"/>
              <a:t>, as this is where we can make the biggest ROI on reducing </a:t>
            </a:r>
            <a:r>
              <a:rPr lang="en-US" b="1" baseline="0" dirty="0" err="1"/>
              <a:t>TechnicalDebt</a:t>
            </a:r>
            <a:endParaRPr lang="en-US" b="1" baseline="0" dirty="0"/>
          </a:p>
          <a:p>
            <a:endParaRPr lang="en-US" b="1" baseline="0" dirty="0"/>
          </a:p>
          <a:p>
            <a:r>
              <a:rPr lang="en-US" b="1" baseline="0" dirty="0"/>
              <a:t>For example, in the </a:t>
            </a:r>
            <a:r>
              <a:rPr lang="en-US" b="1" baseline="0" dirty="0" err="1"/>
              <a:t>BigData</a:t>
            </a:r>
            <a:r>
              <a:rPr lang="en-US" b="1" baseline="0" dirty="0"/>
              <a:t> era, a fertile direction could be Refactoring DATA</a:t>
            </a:r>
            <a:endParaRPr lang="en-US" b="1"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30</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897695"/>
            <a:ext cx="14247437" cy="2445158"/>
          </a:xfrm>
        </p:spPr>
        <p:txBody>
          <a:bodyPr/>
          <a:lstStyle/>
          <a:p>
            <a:r>
              <a:rPr lang="en-US" baseline="0" dirty="0"/>
              <a:t>On the academic side, refactoring research has also seen a tremendous growth, as seen in This graph. </a:t>
            </a:r>
          </a:p>
          <a:p>
            <a:r>
              <a:rPr lang="en-US" baseline="0" dirty="0"/>
              <a:t>On the horizontal axis we have the timeline from 1993-2016, and the vertical we have the number of peer-reviewed published papers on refactoring in each year.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Couple of observations</a:t>
            </a:r>
            <a:r>
              <a:rPr lang="en-US" baseline="0" dirty="0"/>
              <a:t> from this graph.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First - </a:t>
            </a:r>
            <a:r>
              <a:rPr lang="en-US" dirty="0"/>
              <a:t>Refactoring research started a</a:t>
            </a:r>
            <a:r>
              <a:rPr lang="en-US" baseline="0" dirty="0"/>
              <a:t> decade </a:t>
            </a:r>
            <a:r>
              <a:rPr lang="en-US" dirty="0"/>
              <a:t>before we</a:t>
            </a:r>
            <a:r>
              <a:rPr lang="en-US" baseline="0" dirty="0"/>
              <a:t> saw the huge success and adoption in industry.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r>
              <a:rPr lang="en-US" baseline="0" dirty="0"/>
              <a:t>Second </a:t>
            </a:r>
            <a:r>
              <a:rPr lang="mr-IN" baseline="0" dirty="0"/>
              <a:t>–</a:t>
            </a:r>
            <a:r>
              <a:rPr lang="en-US" baseline="0" dirty="0"/>
              <a:t> we see that the huge splash of refactoring in industry, triggered by Martin Fowler’s book and the release of commercial-grade refactoring tools, in turn have triggered a huge interest of refactoring on the academic side. </a:t>
            </a:r>
          </a:p>
          <a:p>
            <a:r>
              <a:rPr lang="en-US" baseline="0" dirty="0"/>
              <a:t>The success of refactoring is because of the intertwined thread of industry/academic work.</a:t>
            </a:r>
          </a:p>
          <a:p>
            <a:endParaRPr lang="en-US" baseline="0" dirty="0"/>
          </a:p>
          <a:p>
            <a:r>
              <a:rPr lang="en-US" baseline="0" dirty="0"/>
              <a:t>I believe your department also values working closely with industry, so having strong industry connections could be a catalyst for growth. </a:t>
            </a:r>
          </a:p>
          <a:p>
            <a:endParaRPr lang="en-US" baseline="0" dirty="0"/>
          </a:p>
          <a:p>
            <a:endParaRPr lang="en-US" baseline="0" dirty="0"/>
          </a:p>
          <a:p>
            <a:r>
              <a:rPr lang="en-US" baseline="0" dirty="0"/>
              <a:t>----</a:t>
            </a:r>
          </a:p>
          <a:p>
            <a:r>
              <a:rPr lang="en-US" baseline="0" dirty="0"/>
              <a:t>so having strong industrial tools for detecting and eliminating technical debt can be one of the triggers for the growth of your community.</a:t>
            </a:r>
          </a:p>
          <a:p>
            <a:endParaRPr lang="en-US" dirty="0"/>
          </a:p>
          <a:p>
            <a:endParaRPr lang="en-US" dirty="0"/>
          </a:p>
        </p:txBody>
      </p:sp>
      <p:sp>
        <p:nvSpPr>
          <p:cNvPr id="4" name="Slide Number Placeholder 3"/>
          <p:cNvSpPr>
            <a:spLocks noGrp="1"/>
          </p:cNvSpPr>
          <p:nvPr>
            <p:ph type="sldNum" sz="quarter" idx="10"/>
          </p:nvPr>
        </p:nvSpPr>
        <p:spPr>
          <a:xfrm>
            <a:off x="9325731" y="7015246"/>
            <a:ext cx="275470" cy="299955"/>
          </a:xfrm>
        </p:spPr>
        <p:txBody>
          <a:bodyPr/>
          <a:lstStyle/>
          <a:p>
            <a:pPr>
              <a:defRPr/>
            </a:pPr>
            <a:fld id="{7769F722-7C22-4C40-BAEB-00342DB235F3}" type="slidenum">
              <a:rPr lang="es-ES_tradnl" smtClean="0"/>
              <a:pPr>
                <a:defRPr/>
              </a:pPr>
              <a:t>31</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177498"/>
            <a:ext cx="38643089" cy="3885552"/>
          </a:xfrm>
        </p:spPr>
        <p:txBody>
          <a:bodyPr/>
          <a:lstStyle/>
          <a:p>
            <a:r>
              <a:rPr lang="en-US" dirty="0"/>
              <a:t>SKIP this slide to save time, but mention the pioneers and how grateful we are to them in the next slide.</a:t>
            </a:r>
          </a:p>
          <a:p>
            <a:endParaRPr lang="en-US" dirty="0"/>
          </a:p>
          <a:p>
            <a:r>
              <a:rPr lang="en-US" dirty="0"/>
              <a:t>This is where I talk about the champions</a:t>
            </a:r>
            <a:r>
              <a:rPr lang="en-US" baseline="0" dirty="0"/>
              <a:t> and the pioneers of the field.</a:t>
            </a:r>
          </a:p>
          <a:p>
            <a:endParaRPr lang="en-US" dirty="0"/>
          </a:p>
          <a:p>
            <a:r>
              <a:rPr lang="en-US" dirty="0"/>
              <a:t>First published paper: in 1990: at University of Illinois: By </a:t>
            </a:r>
            <a:r>
              <a:rPr lang="en-US" dirty="0" err="1"/>
              <a:t>Opdyke</a:t>
            </a:r>
            <a:r>
              <a:rPr lang="en-US" dirty="0"/>
              <a:t> and Ralph</a:t>
            </a:r>
            <a:r>
              <a:rPr lang="en-US" baseline="0" dirty="0"/>
              <a:t> Johnson (my former PhD advisor, who most people would remember as one the </a:t>
            </a:r>
            <a:r>
              <a:rPr lang="en-US" baseline="0" dirty="0" err="1"/>
              <a:t>GangOfFour</a:t>
            </a:r>
            <a:r>
              <a:rPr lang="en-US" baseline="0" dirty="0"/>
              <a:t> authors of Design Patterns). First research paper</a:t>
            </a:r>
            <a:r>
              <a:rPr lang="en-US" dirty="0"/>
              <a:t> that</a:t>
            </a:r>
            <a:r>
              <a:rPr lang="en-US" baseline="0" dirty="0"/>
              <a:t> introduced</a:t>
            </a:r>
            <a:r>
              <a:rPr lang="en-US" dirty="0"/>
              <a:t> refactoring as a means to extract</a:t>
            </a:r>
            <a:r>
              <a:rPr lang="en-US" baseline="0" dirty="0"/>
              <a:t> reusable abstractions from existing applications and create frameworks from applications.</a:t>
            </a:r>
          </a:p>
          <a:p>
            <a:endParaRPr lang="en-US" baseline="0" dirty="0"/>
          </a:p>
          <a:p>
            <a:r>
              <a:rPr lang="en-US" baseline="0" dirty="0"/>
              <a:t>CLICK</a:t>
            </a:r>
          </a:p>
          <a:p>
            <a:r>
              <a:rPr lang="en-US" baseline="0" dirty="0"/>
              <a:t>Refactoring: was invented concurrently and independently at two universities:</a:t>
            </a:r>
          </a:p>
          <a:p>
            <a:pPr marL="171450" indent="-171450">
              <a:buFontTx/>
              <a:buChar char="-"/>
            </a:pPr>
            <a:r>
              <a:rPr lang="en-US" b="1" baseline="0" dirty="0"/>
              <a:t>Bill Griswold and David </a:t>
            </a:r>
            <a:r>
              <a:rPr lang="en-US" b="1" baseline="0" dirty="0" err="1"/>
              <a:t>Notkin</a:t>
            </a:r>
            <a:r>
              <a:rPr lang="en-US" b="1" baseline="0" dirty="0"/>
              <a:t> at UW were looking at restructuring functional programs in Scheme. </a:t>
            </a:r>
          </a:p>
          <a:p>
            <a:pPr marL="171450" indent="-171450">
              <a:buFontTx/>
              <a:buChar char="-"/>
            </a:pPr>
            <a:r>
              <a:rPr lang="en-US" dirty="0"/>
              <a:t>Bill</a:t>
            </a:r>
            <a:r>
              <a:rPr lang="en-US" baseline="0" dirty="0"/>
              <a:t> </a:t>
            </a:r>
            <a:r>
              <a:rPr lang="en-US" baseline="0" dirty="0" err="1"/>
              <a:t>Opdyke</a:t>
            </a:r>
            <a:r>
              <a:rPr lang="en-US" baseline="0" dirty="0"/>
              <a:t> and Ralph Johnson at </a:t>
            </a:r>
            <a:r>
              <a:rPr lang="en-US" baseline="0" dirty="0" err="1"/>
              <a:t>Illlinois</a:t>
            </a:r>
            <a:r>
              <a:rPr lang="en-US" baseline="0" dirty="0"/>
              <a:t> were studying the </a:t>
            </a:r>
            <a:r>
              <a:rPr lang="en-US" baseline="0" dirty="0" err="1"/>
              <a:t>restructing</a:t>
            </a:r>
            <a:r>
              <a:rPr lang="en-US" baseline="0" dirty="0"/>
              <a:t> of OO programs particularly in the frameworks context</a:t>
            </a:r>
          </a:p>
          <a:p>
            <a:pPr marL="171450" indent="-171450">
              <a:buFontTx/>
              <a:buChar char="-"/>
            </a:pPr>
            <a:r>
              <a:rPr lang="en-US" baseline="0" dirty="0"/>
              <a:t>Don Roberts PhD dissertation was the first one to present an industrial-strength refactoring tool for Smalltalk, he worked with John Brant who as an amazing tool builder. Their tool, the Smalltalk Refactoring Browser heavily influenced Martin Fowler and Kent Beck, and all the refactoring tools that followed up.</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aseline="0" dirty="0"/>
              <a:t>At that time I was looking at what is the most active place of research in refactoring, so I joined Ralph Johnson’s research group in 2002 for my PhD work on refactoring.</a:t>
            </a:r>
          </a:p>
          <a:p>
            <a:pPr marL="171450" indent="-171450">
              <a:buFontTx/>
              <a:buChar char="-"/>
            </a:pPr>
            <a:endParaRPr lang="en-US" baseline="0" dirty="0"/>
          </a:p>
          <a:p>
            <a:pPr marL="171450" indent="-171450">
              <a:buFontTx/>
              <a:buChar char="-"/>
            </a:pPr>
            <a:r>
              <a:rPr lang="en-US" baseline="0" dirty="0"/>
              <a:t>I asked every single one of these pioneers what it looked like to research in refactoring in the early 90s and they all told me how hard was to publish as the research community looked at refactoring and said that it looks like compiler transformations, but they did not have the guarantees, the rigor and the formalism that the compiler community was used to. I highly appreciate our pioneers, they had to go through the pain of their research papers being initially rejected by the scientific community, but this paved a new way of thinking about interactive program transformation tools that put the programmer in the loop.</a:t>
            </a:r>
          </a:p>
          <a:p>
            <a:pPr marL="171450" indent="-171450">
              <a:buFontTx/>
              <a:buChar char="-"/>
            </a:pPr>
            <a:r>
              <a:rPr lang="en-US" b="1" baseline="0" dirty="0"/>
              <a:t>All of us who followed afterwards on the footsteps of the trailblazers are grateful to them.</a:t>
            </a:r>
            <a:endParaRPr lang="en-US" b="1" dirty="0"/>
          </a:p>
        </p:txBody>
      </p:sp>
      <p:sp>
        <p:nvSpPr>
          <p:cNvPr id="4" name="Slide Number Placeholder 3"/>
          <p:cNvSpPr>
            <a:spLocks noGrp="1"/>
          </p:cNvSpPr>
          <p:nvPr>
            <p:ph type="sldNum" sz="quarter" idx="10"/>
          </p:nvPr>
        </p:nvSpPr>
        <p:spPr>
          <a:xfrm>
            <a:off x="9325731" y="7015246"/>
            <a:ext cx="275470" cy="299955"/>
          </a:xfrm>
        </p:spPr>
        <p:txBody>
          <a:bodyPr/>
          <a:lstStyle/>
          <a:p>
            <a:pPr>
              <a:defRPr/>
            </a:pPr>
            <a:fld id="{7769F722-7C22-4C40-BAEB-00342DB235F3}" type="slidenum">
              <a:rPr lang="es-ES_tradnl" smtClean="0"/>
              <a:pPr>
                <a:defRPr/>
              </a:pPr>
              <a:t>32</a:t>
            </a:fld>
            <a:endParaRPr lang="es-ES_tradnl"/>
          </a:p>
        </p:txBody>
      </p:sp>
    </p:spTree>
    <p:extLst>
      <p:ext uri="{BB962C8B-B14F-4D97-AF65-F5344CB8AC3E}">
        <p14:creationId xmlns:p14="http://schemas.microsoft.com/office/powerpoint/2010/main" val="1168174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777662"/>
            <a:ext cx="19599671" cy="2685223"/>
          </a:xfrm>
        </p:spPr>
        <p:txBody>
          <a:bodyPr/>
          <a:lstStyle/>
          <a:p>
            <a:r>
              <a:rPr lang="en-US" b="1" dirty="0"/>
              <a:t>ASK: the organizers:</a:t>
            </a:r>
            <a:r>
              <a:rPr lang="en-US" b="1" baseline="0" dirty="0"/>
              <a:t> how are we doing with time? How much time do I still have left?</a:t>
            </a:r>
          </a:p>
          <a:p>
            <a:r>
              <a:rPr lang="en-US" baseline="0" dirty="0"/>
              <a:t>When they say 10 minutes, make a joke and say the organizers just gave me another 20 minutes to talk. </a:t>
            </a:r>
          </a:p>
          <a:p>
            <a:endParaRPr lang="en-US" baseline="0" dirty="0"/>
          </a:p>
          <a:p>
            <a:r>
              <a:rPr lang="en-US" baseline="0" dirty="0"/>
              <a:t>I am coming now to the Second part of my talk, on reflections and lessons that I am learning. I wish that somebody told me these when I started. I want to share these lessons with you, they will be useful for you, students and junior faculty in the webinar so that you can go further than I did, reach higher than I did.</a:t>
            </a:r>
          </a:p>
          <a:p>
            <a:endParaRPr lang="en-US" baseline="0" dirty="0"/>
          </a:p>
          <a:p>
            <a:r>
              <a:rPr lang="en-US" sz="1200" kern="1200" dirty="0">
                <a:solidFill>
                  <a:schemeClr val="tx1"/>
                </a:solidFill>
                <a:latin typeface="Times New Roman" pitchFamily="18" charset="0"/>
                <a:ea typeface="+mn-ea"/>
                <a:cs typeface="+mn-cs"/>
              </a:rPr>
              <a:t>In this part you will have unprecedented access to</a:t>
            </a:r>
          </a:p>
          <a:p>
            <a:r>
              <a:rPr lang="en-US" sz="1200" kern="1200" dirty="0">
                <a:solidFill>
                  <a:schemeClr val="tx1"/>
                </a:solidFill>
                <a:latin typeface="Times New Roman" pitchFamily="18" charset="0"/>
                <a:ea typeface="+mn-ea"/>
                <a:cs typeface="+mn-cs"/>
              </a:rPr>
              <a:t>behind-the-curtain information on how I do</a:t>
            </a:r>
            <a:r>
              <a:rPr lang="en-US" sz="1200" kern="1200" baseline="0" dirty="0">
                <a:solidFill>
                  <a:schemeClr val="tx1"/>
                </a:solidFill>
                <a:latin typeface="Times New Roman" pitchFamily="18" charset="0"/>
                <a:ea typeface="+mn-ea"/>
                <a:cs typeface="+mn-cs"/>
              </a:rPr>
              <a:t> research; </a:t>
            </a:r>
          </a:p>
          <a:p>
            <a:r>
              <a:rPr lang="en-US" sz="1200" kern="1200" baseline="0" dirty="0">
                <a:solidFill>
                  <a:schemeClr val="tx1"/>
                </a:solidFill>
                <a:latin typeface="Times New Roman" pitchFamily="18" charset="0"/>
                <a:ea typeface="+mn-ea"/>
                <a:cs typeface="+mn-cs"/>
              </a:rPr>
              <a:t>Some of these are brand new insights that </a:t>
            </a:r>
            <a:r>
              <a:rPr lang="en-US" sz="1200" kern="1200" dirty="0">
                <a:solidFill>
                  <a:schemeClr val="tx1"/>
                </a:solidFill>
                <a:latin typeface="Times New Roman" pitchFamily="18" charset="0"/>
                <a:ea typeface="+mn-ea"/>
                <a:cs typeface="+mn-cs"/>
              </a:rPr>
              <a:t>I have never shared before. </a:t>
            </a:r>
          </a:p>
          <a:p>
            <a:r>
              <a:rPr lang="en-US" sz="1200" kern="1200" dirty="0">
                <a:solidFill>
                  <a:schemeClr val="tx1"/>
                </a:solidFill>
                <a:latin typeface="Times New Roman" pitchFamily="18" charset="0"/>
                <a:ea typeface="+mn-ea"/>
                <a:cs typeface="+mn-cs"/>
              </a:rPr>
              <a:t>I am</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So excited to add lots of value to you.</a:t>
            </a:r>
          </a:p>
          <a:p>
            <a:r>
              <a:rPr lang="en-US" sz="1200" kern="1200" dirty="0">
                <a:solidFill>
                  <a:schemeClr val="tx1"/>
                </a:solidFill>
                <a:latin typeface="Times New Roman" pitchFamily="18" charset="0"/>
                <a:ea typeface="+mn-ea"/>
                <a:cs typeface="+mn-cs"/>
              </a:rPr>
              <a:t>So Why am</a:t>
            </a:r>
            <a:r>
              <a:rPr lang="en-US" sz="1200" kern="1200" baseline="0" dirty="0">
                <a:solidFill>
                  <a:schemeClr val="tx1"/>
                </a:solidFill>
                <a:latin typeface="Times New Roman" pitchFamily="18" charset="0"/>
                <a:ea typeface="+mn-ea"/>
                <a:cs typeface="+mn-cs"/>
              </a:rPr>
              <a:t> I sharing these personal lessons with you?</a:t>
            </a:r>
            <a:endParaRPr lang="en-US" sz="1200" kern="1200" dirty="0">
              <a:solidFill>
                <a:schemeClr val="tx1"/>
              </a:solidFill>
              <a:latin typeface="Times New Roman" pitchFamily="18" charset="0"/>
              <a:ea typeface="+mn-ea"/>
              <a:cs typeface="+mn-cs"/>
            </a:endParaRPr>
          </a:p>
          <a:p>
            <a:endParaRPr lang="en-US" baseline="0"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33</a:t>
            </a:fld>
            <a:endParaRPr lang="es-ES_tradnl"/>
          </a:p>
        </p:txBody>
      </p:sp>
    </p:spTree>
    <p:extLst>
      <p:ext uri="{BB962C8B-B14F-4D97-AF65-F5344CB8AC3E}">
        <p14:creationId xmlns:p14="http://schemas.microsoft.com/office/powerpoint/2010/main" val="593835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537596"/>
            <a:ext cx="50066986" cy="3165355"/>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solidFill>
                  <a:srgbClr val="CD0000"/>
                </a:solidFill>
              </a:rPr>
              <a:t>I value close interactions with industry. But these interactions don’t happen by chance, we have to intentionally look for industry partners.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solidFill>
                <a:srgbClr val="CD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rgbClr val="CD0000"/>
                </a:solidFill>
              </a:rPr>
              <a:t>Story1: In 2012, The Workshop on Refactoring Tools was held in Zurich Switzerland.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rgbClr val="CD0000"/>
                </a:solidFill>
              </a:rPr>
              <a:t>&lt;CLICK&gt; I arrived a day early and I went to IBM in Zurich and met with the developers for the Eclipse refactoring tool. I spoke with them about </a:t>
            </a:r>
            <a:r>
              <a:rPr lang="en-US" b="0" baseline="0" dirty="0" err="1">
                <a:solidFill>
                  <a:srgbClr val="CD0000"/>
                </a:solidFill>
              </a:rPr>
              <a:t>refactorings</a:t>
            </a:r>
            <a:r>
              <a:rPr lang="en-US" b="0" baseline="0" dirty="0">
                <a:solidFill>
                  <a:srgbClr val="CD0000"/>
                </a:solidFill>
              </a:rPr>
              <a:t> for the upcoming lambda expressions in Java 8. They told me that Eclipse compiler will not support lambda expressions for another year. I was disappointed but this did not stop me from looking for other partners. The next day at the refactoring workshop I met with the developers of the refactoring engine for &lt;CLICK&gt; NetBeans IDE from Oracle. They told me that the </a:t>
            </a:r>
            <a:r>
              <a:rPr lang="en-US" b="0" baseline="0" dirty="0" err="1">
                <a:solidFill>
                  <a:srgbClr val="CD0000"/>
                </a:solidFill>
              </a:rPr>
              <a:t>javac</a:t>
            </a:r>
            <a:r>
              <a:rPr lang="en-US" b="0" baseline="0" dirty="0">
                <a:solidFill>
                  <a:srgbClr val="CD0000"/>
                </a:solidFill>
              </a:rPr>
              <a:t> compiler infrastructure on which the NetBeans IDE was built, already supported the lambda expressions, so when I got home I hired two undergrads who worked on two &lt;CLICK&gt; </a:t>
            </a:r>
            <a:r>
              <a:rPr lang="en-US" b="0" baseline="0" dirty="0" err="1">
                <a:solidFill>
                  <a:srgbClr val="CD0000"/>
                </a:solidFill>
              </a:rPr>
              <a:t>refactorings</a:t>
            </a:r>
            <a:r>
              <a:rPr lang="en-US" b="0" baseline="0" dirty="0">
                <a:solidFill>
                  <a:srgbClr val="CD0000"/>
                </a:solidFill>
              </a:rPr>
              <a:t> targeting lambda expressions that we shipped with the official NetBeans IDE.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solidFill>
                  <a:srgbClr val="CD0000"/>
                </a:solidFill>
              </a:rPr>
              <a:t>The lesson of the story: you have to be flexible and work with another company, learn another technology.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baseline="0" dirty="0">
              <a:solidFill>
                <a:srgbClr val="CD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rgbClr val="CD0000"/>
                </a:solidFill>
              </a:rPr>
              <a:t>&lt;CLICK&gt; Story 2: Story with Google manager, Eddie from the Java tools. Large scale type migration from Functional Interfaces to Specialized Functional Interfaces for efficiency. We generated hundred of patches in Google code that were accepted by Google engineers.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The lesson: Once you start working with an industrial partner, You need to be flexible with the scope of the work and be willing to learn a new technology.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baseline="0" dirty="0">
              <a:solidFill>
                <a:srgbClr val="CD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a:solidFill>
                  <a:srgbClr val="CD0000"/>
                </a:solidFill>
              </a:rPr>
              <a:t>I went to Google, to the Android Studio team to transfer the refactoring for asynchronous programming that I presented in the beginning of my talk. &lt;CLICK&gt; They liked this work, but they told me they are more excited about </a:t>
            </a:r>
            <a:r>
              <a:rPr lang="en-US" b="0" baseline="0" dirty="0" err="1"/>
              <a:t>refactorings</a:t>
            </a:r>
            <a:r>
              <a:rPr lang="en-US" b="0" baseline="0" dirty="0"/>
              <a:t> that improve security and privacy for Android apps. &lt;CLICK&gt; We started working together this year, and Google demo-</a:t>
            </a:r>
            <a:r>
              <a:rPr lang="en-US" b="0" baseline="0" dirty="0" err="1"/>
              <a:t>ed</a:t>
            </a:r>
            <a:r>
              <a:rPr lang="en-US" b="0" baseline="0" dirty="0"/>
              <a:t> a preliminary version of our refactoring at the Google I/O conference last year.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34</a:t>
            </a:fld>
            <a:endParaRPr lang="es-ES_tradnl"/>
          </a:p>
        </p:txBody>
      </p:sp>
    </p:spTree>
    <p:extLst>
      <p:ext uri="{BB962C8B-B14F-4D97-AF65-F5344CB8AC3E}">
        <p14:creationId xmlns:p14="http://schemas.microsoft.com/office/powerpoint/2010/main" val="1230438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777662"/>
            <a:ext cx="49893669" cy="2685223"/>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A major theme in my talk today has been about growth: How do we grow a community, how do we grow research programs. We need to first grow on the inside, before we experience and sustain growth on the outside. We need to grow ourselves first before we grow others in our teams. If  you came to </a:t>
            </a:r>
            <a:r>
              <a:rPr lang="en-US" b="1" baseline="0" dirty="0" err="1"/>
              <a:t>TechDebt</a:t>
            </a:r>
            <a:r>
              <a:rPr lang="en-US" b="1" baseline="0" dirty="0"/>
              <a:t> by taking a flight, the flight attendance announced before take off:  in the unlikely event of cabin pressure dropping, First put on your oxygen mask before assisting other passengers. You cannot give what you don’t have.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I used to believe that I will automatically grow through experience. But I am discovering that experience is not the best teacher, some of us just go through life, others grow through life. I am discovering that evaluated experience is the best teacher, having the mindset to intentionally learn and grow from experiences.  </a:t>
            </a:r>
          </a:p>
          <a:p>
            <a:r>
              <a:rPr lang="en-US" sz="1200" kern="1200" dirty="0">
                <a:solidFill>
                  <a:schemeClr val="tx1"/>
                </a:solidFill>
                <a:latin typeface="Times New Roman" pitchFamily="18" charset="0"/>
                <a:ea typeface="+mn-ea"/>
                <a:cs typeface="+mn-cs"/>
              </a:rPr>
              <a:t>I am</a:t>
            </a:r>
            <a:r>
              <a:rPr lang="en-US" sz="1200" kern="1200" baseline="0" dirty="0">
                <a:solidFill>
                  <a:schemeClr val="tx1"/>
                </a:solidFill>
                <a:latin typeface="Times New Roman" pitchFamily="18" charset="0"/>
                <a:ea typeface="+mn-ea"/>
                <a:cs typeface="+mn-cs"/>
              </a:rPr>
              <a:t> surrounding myself with </a:t>
            </a:r>
            <a:r>
              <a:rPr lang="en-US" sz="1200" kern="1200" dirty="0">
                <a:solidFill>
                  <a:schemeClr val="tx1"/>
                </a:solidFill>
                <a:latin typeface="Times New Roman" pitchFamily="18" charset="0"/>
                <a:ea typeface="+mn-ea"/>
                <a:cs typeface="+mn-cs"/>
              </a:rPr>
              <a:t>other like-minded professors who are intentional and dedicated</a:t>
            </a:r>
            <a:r>
              <a:rPr lang="en-US" sz="1200" kern="1200" baseline="0" dirty="0">
                <a:solidFill>
                  <a:schemeClr val="tx1"/>
                </a:solidFill>
                <a:latin typeface="Times New Roman" pitchFamily="18" charset="0"/>
                <a:ea typeface="+mn-ea"/>
                <a:cs typeface="+mn-cs"/>
              </a:rPr>
              <a:t> to grow ourselves.  We have weekly round-table discussions and We are intentionally studying </a:t>
            </a:r>
            <a:r>
              <a:rPr lang="en-US" sz="1200" kern="1200" dirty="0">
                <a:solidFill>
                  <a:schemeClr val="tx1"/>
                </a:solidFill>
                <a:latin typeface="Times New Roman" pitchFamily="18" charset="0"/>
                <a:ea typeface="+mn-ea"/>
                <a:cs typeface="+mn-cs"/>
              </a:rPr>
              <a:t>with each other how to become a better person, better mentor</a:t>
            </a:r>
            <a:r>
              <a:rPr lang="en-US" sz="1200" kern="1200" baseline="0" dirty="0">
                <a:solidFill>
                  <a:schemeClr val="tx1"/>
                </a:solidFill>
                <a:latin typeface="Times New Roman" pitchFamily="18" charset="0"/>
                <a:ea typeface="+mn-ea"/>
                <a:cs typeface="+mn-cs"/>
              </a:rPr>
              <a:t> for our students, better </a:t>
            </a:r>
            <a:r>
              <a:rPr lang="en-US" sz="1200" kern="1200" dirty="0">
                <a:solidFill>
                  <a:schemeClr val="tx1"/>
                </a:solidFill>
                <a:latin typeface="Times New Roman" pitchFamily="18" charset="0"/>
                <a:ea typeface="+mn-ea"/>
                <a:cs typeface="+mn-cs"/>
              </a:rPr>
              <a:t>parent, better spouse.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For example, this last week, the discussion we had was on character, and while it was tempting to discuss about the</a:t>
            </a:r>
            <a:r>
              <a:rPr lang="en-US" sz="1200" kern="1200" baseline="0" dirty="0">
                <a:solidFill>
                  <a:schemeClr val="tx1"/>
                </a:solidFill>
                <a:latin typeface="Times New Roman" pitchFamily="18" charset="0"/>
                <a:ea typeface="+mn-ea"/>
                <a:cs typeface="+mn-cs"/>
              </a:rPr>
              <a:t> character or lack of character in our students, we discussed about how we grow our character. The weekly challenge was to interview 3 people that know us well and to find out gaps between who we say that we are, and who we really are. I asked my wife and it was mind-opening to see the gap from her viewpoint on how I think I am a leader for our children at home, and how in the last few months I got so sidetracked into the new industry-university research consortium that I am starting together with NSF and other universities, and how I have missed to be engaged at home in these last few months of intensive travel to industry. While it was painful to hear this, </a:t>
            </a:r>
            <a:r>
              <a:rPr lang="en-US" sz="1200" kern="1200" dirty="0">
                <a:solidFill>
                  <a:schemeClr val="tx1"/>
                </a:solidFill>
                <a:latin typeface="Times New Roman" pitchFamily="18" charset="0"/>
                <a:ea typeface="+mn-ea"/>
                <a:cs typeface="+mn-cs"/>
              </a:rPr>
              <a:t>Pain causes growth.</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It was the accountability</a:t>
            </a:r>
            <a:r>
              <a:rPr lang="en-US" sz="1200" kern="1200" baseline="0" dirty="0">
                <a:solidFill>
                  <a:schemeClr val="tx1"/>
                </a:solidFill>
                <a:latin typeface="Times New Roman" pitchFamily="18" charset="0"/>
                <a:ea typeface="+mn-ea"/>
                <a:cs typeface="+mn-cs"/>
              </a:rPr>
              <a:t> of my weekly roundtable group that gave me the courage to ask these difficult questions. </a:t>
            </a:r>
            <a:r>
              <a:rPr lang="en-US" sz="1200" kern="1200" dirty="0">
                <a:solidFill>
                  <a:schemeClr val="tx1"/>
                </a:solidFill>
                <a:latin typeface="Times New Roman" pitchFamily="18" charset="0"/>
                <a:ea typeface="+mn-ea"/>
                <a:cs typeface="+mn-cs"/>
              </a:rPr>
              <a:t>We grow together and this is contagious. </a:t>
            </a:r>
          </a:p>
          <a:p>
            <a:r>
              <a:rPr lang="en-US" sz="1200" b="1" kern="1200" dirty="0">
                <a:solidFill>
                  <a:schemeClr val="tx1"/>
                </a:solidFill>
                <a:latin typeface="Times New Roman" pitchFamily="18" charset="0"/>
                <a:ea typeface="+mn-ea"/>
                <a:cs typeface="+mn-cs"/>
              </a:rPr>
              <a:t>If</a:t>
            </a:r>
            <a:r>
              <a:rPr lang="en-US" sz="1200" b="1" kern="1200" baseline="0" dirty="0">
                <a:solidFill>
                  <a:schemeClr val="tx1"/>
                </a:solidFill>
                <a:latin typeface="Times New Roman" pitchFamily="18" charset="0"/>
                <a:ea typeface="+mn-ea"/>
                <a:cs typeface="+mn-cs"/>
              </a:rPr>
              <a:t> you are interested about starting your own roundtable growth group, please contact me to get some ideas.</a:t>
            </a:r>
          </a:p>
          <a:p>
            <a:r>
              <a:rPr lang="en-US" sz="1200" b="1" kern="1200" baseline="0" dirty="0">
                <a:solidFill>
                  <a:schemeClr val="tx1"/>
                </a:solidFill>
                <a:latin typeface="Times New Roman" pitchFamily="18" charset="0"/>
                <a:ea typeface="+mn-ea"/>
                <a:cs typeface="+mn-cs"/>
              </a:rPr>
              <a:t>We also have a mentorship roundtables for faculty at Main ICSE conference, I am the chair. Please sign up today as we still have a few seats.</a:t>
            </a: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mn-ea"/>
                <a:cs typeface="+mn-cs"/>
              </a:rPr>
              <a:t>I really wished I had known this earlier</a:t>
            </a:r>
            <a:r>
              <a:rPr lang="en-US" sz="1200" b="1" kern="1200" baseline="0" dirty="0">
                <a:solidFill>
                  <a:schemeClr val="tx1"/>
                </a:solidFill>
                <a:latin typeface="Times New Roman" pitchFamily="18" charset="0"/>
                <a:ea typeface="+mn-ea"/>
                <a:cs typeface="+mn-cs"/>
              </a:rPr>
              <a:t> in my career</a:t>
            </a:r>
            <a:r>
              <a:rPr lang="en-US" sz="1200" b="1" kern="1200" dirty="0">
                <a:solidFill>
                  <a:schemeClr val="tx1"/>
                </a:solidFill>
                <a:latin typeface="Times New Roman" pitchFamily="18" charset="0"/>
                <a:ea typeface="+mn-ea"/>
                <a:cs typeface="+mn-cs"/>
              </a:rPr>
              <a:t>, I wished somebody had a group like this when I was a student, or a junior faculty, I can’t imagine where I would be now if I had started on this journey 15 years ago.</a:t>
            </a:r>
          </a:p>
          <a:p>
            <a:endParaRPr lang="en-US" sz="1200" kern="120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35</a:t>
            </a:fld>
            <a:endParaRPr lang="es-ES_tradnl"/>
          </a:p>
        </p:txBody>
      </p:sp>
    </p:spTree>
    <p:extLst>
      <p:ext uri="{BB962C8B-B14F-4D97-AF65-F5344CB8AC3E}">
        <p14:creationId xmlns:p14="http://schemas.microsoft.com/office/powerpoint/2010/main" val="1074395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1617072"/>
            <a:ext cx="19981442" cy="7006406"/>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latin typeface="Arial" charset="0"/>
              </a:rPr>
              <a:t>“Change is the only guaranteed constant”</a:t>
            </a:r>
            <a:endParaRPr lang="en-US" b="1" baseline="0" dirty="0">
              <a:latin typeface="Arial"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latin typeface="Arial" charset="0"/>
              </a:rPr>
              <a:t>This is good news for us who work in the refactoring field, because this means that as long as there will be software changes, we will stay employed.</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latin typeface="Arial" charset="0"/>
              </a:rPr>
              <a:t>The refactoring research community has been thriving and experiencing exponential growth because we refactored our definition of refactoring, we were open to new ideas and newcomers, so that we can better serve the industry needs.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latin typeface="Arial"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latin typeface="Arial" charset="0"/>
              </a:rPr>
              <a:t>CLICK </a:t>
            </a:r>
            <a:r>
              <a:rPr lang="en-US" baseline="0" dirty="0">
                <a:latin typeface="Times New Roman" pitchFamily="18" charset="0"/>
              </a:rPr>
              <a:t>In the second part of my talk, I shared some of the lessons that I am learning myself and how they have helped me tremendously:</a:t>
            </a:r>
          </a:p>
          <a:p>
            <a:pPr>
              <a:defRPr/>
            </a:pPr>
            <a:r>
              <a:rPr lang="en-US" baseline="0" dirty="0">
                <a:latin typeface="Times New Roman" pitchFamily="18" charset="0"/>
              </a:rPr>
              <a:t>- Working in the areas of your strength, finding what you truly value, being intentional on searching for opportunities, and placing yourself in a stimulating environment of like-minded people that sharpen each other and grow.</a:t>
            </a:r>
          </a:p>
          <a:p>
            <a:pPr>
              <a:defRPr/>
            </a:pPr>
            <a:endParaRPr lang="en-US" baseline="0" dirty="0">
              <a:latin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latin typeface="Times New Roman" pitchFamily="18" charset="0"/>
              </a:rPr>
              <a:t>CLICK Last summer I was on vacation in the Glacier National Park where I have done some long and strenuous epic hikes together with my two friends, and I was reminded of a proverb </a:t>
            </a:r>
            <a:r>
              <a:rPr lang="en-US" sz="1200" b="1" i="1" dirty="0"/>
              <a:t>If you want to go fast in life, go alone. If you want to go far, go with others.</a:t>
            </a:r>
          </a:p>
          <a:p>
            <a:pPr>
              <a:defRPr/>
            </a:pPr>
            <a:endParaRPr lang="en-US" baseline="0" dirty="0">
              <a:latin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 need to</a:t>
            </a:r>
            <a:r>
              <a:rPr lang="en-US" baseline="0" dirty="0"/>
              <a:t> start a dialogue and help each other in a few areas: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If you are from industry and you have codebases where you need to replace deterministic algorithms with some that are probabilistic and use ML and continuous learning, please contact me.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aseline="0" dirty="0"/>
              <a:t>Also, if you need ideas on finding your own group of like-minded peers that you can learn from each other, please contact me.</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aseline="0" dirty="0"/>
          </a:p>
          <a:p>
            <a:r>
              <a:rPr lang="en-US" baseline="0" dirty="0"/>
              <a:t>Finally, I would appreciate your feedback on today’s presentation. </a:t>
            </a:r>
            <a:r>
              <a:rPr lang="en-US" sz="1200" kern="1200" dirty="0">
                <a:solidFill>
                  <a:schemeClr val="tx1"/>
                </a:solidFill>
                <a:latin typeface="Times New Roman" pitchFamily="18" charset="0"/>
                <a:ea typeface="+mn-ea"/>
                <a:cs typeface="+mn-cs"/>
              </a:rPr>
              <a:t>As soon as we are over, jump on the email:  and let me know you would like to voice your opinion. I will send you an anonymous survey about what did you find the most the most valuable points from today’s talk, or if something that you disagree with. </a:t>
            </a:r>
          </a:p>
          <a:p>
            <a:pPr>
              <a:defRPr/>
            </a:pPr>
            <a:endParaRPr lang="en-US" sz="1200" kern="1200" dirty="0">
              <a:solidFill>
                <a:schemeClr val="tx1"/>
              </a:solidFill>
              <a:latin typeface="Times New Roman" pitchFamily="18" charset="0"/>
              <a:ea typeface="+mn-ea"/>
              <a:cs typeface="+mn-cs"/>
            </a:endParaRPr>
          </a:p>
          <a:p>
            <a:pPr>
              <a:defRPr/>
            </a:pPr>
            <a:r>
              <a:rPr lang="en-US" sz="1200" kern="1200" dirty="0">
                <a:solidFill>
                  <a:schemeClr val="tx1"/>
                </a:solidFill>
                <a:latin typeface="Times New Roman" pitchFamily="18" charset="0"/>
                <a:ea typeface="+mn-ea"/>
                <a:cs typeface="+mn-cs"/>
              </a:rPr>
              <a:t>Please email me because I want to be totally in tune with what you experienced during my presentation today.</a:t>
            </a:r>
            <a:endParaRPr lang="en-US" dirty="0"/>
          </a:p>
          <a:p>
            <a:pPr>
              <a:defRPr/>
            </a:pPr>
            <a:endParaRPr lang="en-US" dirty="0"/>
          </a:p>
          <a:p>
            <a:pPr>
              <a:defRPr/>
            </a:pPr>
            <a:endParaRPr lang="en-US" dirty="0"/>
          </a:p>
          <a:p>
            <a:pPr>
              <a:defRPr/>
            </a:pPr>
            <a:r>
              <a:rPr lang="en-US" dirty="0"/>
              <a:t>Finally, I want to end with two ways I can serve you while here at ICSE:</a:t>
            </a:r>
          </a:p>
          <a:p>
            <a:pPr marL="171450" indent="-171450">
              <a:buFontTx/>
              <a:buChar char="-"/>
              <a:defRPr/>
            </a:pPr>
            <a:r>
              <a:rPr lang="en-US" dirty="0"/>
              <a:t>If you want to find out about our recent work on Ultra-large scale refactoring and how we apply this on the largest Java codebase in the world, please attend our ICSE talk on Friday afternoon. My PhD student is presenting our paper and he is worried that because it’s the last session of ICSE he will not have a large audience. Please come and support him.</a:t>
            </a:r>
          </a:p>
          <a:p>
            <a:pPr marL="171450" indent="-171450">
              <a:buFontTx/>
              <a:buChar char="-"/>
              <a:defRPr/>
            </a:pPr>
            <a:endParaRPr lang="en-US" dirty="0"/>
          </a:p>
          <a:p>
            <a:pPr marL="171450" indent="-171450">
              <a:buFontTx/>
              <a:buChar char="-"/>
              <a:defRPr/>
            </a:pPr>
            <a:r>
              <a:rPr lang="en-US" dirty="0"/>
              <a:t>Second: I invite you to be in a roundtable conversation with some of the legendary mentors in our community and with your peers to discuss how you can grow and get unstuck from whatever circumstance that blocks you. Sign up today for the mentorship roundtables (you can find this on the Main ICSE webpage), we still have a few seats, reserve yours today before they are all gone. </a:t>
            </a:r>
          </a:p>
          <a:p>
            <a:pPr>
              <a:defRPr/>
            </a:pPr>
            <a:endParaRPr lang="en-US" dirty="0"/>
          </a:p>
          <a:p>
            <a:pPr>
              <a:defRPr/>
            </a:pPr>
            <a:endParaRPr lang="en-US" dirty="0"/>
          </a:p>
          <a:p>
            <a:pPr>
              <a:defRPr/>
            </a:pPr>
            <a:r>
              <a:rPr lang="en-US" baseline="0" dirty="0"/>
              <a:t>Paris, I think it is time </a:t>
            </a:r>
            <a:r>
              <a:rPr lang="en-US" dirty="0"/>
              <a:t>to take some questions now.</a:t>
            </a:r>
          </a:p>
          <a:p>
            <a:pPr>
              <a:defRPr/>
            </a:pPr>
            <a:endParaRPr lang="en-US" sz="1200" kern="1200" dirty="0">
              <a:solidFill>
                <a:schemeClr val="tx1"/>
              </a:solidFill>
              <a:latin typeface="Times New Roman" pitchFamily="18" charset="0"/>
              <a:ea typeface="+mn-ea"/>
              <a:cs typeface="+mn-cs"/>
            </a:endParaRPr>
          </a:p>
          <a:p>
            <a:pPr>
              <a:defRPr/>
            </a:pPr>
            <a:endParaRPr lang="en-US" sz="1200" kern="1200" dirty="0">
              <a:solidFill>
                <a:schemeClr val="tx1"/>
              </a:solidFill>
              <a:latin typeface="Times New Roman" pitchFamily="18" charset="0"/>
              <a:ea typeface="+mn-ea"/>
              <a:cs typeface="+mn-cs"/>
            </a:endParaRPr>
          </a:p>
          <a:p>
            <a:pPr>
              <a:defRPr/>
            </a:pPr>
            <a:r>
              <a:rPr lang="en-US" sz="1200" kern="1200" dirty="0">
                <a:solidFill>
                  <a:schemeClr val="tx1"/>
                </a:solidFill>
                <a:latin typeface="Times New Roman" pitchFamily="18" charset="0"/>
                <a:ea typeface="+mn-ea"/>
                <a:cs typeface="+mn-cs"/>
              </a:rPr>
              <a:t>========</a:t>
            </a:r>
          </a:p>
          <a:p>
            <a:pPr>
              <a:defRPr/>
            </a:pPr>
            <a:r>
              <a:rPr lang="en-US" baseline="0" dirty="0">
                <a:latin typeface="Times New Roman" pitchFamily="18" charset="0"/>
              </a:rPr>
              <a:t>Optional&lt;&lt;</a:t>
            </a:r>
          </a:p>
          <a:p>
            <a:pPr marL="0" indent="0">
              <a:buFontTx/>
              <a:buNone/>
              <a:defRPr/>
            </a:pPr>
            <a:r>
              <a:rPr lang="en-US" b="0" baseline="0" dirty="0">
                <a:latin typeface="Times New Roman" pitchFamily="18" charset="0"/>
              </a:rPr>
              <a:t>I am looking forward to partner with you to further advance the field of refactoring. </a:t>
            </a:r>
          </a:p>
          <a:p>
            <a:pPr marL="0" indent="0">
              <a:buFontTx/>
              <a:buNone/>
              <a:defRPr/>
            </a:pPr>
            <a:r>
              <a:rPr lang="en-US" b="0" baseline="0" dirty="0">
                <a:latin typeface="Times New Roman" pitchFamily="18" charset="0"/>
              </a:rPr>
              <a:t>Together </a:t>
            </a:r>
            <a:r>
              <a:rPr lang="en-US" b="1" baseline="0" dirty="0">
                <a:latin typeface="Times New Roman" pitchFamily="18" charset="0"/>
              </a:rPr>
              <a:t>We will </a:t>
            </a:r>
            <a:r>
              <a:rPr lang="en-US" b="1" dirty="0">
                <a:latin typeface="Times New Roman" pitchFamily="18" charset="0"/>
              </a:rPr>
              <a:t>produce results that </a:t>
            </a:r>
            <a:r>
              <a:rPr lang="en-US" sz="1200" kern="1200" dirty="0">
                <a:solidFill>
                  <a:schemeClr val="tx1"/>
                </a:solidFill>
                <a:effectLst/>
                <a:latin typeface="Times New Roman" pitchFamily="18" charset="0"/>
                <a:ea typeface="+mn-ea"/>
                <a:cs typeface="+mn-cs"/>
              </a:rPr>
              <a:t>(a) change the way people program, </a:t>
            </a:r>
          </a:p>
          <a:p>
            <a:pPr marL="0" indent="0">
              <a:buFontTx/>
              <a:buNone/>
              <a:defRPr/>
            </a:pPr>
            <a:r>
              <a:rPr lang="en-US" sz="1200" kern="1200" dirty="0">
                <a:solidFill>
                  <a:schemeClr val="tx1"/>
                </a:solidFill>
                <a:effectLst/>
                <a:latin typeface="Times New Roman" pitchFamily="18" charset="0"/>
                <a:ea typeface="+mn-ea"/>
                <a:cs typeface="+mn-cs"/>
              </a:rPr>
              <a:t>(b) create a platform for research for the next 10 years, and </a:t>
            </a:r>
          </a:p>
          <a:p>
            <a:pPr marL="0" indent="0">
              <a:buFontTx/>
              <a:buNone/>
              <a:defRPr/>
            </a:pPr>
            <a:r>
              <a:rPr lang="en-US" sz="1200" kern="1200" dirty="0">
                <a:solidFill>
                  <a:schemeClr val="tx1"/>
                </a:solidFill>
                <a:effectLst/>
                <a:latin typeface="Times New Roman" pitchFamily="18" charset="0"/>
                <a:ea typeface="+mn-ea"/>
                <a:cs typeface="+mn-cs"/>
              </a:rPr>
              <a:t>(c)</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produce results that become standard software development practice in 15 years</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&lt;&lt;&lt;</a:t>
            </a:r>
          </a:p>
          <a:p>
            <a:pPr>
              <a:defRPr/>
            </a:pPr>
            <a:endParaRPr lang="en-US" sz="1200" kern="120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industry, manager, or academic researcher. We are conducting now a large-scale empirical study on how people use refactoring in open-source projects. If you have any questions about the practice and adoption of refactoring, please contact me.</a:t>
            </a:r>
          </a:p>
          <a:p>
            <a:pPr>
              <a:defRPr/>
            </a:pP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5"/>
          </p:nvPr>
        </p:nvSpPr>
        <p:spPr>
          <a:xfrm>
            <a:off x="9242374" y="7015245"/>
            <a:ext cx="358826" cy="299955"/>
          </a:xfrm>
        </p:spPr>
        <p:txBody>
          <a:bodyPr/>
          <a:lstStyle/>
          <a:p>
            <a:pPr>
              <a:defRPr/>
            </a:pPr>
            <a:fld id="{6A33EF9F-2C3B-BE46-9AEC-2BEE9172FEA4}" type="slidenum">
              <a:rPr lang="es-ES_tradnl" smtClean="0"/>
              <a:pPr>
                <a:defRPr/>
              </a:pPr>
              <a:t>36</a:t>
            </a:fld>
            <a:endParaRPr lang="es-ES_tradnl"/>
          </a:p>
        </p:txBody>
      </p:sp>
    </p:spTree>
    <p:extLst>
      <p:ext uri="{BB962C8B-B14F-4D97-AF65-F5344CB8AC3E}">
        <p14:creationId xmlns:p14="http://schemas.microsoft.com/office/powerpoint/2010/main" val="388791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 research questions we create a corpus of  open source and proprietary projects</a:t>
            </a:r>
          </a:p>
          <a:p>
            <a:endParaRPr lang="en-US" dirty="0"/>
          </a:p>
          <a:p>
            <a:r>
              <a:rPr lang="en-US" dirty="0"/>
              <a:t>For the open source we chose highly optimized, heavily used and best in class open source projects. </a:t>
            </a:r>
          </a:p>
          <a:p>
            <a:r>
              <a:rPr lang="en-US" dirty="0"/>
              <a:t>For example: Cassandra/Presto/Neo4j are very popular database engines used heavily in industry</a:t>
            </a:r>
          </a:p>
          <a:p>
            <a:r>
              <a:rPr lang="en-US" dirty="0" err="1"/>
              <a:t>CoreNLP</a:t>
            </a:r>
            <a:r>
              <a:rPr lang="en-US" dirty="0"/>
              <a:t> is a very popular NLP project by Stanford, Java design patterns is the most starred Java </a:t>
            </a:r>
            <a:r>
              <a:rPr lang="en-US" dirty="0" err="1"/>
              <a:t>Github</a:t>
            </a:r>
            <a:r>
              <a:rPr lang="en-US" dirty="0"/>
              <a:t> Repo and </a:t>
            </a:r>
          </a:p>
          <a:p>
            <a:r>
              <a:rPr lang="en-US" dirty="0" err="1"/>
              <a:t>Sonarqube</a:t>
            </a:r>
            <a:r>
              <a:rPr lang="en-US" dirty="0"/>
              <a:t> is a source analysis tool used by 1000s of developers across the world.</a:t>
            </a:r>
          </a:p>
          <a:p>
            <a:endParaRPr lang="en-US" dirty="0"/>
          </a:p>
          <a:p>
            <a:r>
              <a:rPr lang="en-US" dirty="0"/>
              <a:t>And an Proprietary corpus, which consisted of entire java source code of google. </a:t>
            </a:r>
          </a:p>
          <a:p>
            <a:endParaRPr lang="en-US" dirty="0"/>
          </a:p>
          <a:p>
            <a:r>
              <a:rPr lang="en-US" dirty="0"/>
              <a:t>Upon this corpus we used T2R to convert the usages for 7 Generic Functional interfaces like Function&lt;Double, Double&gt; to their 35 specialized form like </a:t>
            </a:r>
            <a:r>
              <a:rPr lang="en-US" dirty="0" err="1"/>
              <a:t>DoubleUnaryOperator</a:t>
            </a:r>
            <a:r>
              <a:rPr lang="en-US" dirty="0"/>
              <a:t>.</a:t>
            </a:r>
          </a:p>
        </p:txBody>
      </p:sp>
      <p:sp>
        <p:nvSpPr>
          <p:cNvPr id="4" name="Slide Number Placeholder 3"/>
          <p:cNvSpPr>
            <a:spLocks noGrp="1"/>
          </p:cNvSpPr>
          <p:nvPr>
            <p:ph type="sldNum" sz="quarter" idx="5"/>
          </p:nvPr>
        </p:nvSpPr>
        <p:spPr/>
        <p:txBody>
          <a:bodyPr/>
          <a:lstStyle/>
          <a:p>
            <a:fld id="{01F2A70B-78F2-4DCF-B53B-C990D2FAFB8A}" type="slidenum">
              <a:rPr lang="en-US" smtClean="0">
                <a:solidFill>
                  <a:prstClr val="black"/>
                </a:solidFill>
                <a:latin typeface="Corbel"/>
              </a:rPr>
              <a:pPr/>
              <a:t>37</a:t>
            </a:fld>
            <a:endParaRPr lang="en-US">
              <a:solidFill>
                <a:prstClr val="black"/>
              </a:solidFill>
              <a:latin typeface="Corbel"/>
            </a:endParaRPr>
          </a:p>
        </p:txBody>
      </p:sp>
    </p:spTree>
    <p:extLst>
      <p:ext uri="{BB962C8B-B14F-4D97-AF65-F5344CB8AC3E}">
        <p14:creationId xmlns:p14="http://schemas.microsoft.com/office/powerpoint/2010/main" val="15756031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of T2R over the two corpora produced 143 patches. </a:t>
            </a:r>
          </a:p>
          <a:p>
            <a:r>
              <a:rPr lang="en-US" dirty="0"/>
              <a:t>Out of the 143, 139 were accurate i.e. when applied the build was successful and all test cases passed . </a:t>
            </a:r>
          </a:p>
          <a:p>
            <a:r>
              <a:rPr lang="en-US" dirty="0"/>
              <a:t>The ones which failed were due to reflection and dependence on other JVM languages like </a:t>
            </a:r>
            <a:r>
              <a:rPr lang="en-US" dirty="0" err="1"/>
              <a:t>scala</a:t>
            </a: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solidFill>
                  <a:prstClr val="black"/>
                </a:solidFill>
                <a:latin typeface="Corbel"/>
              </a:rPr>
              <a:pPr/>
              <a:t>38</a:t>
            </a:fld>
            <a:endParaRPr lang="en-US">
              <a:solidFill>
                <a:prstClr val="black"/>
              </a:solidFill>
              <a:latin typeface="Corbel"/>
            </a:endParaRPr>
          </a:p>
        </p:txBody>
      </p:sp>
    </p:spTree>
    <p:extLst>
      <p:ext uri="{BB962C8B-B14F-4D97-AF65-F5344CB8AC3E}">
        <p14:creationId xmlns:p14="http://schemas.microsoft.com/office/powerpoint/2010/main" val="167000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LHS is an interface </a:t>
            </a:r>
            <a:r>
              <a:rPr lang="en-US" dirty="0" err="1"/>
              <a:t>LinearSearcher</a:t>
            </a:r>
            <a:r>
              <a:rPr lang="en-US" dirty="0"/>
              <a:t> with a single abstract method 'minimize’ , which returns double, and accepts a parameter of type Function&lt;Double, Double&gt;.</a:t>
            </a:r>
          </a:p>
          <a:p>
            <a:r>
              <a:rPr lang="en-US" dirty="0"/>
              <a:t>On the RHS, is a refactored form of </a:t>
            </a:r>
            <a:r>
              <a:rPr lang="en-US" dirty="0" err="1"/>
              <a:t>LineSearcher</a:t>
            </a:r>
            <a:r>
              <a:rPr lang="en-US" dirty="0"/>
              <a:t> where the parameter of the method ‘minimize’ has been changed from Function&lt;Double, Double&gt; to  </a:t>
            </a:r>
            <a:r>
              <a:rPr lang="en-US" dirty="0" err="1"/>
              <a:t>DoubleUnaryOperator</a:t>
            </a:r>
            <a:endParaRPr lang="en-US" dirty="0"/>
          </a:p>
          <a:p>
            <a:r>
              <a:rPr lang="en-US" dirty="0"/>
              <a:t>This is what type migration is. </a:t>
            </a:r>
          </a:p>
          <a:p>
            <a:endParaRPr lang="en-US" dirty="0"/>
          </a:p>
          <a:p>
            <a:r>
              <a:rPr lang="en-US" dirty="0"/>
              <a:t>However to highlight the intricacies associated with type migration and understand why performing this type migration is difficult manually lets extend the example. </a:t>
            </a:r>
          </a:p>
          <a:p>
            <a:r>
              <a:rPr lang="en-US" dirty="0"/>
              <a:t>This is a simplified version of a real world change that we applied to </a:t>
            </a:r>
            <a:r>
              <a:rPr lang="en-US" dirty="0" err="1"/>
              <a:t>Standford’s</a:t>
            </a:r>
            <a:r>
              <a:rPr lang="en-US" dirty="0"/>
              <a:t> </a:t>
            </a:r>
            <a:r>
              <a:rPr lang="en-US" dirty="0" err="1"/>
              <a:t>CoreNLP</a:t>
            </a:r>
            <a:r>
              <a:rPr lang="en-US" dirty="0"/>
              <a:t> project.</a:t>
            </a:r>
          </a:p>
          <a:p>
            <a:endParaRPr lang="en-US" dirty="0"/>
          </a:p>
          <a:p>
            <a:r>
              <a:rPr lang="en-US" baseline="0" dirty="0"/>
              <a:t>&lt;.&gt; </a:t>
            </a:r>
            <a:r>
              <a:rPr lang="en-US" baseline="0" dirty="0" err="1"/>
              <a:t>GoldenSectionLineSearcher</a:t>
            </a:r>
            <a:r>
              <a:rPr lang="en-US" baseline="0" dirty="0"/>
              <a:t> is a class which implements the </a:t>
            </a:r>
            <a:r>
              <a:rPr lang="en-US" baseline="0" dirty="0" err="1"/>
              <a:t>LinearSearcher</a:t>
            </a:r>
            <a:r>
              <a:rPr lang="en-US" baseline="0" dirty="0"/>
              <a:t> interface implementing the minimize method. </a:t>
            </a:r>
          </a:p>
          <a:p>
            <a:r>
              <a:rPr lang="en-US" baseline="0" dirty="0"/>
              <a:t>&lt;.&gt; </a:t>
            </a:r>
            <a:r>
              <a:rPr lang="en-US" baseline="0" dirty="0" err="1"/>
              <a:t>SVMLighFactory</a:t>
            </a:r>
            <a:r>
              <a:rPr lang="en-US" baseline="0" dirty="0"/>
              <a:t> instantiates </a:t>
            </a:r>
            <a:r>
              <a:rPr lang="en-US" baseline="0" dirty="0" err="1"/>
              <a:t>GoldenSectionLineSearcher</a:t>
            </a:r>
            <a:r>
              <a:rPr lang="en-US" baseline="0" dirty="0"/>
              <a:t>, and invokes the minimize method in the method </a:t>
            </a:r>
            <a:r>
              <a:rPr lang="en-US" baseline="0" dirty="0" err="1"/>
              <a:t>heldOutC</a:t>
            </a:r>
            <a:r>
              <a:rPr lang="en-US" baseline="0" dirty="0"/>
              <a:t>. </a:t>
            </a:r>
          </a:p>
          <a:p>
            <a:endParaRPr lang="en-US" dirty="0"/>
          </a:p>
          <a:p>
            <a:endParaRPr lang="en-US" dirty="0"/>
          </a:p>
          <a:p>
            <a:r>
              <a:rPr lang="en-US" dirty="0"/>
              <a:t>WHERE TO MAKE THE CHANGE?</a:t>
            </a:r>
          </a:p>
          <a:p>
            <a:r>
              <a:rPr lang="en-US" dirty="0"/>
              <a:t>Now if one wants to migrate</a:t>
            </a:r>
            <a:r>
              <a:rPr lang="en-US" baseline="0" dirty="0"/>
              <a:t> Function&lt;Double, Double&gt; To DoubleUnaryOperator, to avoid autoboxing.</a:t>
            </a:r>
          </a:p>
          <a:p>
            <a:r>
              <a:rPr lang="en-US" baseline="0" dirty="0"/>
              <a:t>The developer will have to reason about type dependency amongst source code elements in each class and across all the classes. </a:t>
            </a:r>
          </a:p>
          <a:p>
            <a:r>
              <a:rPr lang="en-US" baseline="0" dirty="0"/>
              <a:t>For example: </a:t>
            </a:r>
          </a:p>
          <a:p>
            <a:r>
              <a:rPr lang="en-US" baseline="0" dirty="0"/>
              <a:t>* </a:t>
            </a:r>
            <a:r>
              <a:rPr lang="en-US" baseline="0" dirty="0" err="1"/>
              <a:t>LinearSearcher</a:t>
            </a:r>
            <a:r>
              <a:rPr lang="en-US" baseline="0" dirty="0"/>
              <a:t> and </a:t>
            </a:r>
            <a:r>
              <a:rPr lang="en-US" baseline="0" dirty="0" err="1"/>
              <a:t>GoldenSectionLineSearcher</a:t>
            </a:r>
            <a:r>
              <a:rPr lang="en-US" baseline="0" dirty="0"/>
              <a:t> have </a:t>
            </a:r>
            <a:r>
              <a:rPr lang="en-US" baseline="0" dirty="0" err="1"/>
              <a:t>hierarchial</a:t>
            </a:r>
            <a:r>
              <a:rPr lang="en-US" baseline="0" dirty="0"/>
              <a:t> relationship between them, therefor the signature of minimize has to be consistent across the two classes.</a:t>
            </a:r>
          </a:p>
          <a:p>
            <a:r>
              <a:rPr lang="en-US" baseline="0" dirty="0"/>
              <a:t>* Also the declaration and invocation of method minimize have a contract to be obeyed. So if the parameter type of minimize changes in its declaration, the types of the arguments passed to the invocation of </a:t>
            </a:r>
          </a:p>
          <a:p>
            <a:r>
              <a:rPr lang="en-US" baseline="0" dirty="0"/>
              <a:t> of minimize will have to be changed accordingly. </a:t>
            </a:r>
          </a:p>
          <a:p>
            <a:endParaRPr lang="en-US" baseline="0" dirty="0"/>
          </a:p>
          <a:p>
            <a:r>
              <a:rPr lang="en-US" baseline="0" dirty="0"/>
              <a:t>WHAT CHANGES TO MAKE? </a:t>
            </a:r>
          </a:p>
          <a:p>
            <a:pPr marL="171450" indent="-171450">
              <a:buFont typeface="Arial" panose="020B0604020202020204" pitchFamily="34" charset="0"/>
              <a:buChar char="•"/>
            </a:pPr>
            <a:r>
              <a:rPr lang="en-US" baseline="0" dirty="0"/>
              <a:t>One will also have to reason about the mappings between the methods of the two types. For example: here “apply” changes to “</a:t>
            </a:r>
            <a:r>
              <a:rPr lang="en-US" baseline="0" dirty="0" err="1"/>
              <a:t>applyAsDouble</a:t>
            </a:r>
            <a:r>
              <a:rPr lang="en-US" baseline="0" dirty="0"/>
              <a:t>” </a:t>
            </a:r>
          </a:p>
          <a:p>
            <a:pPr marL="171450" indent="-171450">
              <a:buFont typeface="Arial" panose="020B0604020202020204" pitchFamily="34" charset="0"/>
              <a:buChar char="•"/>
            </a:pPr>
            <a:r>
              <a:rPr lang="en-US" baseline="0" dirty="0"/>
              <a:t>Java also has a lot of language constructs like anonymous classes, lambdas, arrays, new class and so on.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One can imagine that doing this manually  is a very cognitively heavy  and tedious task. </a:t>
            </a:r>
          </a:p>
          <a:p>
            <a:pPr marL="171450" indent="-171450">
              <a:buFont typeface="Arial" panose="020B0604020202020204" pitchFamily="34" charset="0"/>
              <a:buChar char="•"/>
            </a:pPr>
            <a:r>
              <a:rPr lang="en-US" baseline="0" dirty="0"/>
              <a:t>Also  performing this analysis over a code base of 300MLOC is almost impossible</a:t>
            </a:r>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solidFill>
                  <a:prstClr val="black"/>
                </a:solidFill>
                <a:latin typeface="Corbel"/>
              </a:rPr>
              <a:pPr/>
              <a:t>39</a:t>
            </a:fld>
            <a:endParaRPr lang="en-US">
              <a:solidFill>
                <a:prstClr val="black"/>
              </a:solidFill>
              <a:latin typeface="Corbel"/>
            </a:endParaRPr>
          </a:p>
        </p:txBody>
      </p:sp>
    </p:spTree>
    <p:extLst>
      <p:ext uri="{BB962C8B-B14F-4D97-AF65-F5344CB8AC3E}">
        <p14:creationId xmlns:p14="http://schemas.microsoft.com/office/powerpoint/2010/main" val="2848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417564"/>
            <a:ext cx="11476806" cy="3405420"/>
          </a:xfrm>
        </p:spPr>
        <p:txBody>
          <a:bodyPr/>
          <a:lstStyle/>
          <a:p>
            <a:r>
              <a:rPr lang="en-US" baseline="0" dirty="0"/>
              <a:t>On the academic side, refactoring research has also seen a tremendous growth, as seen in This graph. </a:t>
            </a:r>
          </a:p>
          <a:p>
            <a:r>
              <a:rPr lang="en-US" baseline="0" dirty="0"/>
              <a:t>On the horizontal axis we have the timeline from 1993-2016, and the vertical we have the number of peer-reviewed published papers on refactoring in each year.</a:t>
            </a:r>
          </a:p>
          <a:p>
            <a:endParaRPr lang="en-US" baseline="0" dirty="0"/>
          </a:p>
          <a:p>
            <a:r>
              <a:rPr lang="en-US" baseline="0" dirty="0"/>
              <a:t>If I had more time I would take to the origins of the research on Refactoring: it started concurrently and independently at two universities:</a:t>
            </a:r>
          </a:p>
          <a:p>
            <a:pPr marL="171450" indent="-171450">
              <a:buFontTx/>
              <a:buChar char="-"/>
            </a:pPr>
            <a:r>
              <a:rPr lang="en-US" b="1" baseline="0" dirty="0"/>
              <a:t>Bill Griswold and David </a:t>
            </a:r>
            <a:r>
              <a:rPr lang="en-US" b="1" baseline="0" dirty="0" err="1"/>
              <a:t>Notkin</a:t>
            </a:r>
            <a:r>
              <a:rPr lang="en-US" b="1" baseline="0" dirty="0"/>
              <a:t> at UW were looking at refactoring functional programs in Scheme. </a:t>
            </a:r>
          </a:p>
          <a:p>
            <a:pPr marL="171450" indent="-171450">
              <a:buFontTx/>
              <a:buChar char="-"/>
            </a:pPr>
            <a:r>
              <a:rPr lang="en-US" dirty="0"/>
              <a:t>Bill</a:t>
            </a:r>
            <a:r>
              <a:rPr lang="en-US" baseline="0" dirty="0"/>
              <a:t> Opdyke and Ralph Johnson at Illinois were studying the refactoring OO programs particularly in the frameworks context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All of us who followed afterwards on the footsteps of these BOLD pioneers are grateful to them.</a:t>
            </a:r>
            <a:endParaRPr lang="en-US" b="1" dirty="0"/>
          </a:p>
          <a:p>
            <a:pPr marL="171450" indent="-171450">
              <a:buFontTx/>
              <a:buChar char="-"/>
            </a:pPr>
            <a:endParaRPr lang="en-US" dirty="0"/>
          </a:p>
          <a:p>
            <a:pPr marL="171450" indent="-171450">
              <a:buFontTx/>
              <a:buChar char="-"/>
            </a:pPr>
            <a:r>
              <a:rPr lang="en-US" dirty="0"/>
              <a:t>After the appearance</a:t>
            </a:r>
            <a:r>
              <a:rPr lang="en-US" baseline="0" dirty="0"/>
              <a:t> of Martin’s Fowler Refactoring classic, a lot more academics started to pay attention to refactoring, and I was one of them.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baseline="0" dirty="0"/>
              <a:t>At that time I was looking at what is the most active place of research in refactoring, so I joined Ralph Johnson’s research group in 2002 for my PhD work on refactoring.</a:t>
            </a:r>
          </a:p>
          <a:p>
            <a:pPr marL="171450" indent="-171450">
              <a:buFontTx/>
              <a:buChar char="-"/>
            </a:pPr>
            <a:endParaRPr lang="en-US" dirty="0"/>
          </a:p>
          <a:p>
            <a:pPr marL="171450" indent="-171450">
              <a:buFontTx/>
              <a:buChar char="-"/>
            </a:pPr>
            <a:r>
              <a:rPr lang="en-US" dirty="0"/>
              <a:t>But the period</a:t>
            </a:r>
            <a:r>
              <a:rPr lang="en-US" baseline="0" dirty="0"/>
              <a:t> I want to focus in my talk is a more recent decade from 2005 until 2016.</a:t>
            </a:r>
            <a:endParaRPr lang="en-US" b="0" baseline="0" dirty="0"/>
          </a:p>
          <a:p>
            <a:pPr marL="171450" indent="-171450">
              <a:buFontTx/>
              <a:buChar char="-"/>
            </a:pPr>
            <a:r>
              <a:rPr lang="en-US" b="1" baseline="0" dirty="0"/>
              <a:t>More than 80% of all refactoring papers were published in the last decade</a:t>
            </a:r>
          </a:p>
          <a:p>
            <a:pPr marL="171450" indent="-171450">
              <a:buFontTx/>
              <a:buChar char="-"/>
            </a:pPr>
            <a:r>
              <a:rPr lang="en-US" baseline="0" dirty="0"/>
              <a:t>This decade is interesting because we see rapid rise, then some decline in the middle, and then an even more rapid growth</a:t>
            </a:r>
            <a:endParaRPr lang="en-US" dirty="0"/>
          </a:p>
          <a:p>
            <a:r>
              <a:rPr lang="en-US" b="1" baseline="0" dirty="0"/>
              <a:t>ACT: So we are going to do a tour-de-force on these 2400 papers.  </a:t>
            </a:r>
          </a:p>
          <a:p>
            <a:r>
              <a:rPr lang="en-US" b="1" baseline="0" dirty="0"/>
              <a:t>Please turn to your neighbor and tell them: buckle your seatbelt.</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a:xfrm>
            <a:off x="9325731" y="7015246"/>
            <a:ext cx="275470" cy="299955"/>
          </a:xfrm>
        </p:spPr>
        <p:txBody>
          <a:bodyPr/>
          <a:lstStyle/>
          <a:p>
            <a:pPr>
              <a:defRPr/>
            </a:pPr>
            <a:fld id="{7769F722-7C22-4C40-BAEB-00342DB235F3}" type="slidenum">
              <a:rPr lang="es-ES_tradnl" smtClean="0"/>
              <a:pPr>
                <a:defRPr/>
              </a:pPr>
              <a:t>4</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a:t>
            </a:r>
            <a:r>
              <a:rPr lang="en-US" baseline="0" dirty="0"/>
              <a:t> check precondition the merged TFGs : </a:t>
            </a:r>
          </a:p>
          <a:p>
            <a:r>
              <a:rPr lang="en-US" baseline="0" dirty="0"/>
              <a:t>We check for availability of mappings. Its possible, that types are isomorphic but not completely replaceable.  </a:t>
            </a:r>
          </a:p>
          <a:p>
            <a:r>
              <a:rPr lang="en-US" baseline="0" dirty="0"/>
              <a:t>For example, if one is trying to migrate from Function&lt;</a:t>
            </a:r>
            <a:r>
              <a:rPr lang="en-US" baseline="0" dirty="0" err="1"/>
              <a:t>Integer,String</a:t>
            </a:r>
            <a:r>
              <a:rPr lang="en-US" baseline="0" dirty="0"/>
              <a:t>&gt; to </a:t>
            </a:r>
            <a:r>
              <a:rPr lang="en-US" baseline="0" dirty="0" err="1"/>
              <a:t>IntFunction</a:t>
            </a:r>
            <a:r>
              <a:rPr lang="en-US" baseline="0" dirty="0"/>
              <a:t>&lt;String&gt;, there is no replacement mapping for methods like</a:t>
            </a:r>
          </a:p>
          <a:p>
            <a:r>
              <a:rPr lang="en-US" baseline="0" dirty="0" err="1"/>
              <a:t>andThen</a:t>
            </a:r>
            <a:r>
              <a:rPr lang="en-US" baseline="0" dirty="0"/>
              <a:t>, compose or identity. So any instance when any of these three methods are used, cannot be migrated.</a:t>
            </a:r>
          </a:p>
          <a:p>
            <a:endParaRPr lang="en-US" baseline="0" dirty="0"/>
          </a:p>
          <a:p>
            <a:r>
              <a:rPr lang="en-US" baseline="0" dirty="0"/>
              <a:t>Second we check if there is no external dependency that prevents the migration. </a:t>
            </a:r>
          </a:p>
          <a:p>
            <a:r>
              <a:rPr lang="en-US" baseline="0" dirty="0"/>
              <a:t>For example,  log4j’s trace method accepts an argument of type Supplier. </a:t>
            </a:r>
          </a:p>
          <a:p>
            <a:r>
              <a:rPr lang="en-US" baseline="0" dirty="0"/>
              <a:t>However if we pass it a Supplier&lt;</a:t>
            </a:r>
            <a:r>
              <a:rPr lang="en-US" baseline="0" dirty="0" err="1"/>
              <a:t>Ingteger</a:t>
            </a:r>
            <a:r>
              <a:rPr lang="en-US" baseline="0" dirty="0"/>
              <a:t>&gt; as shown in the example, this Supplier Integer cannot be </a:t>
            </a:r>
          </a:p>
          <a:p>
            <a:r>
              <a:rPr lang="en-US" baseline="0" dirty="0"/>
              <a:t>Migrated to </a:t>
            </a:r>
            <a:r>
              <a:rPr lang="en-US" baseline="0" dirty="0" err="1"/>
              <a:t>IntSuppplier</a:t>
            </a:r>
            <a:r>
              <a:rPr lang="en-US" baseline="0" dirty="0"/>
              <a:t> since, trace </a:t>
            </a:r>
            <a:r>
              <a:rPr lang="en-US" baseline="0" dirty="0" err="1"/>
              <a:t>doesnot</a:t>
            </a:r>
            <a:r>
              <a:rPr lang="en-US" baseline="0" dirty="0"/>
              <a:t> accept argument of type </a:t>
            </a:r>
            <a:r>
              <a:rPr lang="en-US" baseline="0" dirty="0" err="1"/>
              <a:t>IntSupplier</a:t>
            </a:r>
            <a:r>
              <a:rPr lang="en-US" baseline="0" dirty="0"/>
              <a:t> and we do not have access to source code of log4j so we cannot edit it.</a:t>
            </a:r>
          </a:p>
          <a:p>
            <a:endParaRPr lang="en-US" baseline="0" dirty="0"/>
          </a:p>
          <a:p>
            <a:r>
              <a:rPr lang="en-US" baseline="0" dirty="0"/>
              <a:t>One could additionally provide custom precondition to prevent changes from proliferating into certain packages, or public method and so on .  </a:t>
            </a:r>
          </a:p>
          <a:p>
            <a:r>
              <a:rPr lang="en-US" baseline="0" dirty="0"/>
              <a:t>All the TFGs that satisfy these preconditions are </a:t>
            </a:r>
            <a:r>
              <a:rPr lang="en-US" baseline="0" dirty="0" err="1"/>
              <a:t>serialised</a:t>
            </a:r>
            <a:r>
              <a:rPr lang="en-US" baseline="0" dirty="0"/>
              <a:t> into the file system.</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uk-UA" smtClean="0">
                <a:solidFill>
                  <a:prstClr val="black"/>
                </a:solidFill>
                <a:latin typeface="Corbel"/>
              </a:rPr>
              <a:pPr/>
              <a:t>40</a:t>
            </a:fld>
            <a:endParaRPr lang="uk-UA">
              <a:solidFill>
                <a:prstClr val="black"/>
              </a:solidFill>
              <a:latin typeface="Corbel"/>
            </a:endParaRPr>
          </a:p>
        </p:txBody>
      </p:sp>
    </p:spTree>
    <p:extLst>
      <p:ext uri="{BB962C8B-B14F-4D97-AF65-F5344CB8AC3E}">
        <p14:creationId xmlns:p14="http://schemas.microsoft.com/office/powerpoint/2010/main" val="1499580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again parse the entire source code, and </a:t>
            </a:r>
            <a:r>
              <a:rPr lang="en-US" baseline="0" dirty="0" err="1"/>
              <a:t>everytime</a:t>
            </a:r>
            <a:r>
              <a:rPr lang="en-US" baseline="0" dirty="0"/>
              <a:t> we visit a type </a:t>
            </a:r>
            <a:r>
              <a:rPr lang="en-US" baseline="0" dirty="0" err="1"/>
              <a:t>relavant</a:t>
            </a:r>
            <a:r>
              <a:rPr lang="en-US" baseline="0" dirty="0"/>
              <a:t> program construct we query the </a:t>
            </a:r>
          </a:p>
          <a:p>
            <a:r>
              <a:rPr lang="en-US" baseline="0" dirty="0"/>
              <a:t>Persisted TFGs from our previous stage, and check any TFG consists of a node which represents the visited </a:t>
            </a:r>
            <a:r>
              <a:rPr lang="en-US" baseline="0" dirty="0" err="1"/>
              <a:t>prgram</a:t>
            </a:r>
            <a:r>
              <a:rPr lang="en-US" baseline="0" dirty="0"/>
              <a:t> construct</a:t>
            </a:r>
          </a:p>
          <a:p>
            <a:r>
              <a:rPr lang="en-US" baseline="0" dirty="0"/>
              <a:t>We then read the change instruction in the node and execute the appropriate edit action upon the program construct.</a:t>
            </a:r>
          </a:p>
        </p:txBody>
      </p:sp>
      <p:sp>
        <p:nvSpPr>
          <p:cNvPr id="4" name="Slide Number Placeholder 3"/>
          <p:cNvSpPr>
            <a:spLocks noGrp="1"/>
          </p:cNvSpPr>
          <p:nvPr>
            <p:ph type="sldNum" sz="quarter" idx="10"/>
          </p:nvPr>
        </p:nvSpPr>
        <p:spPr/>
        <p:txBody>
          <a:bodyPr/>
          <a:lstStyle/>
          <a:p>
            <a:fld id="{01F2A70B-78F2-4DCF-B53B-C990D2FAFB8A}" type="slidenum">
              <a:rPr lang="uk-UA" smtClean="0">
                <a:solidFill>
                  <a:prstClr val="black"/>
                </a:solidFill>
                <a:latin typeface="Corbel"/>
              </a:rPr>
              <a:pPr/>
              <a:t>41</a:t>
            </a:fld>
            <a:endParaRPr lang="uk-UA">
              <a:solidFill>
                <a:prstClr val="black"/>
              </a:solidFill>
              <a:latin typeface="Corbel"/>
            </a:endParaRPr>
          </a:p>
        </p:txBody>
      </p:sp>
    </p:spTree>
    <p:extLst>
      <p:ext uri="{BB962C8B-B14F-4D97-AF65-F5344CB8AC3E}">
        <p14:creationId xmlns:p14="http://schemas.microsoft.com/office/powerpoint/2010/main" val="1678483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realized this approach as</a:t>
            </a:r>
            <a:r>
              <a:rPr lang="en-US" baseline="0" dirty="0"/>
              <a:t> an IDE independent tool named T2R. We built it upon, Google’s error-prone java compiler. </a:t>
            </a:r>
          </a:p>
          <a:p>
            <a:r>
              <a:rPr lang="en-US" baseline="0" dirty="0"/>
              <a:t>The TFGs have been implemented using the Guava Graph Library. </a:t>
            </a:r>
          </a:p>
          <a:p>
            <a:r>
              <a:rPr lang="en-US" baseline="0" dirty="0"/>
              <a:t>The serialized representation of graphs has been implemented using Google’s protocol buffers. </a:t>
            </a:r>
          </a:p>
          <a:p>
            <a:r>
              <a:rPr lang="en-US" baseline="0" dirty="0"/>
              <a:t>We also implemented a POC at Google. </a:t>
            </a:r>
          </a:p>
          <a:p>
            <a:r>
              <a:rPr lang="en-US" baseline="0" dirty="0"/>
              <a:t>To evaluate our approach we provided T2R with mappings from 8 generic functional interfaces to their specialized form. </a:t>
            </a:r>
          </a:p>
        </p:txBody>
      </p:sp>
      <p:sp>
        <p:nvSpPr>
          <p:cNvPr id="4" name="Slide Number Placeholder 3"/>
          <p:cNvSpPr>
            <a:spLocks noGrp="1"/>
          </p:cNvSpPr>
          <p:nvPr>
            <p:ph type="sldNum" sz="quarter" idx="10"/>
          </p:nvPr>
        </p:nvSpPr>
        <p:spPr/>
        <p:txBody>
          <a:bodyPr/>
          <a:lstStyle/>
          <a:p>
            <a:fld id="{01F2A70B-78F2-4DCF-B53B-C990D2FAFB8A}" type="slidenum">
              <a:rPr lang="en-US" smtClean="0">
                <a:solidFill>
                  <a:prstClr val="black"/>
                </a:solidFill>
                <a:latin typeface="Corbel"/>
              </a:rPr>
              <a:pPr/>
              <a:t>42</a:t>
            </a:fld>
            <a:endParaRPr lang="en-US">
              <a:solidFill>
                <a:prstClr val="black"/>
              </a:solidFill>
              <a:latin typeface="Corbel"/>
            </a:endParaRPr>
          </a:p>
        </p:txBody>
      </p:sp>
    </p:spTree>
    <p:extLst>
      <p:ext uri="{BB962C8B-B14F-4D97-AF65-F5344CB8AC3E}">
        <p14:creationId xmlns:p14="http://schemas.microsoft.com/office/powerpoint/2010/main" val="1836916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a:rPr>
              <a:t>The artifact evaluation committee awarded us the Reusable Artifact badge for the implementation of T2R which specialized java’s functional interfaces.</a:t>
            </a:r>
          </a:p>
          <a:p>
            <a:r>
              <a:rPr lang="en-US" dirty="0">
                <a:sym typeface="Wingdings"/>
              </a:rPr>
              <a:t>Please visit the website to try our tool and look at the results.</a:t>
            </a:r>
          </a:p>
          <a:p>
            <a:endParaRPr lang="en-US" dirty="0">
              <a:sym typeface="Wingdings"/>
            </a:endParaRPr>
          </a:p>
          <a:p>
            <a:r>
              <a:rPr lang="en-US" dirty="0">
                <a:sym typeface="Wingdings"/>
              </a:rPr>
              <a:t>We provide a DSL</a:t>
            </a:r>
            <a:r>
              <a:rPr lang="en-US" baseline="0" dirty="0">
                <a:sym typeface="Wingdings"/>
              </a:rPr>
              <a:t> for expressing mappings between program constructs of the two types.</a:t>
            </a:r>
          </a:p>
          <a:p>
            <a:r>
              <a:rPr lang="en-US" baseline="0" dirty="0">
                <a:sym typeface="Wingdings"/>
              </a:rPr>
              <a:t>One of the limitations is that the </a:t>
            </a:r>
            <a:r>
              <a:rPr lang="en-US" baseline="0" dirty="0" err="1">
                <a:sym typeface="Wingdings"/>
              </a:rPr>
              <a:t>expressivness</a:t>
            </a:r>
            <a:r>
              <a:rPr lang="en-US" baseline="0" dirty="0">
                <a:sym typeface="Wingdings"/>
              </a:rPr>
              <a:t> of the DSL limits what edit actions T2R can do. Currently one cannot make changes beyond renaming elements or removing adding </a:t>
            </a:r>
            <a:r>
              <a:rPr lang="en-US" baseline="0" dirty="0" err="1">
                <a:sym typeface="Wingdings"/>
              </a:rPr>
              <a:t>params</a:t>
            </a:r>
            <a:r>
              <a:rPr lang="en-US" baseline="0" dirty="0">
                <a:sym typeface="Wingdings"/>
              </a:rPr>
              <a:t>. </a:t>
            </a:r>
          </a:p>
          <a:p>
            <a:r>
              <a:rPr lang="en-US" baseline="0" dirty="0">
                <a:sym typeface="Wingdings"/>
              </a:rPr>
              <a:t>However, it is also unknown what is the comprehensive set of edit actions that are required to support migration between any </a:t>
            </a:r>
            <a:r>
              <a:rPr lang="en-US" baseline="0" dirty="0" err="1">
                <a:sym typeface="Wingdings"/>
              </a:rPr>
              <a:t>abitary</a:t>
            </a:r>
            <a:r>
              <a:rPr lang="en-US" baseline="0" dirty="0">
                <a:sym typeface="Wingdings"/>
              </a:rPr>
              <a:t> type.</a:t>
            </a:r>
          </a:p>
          <a:p>
            <a:endParaRPr lang="en-US" baseline="0" dirty="0">
              <a:sym typeface="Wingding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ym typeface="Wingdings"/>
              </a:rPr>
              <a:t>We have already written 46 mappings for  </a:t>
            </a:r>
            <a:r>
              <a:rPr lang="en-US" baseline="0" dirty="0" err="1">
                <a:sym typeface="Wingdings"/>
              </a:rPr>
              <a:t>specialising</a:t>
            </a:r>
            <a:r>
              <a:rPr lang="en-US" baseline="0" dirty="0">
                <a:sym typeface="Wingdings"/>
              </a:rPr>
              <a:t> java’s functional interfaces</a:t>
            </a:r>
            <a:r>
              <a:rPr lang="en-US" baseline="0">
                <a:sym typeface="Wingdings"/>
              </a:rPr>
              <a:t>, however </a:t>
            </a:r>
            <a:endParaRPr lang="en-US" dirty="0">
              <a:sym typeface="Wingdings"/>
            </a:endParaRPr>
          </a:p>
          <a:p>
            <a:r>
              <a:rPr lang="en-US" dirty="0">
                <a:sym typeface="Wingdings"/>
              </a:rPr>
              <a:t>The biggest limitation of T2R is that only I can extend this tool to incorporate other type mappings. It is cognitively heavy to create mappings for T2R.</a:t>
            </a:r>
          </a:p>
          <a:p>
            <a:endParaRPr lang="en-US" dirty="0">
              <a:sym typeface="Wingdings"/>
            </a:endParaRPr>
          </a:p>
        </p:txBody>
      </p:sp>
      <p:sp>
        <p:nvSpPr>
          <p:cNvPr id="4" name="Slide Number Placeholder 3"/>
          <p:cNvSpPr>
            <a:spLocks noGrp="1"/>
          </p:cNvSpPr>
          <p:nvPr>
            <p:ph type="sldNum" sz="quarter" idx="10"/>
          </p:nvPr>
        </p:nvSpPr>
        <p:spPr/>
        <p:txBody>
          <a:bodyPr/>
          <a:lstStyle/>
          <a:p>
            <a:fld id="{01F2A70B-78F2-4DCF-B53B-C990D2FAFB8A}" type="slidenum">
              <a:rPr lang="uk-UA" smtClean="0">
                <a:solidFill>
                  <a:prstClr val="black"/>
                </a:solidFill>
                <a:latin typeface="Corbel"/>
              </a:rPr>
              <a:pPr/>
              <a:t>43</a:t>
            </a:fld>
            <a:endParaRPr lang="uk-UA">
              <a:solidFill>
                <a:prstClr val="black"/>
              </a:solidFill>
              <a:latin typeface="Corbel"/>
            </a:endParaRPr>
          </a:p>
        </p:txBody>
      </p:sp>
    </p:spTree>
    <p:extLst>
      <p:ext uri="{BB962C8B-B14F-4D97-AF65-F5344CB8AC3E}">
        <p14:creationId xmlns:p14="http://schemas.microsoft.com/office/powerpoint/2010/main" val="1250923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a:ea typeface="+mn-ea"/>
                <a:cs typeface="+mn-cs"/>
              </a:rPr>
              <a:t>My Mentor John Maxwell says: Everything rises and falls on Leadership.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Regular"/>
                <a:ea typeface="+mn-ea"/>
                <a:cs typeface="+mn-cs"/>
              </a:rPr>
              <a:t>I want you to first see the value that leaders from our founding industry companies get, and what you are missing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a:ea typeface="+mn-ea"/>
                <a:cs typeface="+mn-cs"/>
              </a:rPr>
              <a:t>CLICK&gt; The PPI Center positions you professionally as the Big Picture thinker in your organization. The scale and complexity required to build tomorrow’s Intelligent IoT systems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a:ea typeface="+mn-ea"/>
                <a:cs typeface="+mn-cs"/>
              </a:rPr>
              <a:t>systems is beyond what any leader can successfully think about it on their own.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a:ea typeface="+mn-ea"/>
                <a:cs typeface="+mn-cs"/>
              </a:rPr>
              <a:t>Others are already seeing the big picture, you don’t want to be left behind.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a:ea typeface="+mn-ea"/>
                <a:cs typeface="+mn-cs"/>
              </a:rPr>
              <a:t>When I asked Fernando Pereira, the VP of ML and AI at Google, he said that for him as a leader it’s important to have access to this diverse thinking brought by the other industry leaders in the Center, the Center faculty and students, the national agencies.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a:ea typeface="+mn-ea"/>
                <a:cs typeface="+mn-cs"/>
              </a:rPr>
              <a:t>A month ago I talked with an executive from Daimler during a discovery visit as they are joining our Center and he said he is looking for bounce-off ideas on whether they are moving in the right direction.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Arial Regular"/>
                <a:ea typeface="+mn-ea"/>
                <a:cs typeface="+mn-cs"/>
              </a:rPr>
              <a:t>Another executive said that he went to grad school and is familiar with the state of the art in AI from 1-2 decades ago, he needs to get acquainted with the recent state of the art, recent advancements.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rial Regular"/>
                <a:ea typeface="+mn-ea"/>
                <a:cs typeface="+mn-cs"/>
              </a:rPr>
              <a:t>CLICK&gt; Second, the Center gives you a great creative outlet and resource to grow, you can leverage the collective effort of the other companies in the Consortium, you don’t have to build a team from scratch.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a:ea typeface="+mn-ea"/>
                <a:cs typeface="+mn-cs"/>
              </a:rPr>
              <a:t>CLICK&gt; Third, This will bring you great credibility, without requiring you do all the vast work and spend the energy to create momentum.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a:ea typeface="+mn-ea"/>
                <a:cs typeface="+mn-cs"/>
              </a:rPr>
              <a:t>We are all leaders in this room and we know the great amount of time and effort that it takes to create a world-class thinking team, and the energy required to create and sustain this momentum.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rial Regular"/>
              <a:ea typeface="+mn-ea"/>
              <a:cs typeface="+mn-cs"/>
            </a:endParaRPr>
          </a:p>
          <a:p>
            <a:endParaRPr lang="en-US" sz="1200" b="0" i="0" kern="1200" dirty="0">
              <a:solidFill>
                <a:schemeClr val="tx1"/>
              </a:solidFill>
              <a:effectLst/>
              <a:latin typeface="Arial Regular"/>
              <a:ea typeface="+mn-ea"/>
              <a:cs typeface="+mn-cs"/>
            </a:endParaRPr>
          </a:p>
          <a:p>
            <a:endParaRPr lang="en-US" sz="1200" b="0" i="0" kern="1200" dirty="0">
              <a:solidFill>
                <a:schemeClr val="tx1"/>
              </a:solidFill>
              <a:effectLst/>
              <a:latin typeface="Arial Regular"/>
              <a:ea typeface="+mn-ea"/>
              <a:cs typeface="+mn-cs"/>
            </a:endParaRPr>
          </a:p>
        </p:txBody>
      </p:sp>
      <p:sp>
        <p:nvSpPr>
          <p:cNvPr id="4" name="Slide Number Placeholder 3"/>
          <p:cNvSpPr>
            <a:spLocks noGrp="1"/>
          </p:cNvSpPr>
          <p:nvPr>
            <p:ph type="sldNum" sz="quarter" idx="10"/>
          </p:nvPr>
        </p:nvSpPr>
        <p:spPr/>
        <p:txBody>
          <a:bodyPr/>
          <a:lstStyle/>
          <a:p>
            <a:fld id="{A45576FB-894D-493D-88FF-C2F8AF524DA6}"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05207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Times New Roman" pitchFamily="18" charset="0"/>
                <a:ea typeface="+mn-ea"/>
                <a:cs typeface="+mn-cs"/>
              </a:rPr>
              <a:t>Some some of the things that your team and your company is missing out: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Times New Roman" pitchFamily="18" charset="0"/>
                <a:ea typeface="+mn-ea"/>
                <a:cs typeface="+mn-cs"/>
              </a:rPr>
              <a:t>CLICK Several</a:t>
            </a:r>
            <a:r>
              <a:rPr lang="en-US" sz="1200" b="0" kern="1200" baseline="0" dirty="0">
                <a:solidFill>
                  <a:schemeClr val="tx1"/>
                </a:solidFill>
                <a:latin typeface="Times New Roman" pitchFamily="18" charset="0"/>
                <a:ea typeface="+mn-ea"/>
                <a:cs typeface="+mn-cs"/>
              </a:rPr>
              <a:t> good things happen when industry and academia collaborate: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latin typeface="Times New Roman" pitchFamily="18" charset="0"/>
                <a:ea typeface="+mn-ea"/>
                <a:cs typeface="+mn-cs"/>
              </a:rPr>
              <a:t>Accelerate the transfer of ideas from research and publications</a:t>
            </a:r>
            <a:r>
              <a:rPr lang="en-US" sz="1200" b="0" kern="1200" baseline="0" dirty="0">
                <a:solidFill>
                  <a:schemeClr val="tx1"/>
                </a:solidFill>
                <a:latin typeface="Times New Roman" pitchFamily="18" charset="0"/>
                <a:ea typeface="+mn-ea"/>
                <a:cs typeface="+mn-cs"/>
              </a:rPr>
              <a:t> into the hands of industry, and </a:t>
            </a:r>
            <a:r>
              <a:rPr lang="en-US" sz="1200" b="0" kern="1200" baseline="0" dirty="0" err="1">
                <a:solidFill>
                  <a:schemeClr val="tx1"/>
                </a:solidFill>
                <a:latin typeface="Times New Roman" pitchFamily="18" charset="0"/>
                <a:ea typeface="+mn-ea"/>
                <a:cs typeface="+mn-cs"/>
              </a:rPr>
              <a:t>viceversa</a:t>
            </a:r>
            <a:r>
              <a:rPr lang="en-US" sz="1200" b="0" kern="1200" baseline="0" dirty="0">
                <a:solidFill>
                  <a:schemeClr val="tx1"/>
                </a:solidFill>
                <a:latin typeface="Times New Roman" pitchFamily="18" charset="0"/>
                <a:ea typeface="+mn-ea"/>
                <a:cs typeface="+mn-cs"/>
              </a:rPr>
              <a:t> learn from industry about the state of the practice, the scale and complexity of real-world challenge.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latin typeface="Times New Roman" pitchFamily="18" charset="0"/>
                <a:ea typeface="+mn-ea"/>
                <a:cs typeface="+mn-cs"/>
              </a:rPr>
              <a:t>You miss being at a round-table where companies and teams that might otherwise compete in the marketplace, do not reinvent the wheel but share their best practices with each other. We create a diverse ecosystem with global corporations that have maturity and know how to build scalable solutions and medium size and startups that have more agility and can try out ideas faster.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kern="1200" baseline="0" dirty="0">
                <a:solidFill>
                  <a:schemeClr val="tx1"/>
                </a:solidFill>
                <a:latin typeface="Times New Roman" pitchFamily="18" charset="0"/>
                <a:ea typeface="+mn-ea"/>
                <a:cs typeface="+mn-cs"/>
              </a:rPr>
              <a:t>Having such conversations at roundtables enables standardization so that products and services can talk to each other.</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Times New Roman" pitchFamily="18" charset="0"/>
                <a:ea typeface="+mn-ea"/>
                <a:cs typeface="+mn-cs"/>
              </a:rPr>
              <a:t>Last but not least, an</a:t>
            </a:r>
            <a:r>
              <a:rPr lang="en-US" sz="1200" b="1" kern="1200" baseline="0" dirty="0">
                <a:solidFill>
                  <a:schemeClr val="tx1"/>
                </a:solidFill>
                <a:latin typeface="Times New Roman" pitchFamily="18" charset="0"/>
                <a:ea typeface="+mn-ea"/>
                <a:cs typeface="+mn-cs"/>
              </a:rPr>
              <a:t> IUCRC Center is about leveraging access to people (and we have a critical mass of experts, colleagues from industry and academia)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latin typeface="Times New Roman" pitchFamily="18" charset="0"/>
                <a:ea typeface="+mn-ea"/>
                <a:cs typeface="+mn-cs"/>
              </a:rPr>
              <a:t>We have faculty like Tom </a:t>
            </a:r>
            <a:r>
              <a:rPr lang="en-US" sz="1200" b="1" kern="1200" baseline="0" dirty="0" err="1">
                <a:solidFill>
                  <a:schemeClr val="tx1"/>
                </a:solidFill>
                <a:latin typeface="Times New Roman" pitchFamily="18" charset="0"/>
                <a:ea typeface="+mn-ea"/>
                <a:cs typeface="+mn-cs"/>
              </a:rPr>
              <a:t>Dietterich</a:t>
            </a:r>
            <a:r>
              <a:rPr lang="en-US" sz="1200" b="1" kern="1200" baseline="0" dirty="0">
                <a:solidFill>
                  <a:schemeClr val="tx1"/>
                </a:solidFill>
                <a:latin typeface="Times New Roman" pitchFamily="18" charset="0"/>
                <a:ea typeface="+mn-ea"/>
                <a:cs typeface="+mn-cs"/>
              </a:rPr>
              <a:t> who is an ACM Fellow and is widely regarded as the Father of ML, Margaret Burnett, another ACM Fellow (this is one of the highest distinction in the Field of CS, second only to getting the Turing Award prize which is the equivalent of Nobel Prize in 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latin typeface="Times New Roman" pitchFamily="18" charset="0"/>
                <a:ea typeface="+mn-ea"/>
                <a:cs typeface="+mn-cs"/>
              </a:rPr>
              <a:t>Leverage access to resources: leverage more than $30M dollars of investments that the faculty in the Center bring from other funding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Times New Roman" pitchFamily="18"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Times New Roman" pitchFamily="18" charset="0"/>
                <a:ea typeface="+mn-ea"/>
                <a:cs typeface="+mn-cs"/>
              </a:rPr>
              <a:t>What I heard</a:t>
            </a:r>
            <a:r>
              <a:rPr lang="en-US" sz="1200" b="1" kern="1200" baseline="0" dirty="0">
                <a:solidFill>
                  <a:schemeClr val="tx1"/>
                </a:solidFill>
                <a:latin typeface="Times New Roman" pitchFamily="18" charset="0"/>
                <a:ea typeface="+mn-ea"/>
                <a:cs typeface="+mn-cs"/>
              </a:rPr>
              <a:t> from you loud and clear during visits is that you need access to students that are already engaged with your technology, that you have vetted over a long period of interactions.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latin typeface="Times New Roman" pitchFamily="18" charset="0"/>
                <a:ea typeface="+mn-ea"/>
                <a:cs typeface="+mn-cs"/>
              </a:rPr>
              <a:t>I talked with one of the VP of IBM (</a:t>
            </a:r>
            <a:r>
              <a:rPr lang="en-US" sz="1200" b="1" i="0" kern="1200" dirty="0">
                <a:solidFill>
                  <a:schemeClr val="tx1"/>
                </a:solidFill>
                <a:effectLst/>
                <a:latin typeface="Arial Regular"/>
                <a:ea typeface="+mn-ea"/>
                <a:cs typeface="+mn-cs"/>
              </a:rPr>
              <a:t>Ramesh Gopinath</a:t>
            </a:r>
            <a:r>
              <a:rPr lang="en-US" sz="1200" b="1" kern="1200" baseline="0" dirty="0">
                <a:solidFill>
                  <a:schemeClr val="tx1"/>
                </a:solidFill>
                <a:latin typeface="Times New Roman" pitchFamily="18" charset="0"/>
                <a:ea typeface="+mn-ea"/>
                <a:cs typeface="+mn-cs"/>
              </a:rPr>
              <a:t>), and he told me that onboarding or retraining an engineer to be be productive is on average 6 months.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tx1"/>
                </a:solidFill>
                <a:latin typeface="Times New Roman" pitchFamily="18" charset="0"/>
                <a:ea typeface="+mn-ea"/>
                <a:cs typeface="+mn-cs"/>
              </a:rPr>
              <a:t>What does it mean if you can hire one of our grad students in the Center, bring them on your team on the critical path for your business?</a:t>
            </a:r>
          </a:p>
          <a:p>
            <a:endParaRPr lang="en-US" sz="1200" b="1" kern="1200" baseline="0" dirty="0">
              <a:solidFill>
                <a:schemeClr val="tx1"/>
              </a:solidFill>
              <a:latin typeface="Times New Roman" pitchFamily="18" charset="0"/>
              <a:ea typeface="+mn-ea"/>
              <a:cs typeface="+mn-cs"/>
            </a:endParaRPr>
          </a:p>
          <a:p>
            <a:endParaRPr lang="en-US" sz="1200" b="1" kern="1200" baseline="0" dirty="0">
              <a:solidFill>
                <a:schemeClr val="tx1"/>
              </a:solidFill>
              <a:latin typeface="Times New Roman" pitchFamily="18" charset="0"/>
              <a:ea typeface="+mn-ea"/>
              <a:cs typeface="+mn-cs"/>
            </a:endParaRPr>
          </a:p>
          <a:p>
            <a:endParaRPr lang="en-US" sz="1200" b="1" kern="1200" baseline="0" dirty="0">
              <a:solidFill>
                <a:schemeClr val="tx1"/>
              </a:solidFill>
              <a:latin typeface="Times New Roman" pitchFamily="18" charset="0"/>
              <a:ea typeface="+mn-ea"/>
              <a:cs typeface="+mn-cs"/>
            </a:endParaRPr>
          </a:p>
          <a:p>
            <a:endParaRPr lang="en-US" sz="1200" b="1" kern="1200" baseline="0" dirty="0">
              <a:solidFill>
                <a:schemeClr val="tx1"/>
              </a:solidFill>
              <a:latin typeface="Times New Roman" pitchFamily="18" charset="0"/>
              <a:ea typeface="+mn-ea"/>
              <a:cs typeface="+mn-cs"/>
            </a:endParaRPr>
          </a:p>
          <a:p>
            <a:endParaRPr lang="en-US" sz="1200" b="1" kern="1200" baseline="0" dirty="0">
              <a:solidFill>
                <a:schemeClr val="tx1"/>
              </a:solidFill>
              <a:latin typeface="Times New Roman" pitchFamily="18" charset="0"/>
              <a:ea typeface="+mn-ea"/>
              <a:cs typeface="+mn-cs"/>
            </a:endParaRPr>
          </a:p>
          <a:p>
            <a:endParaRPr lang="en-US" sz="1200" b="1" kern="1200" baseline="0" dirty="0">
              <a:solidFill>
                <a:schemeClr val="tx1"/>
              </a:solidFill>
              <a:latin typeface="Times New Roman" pitchFamily="18" charset="0"/>
              <a:ea typeface="+mn-ea"/>
              <a:cs typeface="+mn-cs"/>
            </a:endParaRPr>
          </a:p>
          <a:p>
            <a:r>
              <a:rPr lang="en-US" sz="1200" b="1" kern="1200" baseline="0" dirty="0">
                <a:solidFill>
                  <a:schemeClr val="tx1"/>
                </a:solidFill>
                <a:latin typeface="Times New Roman" pitchFamily="18"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itchFamily="18" charset="0"/>
                <a:ea typeface="+mn-ea"/>
                <a:cs typeface="+mn-cs"/>
              </a:rPr>
              <a:t>We involved several partners: When putting together the award-winning team, my philosophy was to work in our strong zone, and partner with others in areas where we are weak. At OSU we are very strong in areas such as Data Science and Security, so we partnered with University of Colorado to leverage their complementary strengths on Systems and PL. In the future, we will bring on more universities in the Center, as we will see more needs raised by the industry.</a:t>
            </a:r>
          </a:p>
          <a:p>
            <a:endParaRPr lang="en-US" sz="1200" b="1" kern="1200" baseline="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A45576FB-894D-493D-88FF-C2F8AF524DA6}"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934748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96710"/>
            <a:ext cx="13992623" cy="9647129"/>
          </a:xfrm>
        </p:spPr>
        <p:txBody>
          <a:bodyPr/>
          <a:lstStyle/>
          <a:p>
            <a:r>
              <a:rPr lang="en-US" sz="1200" dirty="0"/>
              <a:t>So what makes apps unresponsive?</a:t>
            </a:r>
          </a:p>
          <a:p>
            <a:r>
              <a:rPr lang="en-US" sz="1200" dirty="0"/>
              <a:t>CLICK</a:t>
            </a:r>
          </a:p>
          <a:p>
            <a:r>
              <a:rPr lang="en-US" sz="1200" dirty="0"/>
              <a:t>event-driven model. </a:t>
            </a:r>
          </a:p>
          <a:p>
            <a:r>
              <a:rPr lang="en-US" sz="1200" dirty="0"/>
              <a:t>Events </a:t>
            </a:r>
            <a:r>
              <a:rPr lang="en-US" sz="1200" baseline="0" dirty="0"/>
              <a:t>include user actions such as </a:t>
            </a:r>
            <a:r>
              <a:rPr lang="en-US" sz="1200" dirty="0"/>
              <a:t>button click</a:t>
            </a:r>
            <a:r>
              <a:rPr lang="en-US" sz="1200" baseline="0" dirty="0"/>
              <a:t>s and swiping a finger, </a:t>
            </a:r>
            <a:r>
              <a:rPr lang="en-US" sz="1200" dirty="0"/>
              <a:t>sensor inputs (such as GPS and</a:t>
            </a:r>
            <a:r>
              <a:rPr lang="en-US" sz="1200" baseline="0" dirty="0"/>
              <a:t> changing screen orientation</a:t>
            </a:r>
            <a:r>
              <a:rPr lang="en-US" sz="1200" dirty="0"/>
              <a:t>).</a:t>
            </a:r>
          </a:p>
          <a:p>
            <a:r>
              <a:rPr lang="en-US" sz="1200" dirty="0"/>
              <a:t>The programmer writes</a:t>
            </a:r>
            <a:r>
              <a:rPr lang="en-US" sz="1200" baseline="0" dirty="0"/>
              <a:t> code in </a:t>
            </a:r>
            <a:r>
              <a:rPr lang="en-US" sz="1200" dirty="0"/>
              <a:t>event handlers to respond to events.</a:t>
            </a:r>
          </a:p>
          <a:p>
            <a:r>
              <a:rPr lang="en-US" sz="1200" dirty="0"/>
              <a:t>CLICK</a:t>
            </a:r>
          </a:p>
          <a:p>
            <a:r>
              <a:rPr lang="en-US" sz="1200" dirty="0"/>
              <a:t>events placed in an event queue. For example, </a:t>
            </a:r>
          </a:p>
          <a:p>
            <a:r>
              <a:rPr lang="en-US" sz="1200" dirty="0"/>
              <a:t>CLICK</a:t>
            </a:r>
          </a:p>
          <a:p>
            <a:r>
              <a:rPr lang="en-US" sz="1200" dirty="0"/>
              <a:t>All</a:t>
            </a:r>
            <a:r>
              <a:rPr lang="en-US" sz="1200" baseline="0" dirty="0"/>
              <a:t> mobile platforms </a:t>
            </a:r>
            <a:r>
              <a:rPr lang="en-US" sz="1200" dirty="0"/>
              <a:t>use a single-thread model to process events handlers in the UI Thread.</a:t>
            </a:r>
          </a:p>
          <a:p>
            <a:r>
              <a:rPr lang="en-US" sz="1200" dirty="0"/>
              <a:t>CLICK</a:t>
            </a:r>
          </a:p>
          <a:p>
            <a:r>
              <a:rPr lang="en-US" sz="1200" dirty="0"/>
              <a:t>However, if the UI thread processes a handler that contain</a:t>
            </a:r>
            <a:r>
              <a:rPr lang="en-US" sz="1200" baseline="0" dirty="0"/>
              <a:t> a </a:t>
            </a:r>
            <a:r>
              <a:rPr lang="en-US" sz="1200" dirty="0"/>
              <a:t>blocking I/O call such as accessing the cloud CLICK, it can not respond to other events, </a:t>
            </a:r>
            <a:r>
              <a:rPr lang="en-US" sz="1200" baseline="0" dirty="0"/>
              <a:t> </a:t>
            </a:r>
            <a:r>
              <a:rPr lang="en-US" sz="1200" dirty="0"/>
              <a:t>and the UI freezes thus producing this screens CLICK that frustrate users.</a:t>
            </a:r>
          </a:p>
          <a:p>
            <a:endParaRPr lang="en-US" sz="1200" dirty="0"/>
          </a:p>
          <a:p>
            <a:r>
              <a:rPr lang="en-US" sz="1200" b="1" dirty="0"/>
              <a:t>ASK: Have you ever used an unresponsive mobile app?</a:t>
            </a:r>
            <a:endParaRPr lang="en-US" sz="1200" dirty="0"/>
          </a:p>
          <a:p>
            <a:r>
              <a:rPr lang="en-US" sz="1200" dirty="0"/>
              <a:t>App developers need to change their apps if they want to be successful.</a:t>
            </a:r>
            <a:r>
              <a:rPr lang="en-US" sz="1200" baseline="0" dirty="0"/>
              <a:t> </a:t>
            </a: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well known </a:t>
            </a:r>
            <a:r>
              <a:rPr lang="en-US" b="1" baseline="0" dirty="0"/>
              <a:t>technique to improve responsiveness is to use asynchronous programming.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Asynchrony helps a procedure call is posted in a non-blocking manner CLICK to a background thread, while the main thread continues along.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When the background </a:t>
            </a:r>
            <a:r>
              <a:rPr lang="en-US" b="1" baseline="0" dirty="0" err="1"/>
              <a:t>async</a:t>
            </a:r>
            <a:r>
              <a:rPr lang="en-US" b="1" baseline="0" dirty="0"/>
              <a:t> operation has finished, it calls back into the main thread with the result.</a:t>
            </a:r>
            <a:endParaRPr lang="en-US" sz="1200" dirty="0"/>
          </a:p>
          <a:p>
            <a:endParaRPr lang="en-US" sz="1200" dirty="0"/>
          </a:p>
          <a:p>
            <a:endParaRPr lang="en-US" sz="1200" dirty="0"/>
          </a:p>
          <a:p>
            <a:r>
              <a:rPr lang="en-US" sz="1200" dirty="0"/>
              <a:t>===========</a:t>
            </a:r>
          </a:p>
          <a:p>
            <a:r>
              <a:rPr lang="en-US" sz="1200" dirty="0"/>
              <a:t>So what makes apps unresponsive?</a:t>
            </a:r>
          </a:p>
          <a:p>
            <a:r>
              <a:rPr lang="en-US" sz="1200" dirty="0"/>
              <a:t>CLICK</a:t>
            </a:r>
          </a:p>
          <a:p>
            <a:r>
              <a:rPr lang="en-US" sz="1200" dirty="0"/>
              <a:t>All</a:t>
            </a:r>
            <a:r>
              <a:rPr lang="en-US" sz="1200" baseline="0" dirty="0"/>
              <a:t> </a:t>
            </a:r>
            <a:r>
              <a:rPr lang="en-US" sz="1200" dirty="0"/>
              <a:t>mobile platforms use an event-driven model. </a:t>
            </a:r>
          </a:p>
          <a:p>
            <a:r>
              <a:rPr lang="en-US" sz="1200" dirty="0"/>
              <a:t>Events in mobile</a:t>
            </a:r>
            <a:r>
              <a:rPr lang="en-US" sz="1200" baseline="0" dirty="0"/>
              <a:t> apps include user actions such as </a:t>
            </a:r>
            <a:r>
              <a:rPr lang="en-US" sz="1200" dirty="0"/>
              <a:t>button click</a:t>
            </a:r>
            <a:r>
              <a:rPr lang="en-US" sz="1200" baseline="0" dirty="0"/>
              <a:t>s and swiping a finger, </a:t>
            </a:r>
            <a:r>
              <a:rPr lang="en-US" sz="1200" dirty="0"/>
              <a:t>sensor inputs (such as GPS and</a:t>
            </a:r>
            <a:r>
              <a:rPr lang="en-US" sz="1200" baseline="0" dirty="0"/>
              <a:t> changing screen orientation</a:t>
            </a:r>
            <a:r>
              <a:rPr lang="en-US" sz="1200" dirty="0"/>
              <a:t>).</a:t>
            </a:r>
          </a:p>
          <a:p>
            <a:r>
              <a:rPr lang="en-US" sz="1200" dirty="0"/>
              <a:t>The programmer write</a:t>
            </a:r>
            <a:r>
              <a:rPr lang="en-US" sz="1200" baseline="0" dirty="0"/>
              <a:t> code in </a:t>
            </a:r>
            <a:r>
              <a:rPr lang="en-US" sz="1200" dirty="0"/>
              <a:t>event handlers to respond to events.</a:t>
            </a:r>
          </a:p>
          <a:p>
            <a:r>
              <a:rPr lang="en-US" sz="1200" dirty="0"/>
              <a:t>CLICK</a:t>
            </a:r>
          </a:p>
          <a:p>
            <a:r>
              <a:rPr lang="en-US" sz="1200" dirty="0"/>
              <a:t>When events are generated, they are placed in an event queue. For example, here we already have two events</a:t>
            </a:r>
            <a:r>
              <a:rPr lang="en-US" sz="1200" baseline="0" dirty="0"/>
              <a:t> </a:t>
            </a:r>
            <a:r>
              <a:rPr lang="en-US" sz="1200" dirty="0"/>
              <a:t>in the queue waiting to be processed, and now we add a third.</a:t>
            </a:r>
          </a:p>
          <a:p>
            <a:r>
              <a:rPr lang="en-US" sz="1200" dirty="0"/>
              <a:t>CLICK</a:t>
            </a:r>
          </a:p>
          <a:p>
            <a:r>
              <a:rPr lang="en-US" sz="1200" dirty="0"/>
              <a:t>All</a:t>
            </a:r>
            <a:r>
              <a:rPr lang="en-US" sz="1200" baseline="0" dirty="0"/>
              <a:t> mobile platforms </a:t>
            </a:r>
            <a:r>
              <a:rPr lang="en-US" sz="1200" dirty="0"/>
              <a:t>use a single-thread model to process events handlers in the UI Thread.</a:t>
            </a:r>
          </a:p>
          <a:p>
            <a:r>
              <a:rPr lang="en-US" sz="1200" dirty="0"/>
              <a:t>CLICK</a:t>
            </a:r>
          </a:p>
          <a:p>
            <a:r>
              <a:rPr lang="en-US" sz="1200" dirty="0"/>
              <a:t>However, if the UI thread processes a handler that contain</a:t>
            </a:r>
            <a:r>
              <a:rPr lang="en-US" sz="1200" baseline="0" dirty="0"/>
              <a:t> a </a:t>
            </a:r>
            <a:r>
              <a:rPr lang="en-US" sz="1200" dirty="0"/>
              <a:t>blocking I/O call such as accessing the cloud CLICK, it can not respond to other events, </a:t>
            </a:r>
          </a:p>
          <a:p>
            <a:r>
              <a:rPr lang="en-US" sz="1200" dirty="0"/>
              <a:t>and the UI freezes thus producing this screens CLICK that frustrate users.</a:t>
            </a:r>
          </a:p>
          <a:p>
            <a:endParaRPr lang="en-US" sz="1200" dirty="0"/>
          </a:p>
          <a:p>
            <a:r>
              <a:rPr lang="en-US" sz="1200" b="1" dirty="0"/>
              <a:t>ASK: Have you ever used an unresponsive mobile app?</a:t>
            </a:r>
            <a:endParaRPr lang="en-US" sz="1200" dirty="0"/>
          </a:p>
          <a:p>
            <a:r>
              <a:rPr lang="en-US" sz="1200" dirty="0"/>
              <a:t>App developers need to change their apps if they want to be successful.</a:t>
            </a:r>
            <a:r>
              <a:rPr lang="en-US" sz="1200" baseline="0" dirty="0"/>
              <a:t> </a:t>
            </a: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well known </a:t>
            </a:r>
            <a:r>
              <a:rPr lang="en-US" b="1" baseline="0" dirty="0"/>
              <a:t>technique to improve responsiveness is to use asynchronous programming.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Asynchrony helps an app to stay responsive because a procedure call is posted in a non-blocking manner CLICK to a background thread, while the main thread continues along.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t>When the background </a:t>
            </a:r>
            <a:r>
              <a:rPr lang="en-US" b="1" baseline="0" dirty="0" err="1"/>
              <a:t>async</a:t>
            </a:r>
            <a:r>
              <a:rPr lang="en-US" b="1" baseline="0" dirty="0"/>
              <a:t> operation has finished, it calls back into the main thread with the result.</a:t>
            </a:r>
            <a:endParaRPr lang="en-US" dirty="0"/>
          </a:p>
        </p:txBody>
      </p:sp>
      <p:sp>
        <p:nvSpPr>
          <p:cNvPr id="4" name="Slide Number Placeholder 3"/>
          <p:cNvSpPr>
            <a:spLocks noGrp="1"/>
          </p:cNvSpPr>
          <p:nvPr>
            <p:ph type="sldNum" sz="quarter" idx="10"/>
          </p:nvPr>
        </p:nvSpPr>
        <p:spPr>
          <a:xfrm>
            <a:off x="9239168" y="7015245"/>
            <a:ext cx="362032" cy="299955"/>
          </a:xfrm>
        </p:spPr>
        <p:txBody>
          <a:bodyPr/>
          <a:lstStyle/>
          <a:p>
            <a:fld id="{AC7EF495-1F51-A34B-B21C-5E89FE0247F6}"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1495187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777662"/>
            <a:ext cx="15195517" cy="2685223"/>
          </a:xfrm>
        </p:spPr>
        <p:txBody>
          <a:bodyPr/>
          <a:lstStyle/>
          <a:p>
            <a:r>
              <a:rPr lang="en-US" dirty="0"/>
              <a:t>We see that</a:t>
            </a:r>
            <a:r>
              <a:rPr lang="en-US" baseline="0" dirty="0"/>
              <a:t> the bread-and-butter is still static analysis: people using compiler representation (AST, binding information and control-flow), more sophisticated analyses include heap-based abstractions such as points-to analysis</a:t>
            </a:r>
            <a:endParaRPr lang="en-US" dirty="0"/>
          </a:p>
          <a:p>
            <a:endParaRPr lang="en-US" baseline="0" dirty="0"/>
          </a:p>
          <a:p>
            <a:r>
              <a:rPr lang="en-US" sz="1200" b="1" kern="1200" dirty="0">
                <a:solidFill>
                  <a:schemeClr val="tx1"/>
                </a:solidFill>
                <a:latin typeface="Times New Roman" pitchFamily="18" charset="0"/>
                <a:ea typeface="+mn-ea"/>
                <a:cs typeface="+mn-cs"/>
              </a:rPr>
              <a:t>The increase of search techniques is scalability (paper that use methods like GA, simulate </a:t>
            </a:r>
            <a:r>
              <a:rPr lang="en-US" sz="1200" b="1" kern="1200" dirty="0" err="1">
                <a:solidFill>
                  <a:schemeClr val="tx1"/>
                </a:solidFill>
                <a:latin typeface="Times New Roman" pitchFamily="18" charset="0"/>
                <a:ea typeface="+mn-ea"/>
                <a:cs typeface="+mn-cs"/>
              </a:rPr>
              <a:t>anealing</a:t>
            </a:r>
            <a:r>
              <a:rPr lang="en-US" sz="1200" b="1" kern="1200" dirty="0">
                <a:solidFill>
                  <a:schemeClr val="tx1"/>
                </a:solidFill>
                <a:latin typeface="Times New Roman" pitchFamily="18" charset="0"/>
                <a:ea typeface="+mn-ea"/>
                <a:cs typeface="+mn-cs"/>
              </a:rPr>
              <a:t>) the growth was caused by the growth of the optimization field with multi-objective search </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Data mining – this is a place where students in this</a:t>
            </a:r>
            <a:r>
              <a:rPr lang="en-US" sz="1200" b="1" kern="1200" baseline="0" dirty="0">
                <a:solidFill>
                  <a:schemeClr val="tx1"/>
                </a:solidFill>
                <a:latin typeface="Times New Roman" pitchFamily="18" charset="0"/>
                <a:ea typeface="+mn-ea"/>
                <a:cs typeface="+mn-cs"/>
              </a:rPr>
              <a:t> class you are well positioned to make significant contributions. </a:t>
            </a:r>
            <a:r>
              <a:rPr lang="en-US" sz="1200" b="0" kern="1200" dirty="0">
                <a:solidFill>
                  <a:schemeClr val="tx1"/>
                </a:solidFill>
                <a:latin typeface="Times New Roman" pitchFamily="18" charset="0"/>
                <a:ea typeface="+mn-ea"/>
                <a:cs typeface="+mn-cs"/>
              </a:rPr>
              <a:t>for people who want on technical debts, prediction of refactoring, they are trying to mine existing data to infer outcomes.</a:t>
            </a:r>
            <a:r>
              <a:rPr lang="en-US" sz="1200" b="0" kern="1200" baseline="0" dirty="0">
                <a:solidFill>
                  <a:schemeClr val="tx1"/>
                </a:solidFill>
                <a:latin typeface="Times New Roman" pitchFamily="18" charset="0"/>
                <a:ea typeface="+mn-ea"/>
                <a:cs typeface="+mn-cs"/>
              </a:rPr>
              <a:t> </a:t>
            </a:r>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The availability of the data, lots of tools now that record the changes made in the code</a:t>
            </a:r>
          </a:p>
          <a:p>
            <a:r>
              <a:rPr lang="en-US" sz="1200" b="0" kern="1200" dirty="0">
                <a:solidFill>
                  <a:schemeClr val="tx1"/>
                </a:solidFill>
                <a:latin typeface="Times New Roman" pitchFamily="18" charset="0"/>
                <a:ea typeface="+mn-ea"/>
                <a:cs typeface="+mn-cs"/>
              </a:rPr>
              <a:t>The spike comes from the growth of the MSR community</a:t>
            </a:r>
          </a:p>
          <a:p>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a:t>
            </a:r>
          </a:p>
          <a:p>
            <a:endParaRPr lang="en-US" sz="1200" b="0" kern="120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47</a:t>
            </a:fld>
            <a:endParaRPr lang="es-ES_tradnl"/>
          </a:p>
        </p:txBody>
      </p:sp>
    </p:spTree>
    <p:extLst>
      <p:ext uri="{BB962C8B-B14F-4D97-AF65-F5344CB8AC3E}">
        <p14:creationId xmlns:p14="http://schemas.microsoft.com/office/powerpoint/2010/main" val="276471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737924"/>
            <a:ext cx="5940226" cy="764698"/>
          </a:xfrm>
        </p:spPr>
        <p:txBody>
          <a:bodyPr/>
          <a:lstStyle/>
          <a:p>
            <a:r>
              <a:rPr lang="en-US" b="1" dirty="0"/>
              <a:t>Lets</a:t>
            </a:r>
            <a:r>
              <a:rPr lang="en-US" b="1" baseline="0" dirty="0"/>
              <a:t> look now at the big growth spur that happened from 2012-2013&gt; Switch to Slide #5</a:t>
            </a:r>
          </a:p>
          <a:p>
            <a:endParaRPr lang="en-US" baseline="0" dirty="0"/>
          </a:p>
          <a:p>
            <a:r>
              <a:rPr lang="en-US" baseline="0" dirty="0"/>
              <a:t>When done, switch back to slide 13</a:t>
            </a:r>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48</a:t>
            </a:fld>
            <a:endParaRPr lang="es-ES_tradnl"/>
          </a:p>
        </p:txBody>
      </p:sp>
    </p:spTree>
    <p:extLst>
      <p:ext uri="{BB962C8B-B14F-4D97-AF65-F5344CB8AC3E}">
        <p14:creationId xmlns:p14="http://schemas.microsoft.com/office/powerpoint/2010/main" val="970957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737924"/>
            <a:ext cx="14468907" cy="764698"/>
          </a:xfrm>
        </p:spPr>
        <p:txBody>
          <a:bodyPr/>
          <a:lstStyle/>
          <a:p>
            <a:r>
              <a:rPr lang="en-US" baseline="0" dirty="0"/>
              <a:t>There are several thousand authors, so the community is wide, but it is also deep. This graph shows the top-25 most prolific authors, and the height of the bar shows the number of refactoring papers they published in the last decade.</a:t>
            </a:r>
          </a:p>
          <a:p>
            <a:endParaRPr lang="en-US" baseline="0" dirty="0"/>
          </a:p>
          <a:p>
            <a:r>
              <a:rPr lang="en-US" baseline="0" dirty="0"/>
              <a:t>We see some authors publishing extensively, like my collaborator </a:t>
            </a:r>
            <a:r>
              <a:rPr lang="en-US" baseline="0" dirty="0" err="1"/>
              <a:t>Kesentini</a:t>
            </a:r>
            <a:r>
              <a:rPr lang="en-US" baseline="0" dirty="0"/>
              <a:t> (40 papers), myself at 37, and Ralph John, my former PhD advisor.</a:t>
            </a: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49</a:t>
            </a:fld>
            <a:endParaRPr lang="es-ES_tradnl"/>
          </a:p>
        </p:txBody>
      </p:sp>
    </p:spTree>
    <p:extLst>
      <p:ext uri="{BB962C8B-B14F-4D97-AF65-F5344CB8AC3E}">
        <p14:creationId xmlns:p14="http://schemas.microsoft.com/office/powerpoint/2010/main" val="105303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177498"/>
            <a:ext cx="21826626" cy="3885552"/>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Work done by Marouane </a:t>
            </a:r>
            <a:r>
              <a:rPr lang="en-US" b="1" dirty="0" err="1"/>
              <a:t>Kessentini</a:t>
            </a:r>
            <a:r>
              <a:rPr lang="en-US" b="1" dirty="0"/>
              <a:t> (who was Mohamed’s PhD advisor) and his team at U of Michigan. I was simply</a:t>
            </a:r>
            <a:r>
              <a:rPr lang="en-US" b="1" baseline="0" dirty="0"/>
              <a:t> an advisor and consultant to the project, asking them questions and probing to explore different parts of the data, but they are the ones who did all the digging. So when you say me say “we” about this data, it really means </a:t>
            </a:r>
            <a:r>
              <a:rPr lang="en-US" b="1" baseline="0" dirty="0" err="1"/>
              <a:t>Marouane</a:t>
            </a:r>
            <a:r>
              <a:rPr lang="en-US" b="1" baseline="0" dirty="0"/>
              <a:t> and his students.</a:t>
            </a:r>
            <a:endParaRPr lang="en-US" b="1" dirty="0"/>
          </a:p>
          <a:p>
            <a:endParaRPr lang="en-US" b="1" dirty="0"/>
          </a:p>
          <a:p>
            <a:r>
              <a:rPr lang="en-US" b="1" dirty="0"/>
              <a:t>We</a:t>
            </a:r>
            <a:r>
              <a:rPr lang="en-US" b="1" baseline="0" dirty="0"/>
              <a:t> </a:t>
            </a:r>
            <a:r>
              <a:rPr lang="en-US" b="1" dirty="0"/>
              <a:t>Searched for the term "Refactoring” in title, abstract, and keywords</a:t>
            </a:r>
          </a:p>
          <a:p>
            <a:r>
              <a:rPr lang="en-US" b="1" dirty="0"/>
              <a:t> - yielded 3277 papers </a:t>
            </a:r>
          </a:p>
          <a:p>
            <a:endParaRPr lang="en-US" b="1" dirty="0"/>
          </a:p>
          <a:p>
            <a:r>
              <a:rPr lang="en-US" b="1" dirty="0"/>
              <a:t>Refactoring definition: </a:t>
            </a:r>
          </a:p>
          <a:p>
            <a:r>
              <a:rPr lang="en-US" b="1" dirty="0"/>
              <a:t> - transformation with behavior preservation</a:t>
            </a:r>
          </a:p>
          <a:p>
            <a:endParaRPr lang="en-US" b="1" dirty="0"/>
          </a:p>
          <a:p>
            <a:r>
              <a:rPr lang="en-US" b="1" dirty="0"/>
              <a:t>Manual validation of ALL papers:</a:t>
            </a:r>
          </a:p>
          <a:p>
            <a:r>
              <a:rPr lang="en-US" b="1" dirty="0"/>
              <a:t> - for each paper we read the</a:t>
            </a:r>
            <a:r>
              <a:rPr lang="en-US" b="1" baseline="0" dirty="0"/>
              <a:t> </a:t>
            </a:r>
            <a:r>
              <a:rPr lang="en-US" b="1" dirty="0"/>
              <a:t>title, abstract (and sometimes content) </a:t>
            </a:r>
          </a:p>
          <a:p>
            <a:r>
              <a:rPr lang="en-US" b="1" dirty="0"/>
              <a:t>by 4 grad students who took a graduate class on </a:t>
            </a:r>
            <a:r>
              <a:rPr lang="en-US" b="1" baseline="0" dirty="0"/>
              <a:t> </a:t>
            </a:r>
            <a:r>
              <a:rPr lang="en-US" b="1" dirty="0"/>
              <a:t>Software Quality Assurance with </a:t>
            </a:r>
            <a:r>
              <a:rPr lang="en-US" b="1" dirty="0" err="1"/>
              <a:t>Marouane</a:t>
            </a:r>
            <a:r>
              <a:rPr lang="en-US" b="1" dirty="0"/>
              <a:t>, </a:t>
            </a:r>
          </a:p>
          <a:p>
            <a:r>
              <a:rPr lang="en-US" b="1" dirty="0"/>
              <a:t>and they independently voted whether this was a refactoring paper.</a:t>
            </a:r>
          </a:p>
          <a:p>
            <a:r>
              <a:rPr lang="en-US" b="1" dirty="0"/>
              <a:t>If at least one said No, </a:t>
            </a:r>
            <a:r>
              <a:rPr lang="en-US" b="1" dirty="0" err="1"/>
              <a:t>Marouane</a:t>
            </a:r>
            <a:r>
              <a:rPr lang="en-US" b="1" dirty="0"/>
              <a:t> looked at the paper himself</a:t>
            </a:r>
          </a:p>
          <a:p>
            <a:endParaRPr lang="en-US" b="1" dirty="0"/>
          </a:p>
          <a:p>
            <a:r>
              <a:rPr lang="en-US" b="1" dirty="0"/>
              <a:t>in the end we removed 397 papers</a:t>
            </a:r>
          </a:p>
          <a:p>
            <a:endParaRPr lang="en-US" b="1" dirty="0"/>
          </a:p>
          <a:p>
            <a:r>
              <a:rPr lang="en-US" b="1" dirty="0"/>
              <a:t>So Now we are ready to share some of the Growth Lessons</a:t>
            </a:r>
            <a:r>
              <a:rPr lang="en-US" b="1" baseline="0" dirty="0"/>
              <a:t> from our community.</a:t>
            </a:r>
            <a:endParaRPr lang="en-US" b="1" dirty="0"/>
          </a:p>
          <a:p>
            <a:endParaRPr lang="en-US" dirty="0"/>
          </a:p>
        </p:txBody>
      </p:sp>
      <p:sp>
        <p:nvSpPr>
          <p:cNvPr id="4" name="Slide Number Placeholder 3"/>
          <p:cNvSpPr>
            <a:spLocks noGrp="1"/>
          </p:cNvSpPr>
          <p:nvPr>
            <p:ph type="sldNum" sz="quarter" idx="10"/>
          </p:nvPr>
        </p:nvSpPr>
        <p:spPr>
          <a:xfrm>
            <a:off x="9325731" y="7015246"/>
            <a:ext cx="275470" cy="299955"/>
          </a:xfrm>
        </p:spPr>
        <p:txBody>
          <a:bodyPr/>
          <a:lstStyle/>
          <a:p>
            <a:pPr>
              <a:defRPr/>
            </a:pPr>
            <a:fld id="{7769F722-7C22-4C40-BAEB-00342DB235F3}" type="slidenum">
              <a:rPr lang="es-ES_tradnl" smtClean="0"/>
              <a:pPr>
                <a:defRPr/>
              </a:pPr>
              <a:t>5</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617892"/>
            <a:ext cx="11055665" cy="1004763"/>
          </a:xfrm>
        </p:spPr>
        <p:txBody>
          <a:bodyPr/>
          <a:lstStyle/>
          <a:p>
            <a:r>
              <a:rPr lang="en-US" baseline="0" dirty="0"/>
              <a:t>The height of the bars is the number of papers published, and the blue line is the cumulative percentage of all refactoring papers published by authors from left up to that author</a:t>
            </a:r>
          </a:p>
          <a:p>
            <a:endParaRPr lang="en-US" baseline="0" dirty="0"/>
          </a:p>
          <a:p>
            <a:endParaRPr lang="en-US" baseline="0" dirty="0"/>
          </a:p>
          <a:p>
            <a:r>
              <a:rPr lang="en-US" baseline="0" dirty="0"/>
              <a:t>The Pareto distribution</a:t>
            </a:r>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50</a:t>
            </a:fld>
            <a:endParaRPr lang="es-ES_tradnl"/>
          </a:p>
        </p:txBody>
      </p:sp>
    </p:spTree>
    <p:extLst>
      <p:ext uri="{BB962C8B-B14F-4D97-AF65-F5344CB8AC3E}">
        <p14:creationId xmlns:p14="http://schemas.microsoft.com/office/powerpoint/2010/main" val="1518466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897695"/>
            <a:ext cx="14016604" cy="2445158"/>
          </a:xfrm>
        </p:spPr>
        <p:txBody>
          <a:bodyPr/>
          <a:lstStyle/>
          <a:p>
            <a:r>
              <a:rPr lang="en-US" baseline="0" dirty="0"/>
              <a:t>Like the previous graph, this one now tabulates all the authors and the blue line shows their cumulative percentage of all papers. </a:t>
            </a:r>
          </a:p>
          <a:p>
            <a:endParaRPr lang="en-US" baseline="0" dirty="0"/>
          </a:p>
          <a:p>
            <a:r>
              <a:rPr lang="en-US" b="1" baseline="0" dirty="0"/>
              <a:t>A particular point of interest is this one: authors that published at least 2 refactoring papers. We call these authors ”repeated convicts” because they have been found guilty of publishing refactoring at least twice.</a:t>
            </a:r>
          </a:p>
          <a:p>
            <a:endParaRPr lang="en-US" baseline="0" dirty="0"/>
          </a:p>
          <a:p>
            <a:r>
              <a:rPr lang="en-US" baseline="0" dirty="0"/>
              <a:t>The Pareto distribution:</a:t>
            </a:r>
          </a:p>
          <a:p>
            <a:endParaRPr lang="en-US" baseline="0" dirty="0"/>
          </a:p>
          <a:p>
            <a:r>
              <a:rPr lang="en-US" sz="1200" kern="1200" dirty="0">
                <a:solidFill>
                  <a:schemeClr val="tx1"/>
                </a:solidFill>
                <a:latin typeface="Times New Roman" pitchFamily="18" charset="0"/>
                <a:ea typeface="+mn-ea"/>
                <a:cs typeface="+mn-cs"/>
              </a:rPr>
              <a:t>At</a:t>
            </a:r>
            <a:r>
              <a:rPr lang="en-US" sz="1200" kern="1200" baseline="0" dirty="0">
                <a:solidFill>
                  <a:schemeClr val="tx1"/>
                </a:solidFill>
                <a:latin typeface="Times New Roman" pitchFamily="18" charset="0"/>
                <a:ea typeface="+mn-ea"/>
                <a:cs typeface="+mn-cs"/>
              </a:rPr>
              <a:t> least two papers</a:t>
            </a:r>
            <a:r>
              <a:rPr lang="en-US" sz="1200" kern="1200" dirty="0">
                <a:solidFill>
                  <a:schemeClr val="tx1"/>
                </a:solidFill>
                <a:latin typeface="Times New Roman" pitchFamily="18" charset="0"/>
                <a:ea typeface="+mn-ea"/>
                <a:cs typeface="+mn-cs"/>
              </a:rPr>
              <a:t>: 1121 authors </a:t>
            </a:r>
          </a:p>
          <a:p>
            <a:r>
              <a:rPr lang="en-US" sz="1200" kern="1200" dirty="0">
                <a:solidFill>
                  <a:schemeClr val="tx1"/>
                </a:solidFill>
                <a:latin typeface="Times New Roman" pitchFamily="18" charset="0"/>
                <a:ea typeface="+mn-ea"/>
                <a:cs typeface="+mn-cs"/>
              </a:rPr>
              <a:t>23% of authors published 68% of all papers</a:t>
            </a:r>
          </a:p>
          <a:p>
            <a:r>
              <a:rPr lang="en-US" sz="1200" kern="1200" dirty="0">
                <a:solidFill>
                  <a:schemeClr val="tx1"/>
                </a:solidFill>
                <a:latin typeface="Times New Roman" pitchFamily="18" charset="0"/>
                <a:ea typeface="+mn-ea"/>
                <a:cs typeface="+mn-cs"/>
              </a:rPr>
              <a:t>33% of authors published 80%</a:t>
            </a:r>
          </a:p>
          <a:p>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51</a:t>
            </a:fld>
            <a:endParaRPr lang="es-ES_tradnl"/>
          </a:p>
        </p:txBody>
      </p:sp>
    </p:spTree>
    <p:extLst>
      <p:ext uri="{BB962C8B-B14F-4D97-AF65-F5344CB8AC3E}">
        <p14:creationId xmlns:p14="http://schemas.microsoft.com/office/powerpoint/2010/main" val="10067605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617892"/>
            <a:ext cx="4539458" cy="1004763"/>
          </a:xfrm>
        </p:spPr>
        <p:txBody>
          <a:bodyPr/>
          <a:lstStyle/>
          <a:p>
            <a:r>
              <a:rPr lang="en-US" baseline="0" dirty="0"/>
              <a:t>Fairly intense collaborations:</a:t>
            </a:r>
          </a:p>
          <a:p>
            <a:pPr marL="171450" indent="-171450">
              <a:buFontTx/>
              <a:buChar char="-"/>
            </a:pPr>
            <a:r>
              <a:rPr lang="en-US" baseline="0" dirty="0"/>
              <a:t>Expected to see lots of collaboration edges between US and Europe</a:t>
            </a:r>
          </a:p>
          <a:p>
            <a:pPr marL="171450" indent="-171450">
              <a:buFontTx/>
              <a:buChar char="-"/>
            </a:pPr>
            <a:endParaRPr lang="en-US" baseline="0" dirty="0"/>
          </a:p>
          <a:p>
            <a:pPr marL="171450" indent="-171450">
              <a:buFontTx/>
              <a:buChar char="-"/>
            </a:pPr>
            <a:r>
              <a:rPr lang="en-US" baseline="0" dirty="0"/>
              <a:t>Surprising to see Latin America working mostly with Europe</a:t>
            </a: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52</a:t>
            </a:fld>
            <a:endParaRPr lang="es-ES_tradnl"/>
          </a:p>
        </p:txBody>
      </p:sp>
    </p:spTree>
    <p:extLst>
      <p:ext uri="{BB962C8B-B14F-4D97-AF65-F5344CB8AC3E}">
        <p14:creationId xmlns:p14="http://schemas.microsoft.com/office/powerpoint/2010/main" val="1446806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137761"/>
            <a:ext cx="3027827" cy="1965026"/>
          </a:xfrm>
        </p:spPr>
        <p:txBody>
          <a:bodyPr/>
          <a:lstStyle/>
          <a:p>
            <a:r>
              <a:rPr lang="en-US" dirty="0"/>
              <a:t>US institutions</a:t>
            </a:r>
          </a:p>
          <a:p>
            <a:r>
              <a:rPr lang="en-US" dirty="0"/>
              <a:t>Germany</a:t>
            </a:r>
          </a:p>
          <a:p>
            <a:r>
              <a:rPr lang="en-US" dirty="0"/>
              <a:t>China</a:t>
            </a:r>
          </a:p>
          <a:p>
            <a:endParaRPr lang="en-US" dirty="0"/>
          </a:p>
          <a:p>
            <a:r>
              <a:rPr lang="en-US" b="1" dirty="0"/>
              <a:t>Surprising</a:t>
            </a:r>
            <a:r>
              <a:rPr lang="en-US" b="1" baseline="0" dirty="0"/>
              <a:t> Brazil as the fourth most active.</a:t>
            </a:r>
          </a:p>
          <a:p>
            <a:endParaRPr lang="en-US" baseline="0" dirty="0"/>
          </a:p>
          <a:p>
            <a:r>
              <a:rPr lang="en-US" baseline="0" dirty="0"/>
              <a:t>UK</a:t>
            </a:r>
          </a:p>
          <a:p>
            <a:r>
              <a:rPr lang="en-US" baseline="0" dirty="0"/>
              <a:t>Canada</a:t>
            </a:r>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53</a:t>
            </a:fld>
            <a:endParaRPr lang="es-ES_tradnl"/>
          </a:p>
        </p:txBody>
      </p:sp>
    </p:spTree>
    <p:extLst>
      <p:ext uri="{BB962C8B-B14F-4D97-AF65-F5344CB8AC3E}">
        <p14:creationId xmlns:p14="http://schemas.microsoft.com/office/powerpoint/2010/main" val="3339854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497859"/>
            <a:ext cx="7006480" cy="1244829"/>
          </a:xfrm>
        </p:spPr>
        <p:txBody>
          <a:bodyPr/>
          <a:lstStyle/>
          <a:p>
            <a:r>
              <a:rPr lang="en-US" dirty="0"/>
              <a:t>Graph</a:t>
            </a:r>
            <a:r>
              <a:rPr lang="en-US" baseline="0" dirty="0"/>
              <a:t> shows the major publication venues, and how many papers were published in that venue.</a:t>
            </a:r>
          </a:p>
          <a:p>
            <a:endParaRPr lang="en-US" dirty="0"/>
          </a:p>
          <a:p>
            <a:r>
              <a:rPr lang="en-US" dirty="0"/>
              <a:t>Surprising: FSE whi</a:t>
            </a:r>
            <a:r>
              <a:rPr lang="en-US" baseline="0" dirty="0"/>
              <a:t>ch is the other top SE conference along with ICSE is not where people publish refactoring</a:t>
            </a:r>
          </a:p>
          <a:p>
            <a:endParaRPr lang="en-US" baseline="0" dirty="0"/>
          </a:p>
          <a:p>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54</a:t>
            </a:fld>
            <a:endParaRPr lang="es-ES_tradnl"/>
          </a:p>
        </p:txBody>
      </p:sp>
    </p:spTree>
    <p:extLst>
      <p:ext uri="{BB962C8B-B14F-4D97-AF65-F5344CB8AC3E}">
        <p14:creationId xmlns:p14="http://schemas.microsoft.com/office/powerpoint/2010/main" val="8961499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537596"/>
            <a:ext cx="12055298" cy="3165355"/>
          </a:xfrm>
        </p:spPr>
        <p:txBody>
          <a:bodyPr/>
          <a:lstStyle/>
          <a:p>
            <a:r>
              <a:rPr lang="en-US" sz="1200" kern="1200" dirty="0">
                <a:solidFill>
                  <a:schemeClr val="tx1"/>
                </a:solidFill>
                <a:latin typeface="Times New Roman" pitchFamily="18" charset="0"/>
                <a:ea typeface="+mn-ea"/>
                <a:cs typeface="+mn-cs"/>
              </a:rPr>
              <a:t>We see that</a:t>
            </a:r>
            <a:r>
              <a:rPr lang="en-US" sz="1200" kern="1200" baseline="0" dirty="0">
                <a:solidFill>
                  <a:schemeClr val="tx1"/>
                </a:solidFill>
                <a:latin typeface="Times New Roman" pitchFamily="18" charset="0"/>
                <a:ea typeface="+mn-ea"/>
                <a:cs typeface="+mn-cs"/>
              </a:rPr>
              <a:t> Java dwarves all the other languages combined</a:t>
            </a:r>
          </a:p>
          <a:p>
            <a:pPr marL="171450" indent="-171450">
              <a:buFontTx/>
              <a:buChar char="-"/>
            </a:pPr>
            <a:r>
              <a:rPr lang="en-US" sz="1200" kern="1200" baseline="0" dirty="0">
                <a:solidFill>
                  <a:schemeClr val="tx1"/>
                </a:solidFill>
                <a:latin typeface="Times New Roman" pitchFamily="18" charset="0"/>
                <a:ea typeface="+mn-ea"/>
                <a:cs typeface="+mn-cs"/>
              </a:rPr>
              <a:t>on second rank we have C/C++ combined</a:t>
            </a:r>
          </a:p>
          <a:p>
            <a:pPr marL="171450" indent="-171450">
              <a:buFontTx/>
              <a:buChar char="-"/>
            </a:pPr>
            <a:r>
              <a:rPr lang="en-US" sz="1200" kern="1200" baseline="0" dirty="0">
                <a:solidFill>
                  <a:schemeClr val="tx1"/>
                </a:solidFill>
                <a:latin typeface="Times New Roman" pitchFamily="18" charset="0"/>
                <a:ea typeface="+mn-ea"/>
                <a:cs typeface="+mn-cs"/>
              </a:rPr>
              <a:t>Third rank we have a lot of web languages, CSS, </a:t>
            </a:r>
            <a:r>
              <a:rPr lang="en-US" sz="1200" kern="1200" baseline="0" dirty="0" err="1">
                <a:solidFill>
                  <a:schemeClr val="tx1"/>
                </a:solidFill>
                <a:latin typeface="Times New Roman" pitchFamily="18" charset="0"/>
                <a:ea typeface="+mn-ea"/>
                <a:cs typeface="+mn-cs"/>
              </a:rPr>
              <a:t>Phython</a:t>
            </a:r>
            <a:r>
              <a:rPr lang="en-US" sz="1200" kern="1200" baseline="0" dirty="0">
                <a:solidFill>
                  <a:schemeClr val="tx1"/>
                </a:solidFill>
                <a:latin typeface="Times New Roman" pitchFamily="18" charset="0"/>
                <a:ea typeface="+mn-ea"/>
                <a:cs typeface="+mn-cs"/>
              </a:rPr>
              <a:t>, PHP</a:t>
            </a:r>
          </a:p>
          <a:p>
            <a:endParaRPr lang="en-US" sz="1200"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Contrast</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this with the </a:t>
            </a:r>
            <a:r>
              <a:rPr lang="en-US" sz="1200" kern="1200" dirty="0" err="1">
                <a:solidFill>
                  <a:schemeClr val="tx1"/>
                </a:solidFill>
                <a:latin typeface="Times New Roman" pitchFamily="18" charset="0"/>
                <a:ea typeface="+mn-ea"/>
                <a:cs typeface="+mn-cs"/>
              </a:rPr>
              <a:t>Tiobe</a:t>
            </a:r>
            <a:r>
              <a:rPr lang="en-US" sz="1200" kern="1200" dirty="0">
                <a:solidFill>
                  <a:schemeClr val="tx1"/>
                </a:solidFill>
                <a:latin typeface="Times New Roman" pitchFamily="18" charset="0"/>
                <a:ea typeface="+mn-ea"/>
                <a:cs typeface="+mn-cs"/>
              </a:rPr>
              <a:t> survey that shows the popularity of programming languages.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 Java is</a:t>
            </a:r>
            <a:r>
              <a:rPr lang="en-US" sz="1200" kern="1200" baseline="0" dirty="0">
                <a:solidFill>
                  <a:schemeClr val="tx1"/>
                </a:solidFill>
                <a:latin typeface="Times New Roman" pitchFamily="18" charset="0"/>
                <a:ea typeface="+mn-ea"/>
                <a:cs typeface="+mn-cs"/>
              </a:rPr>
              <a:t> still the most popular language, but when we combine C and C++ they get on par with Java, and also when we combine all the Web languages out there they are comparable with Java.</a:t>
            </a: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Java is so popular because the availability of infrastructure and benchmarks and open-source code</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Call for Action for more research on other languages, especially</a:t>
            </a:r>
            <a:r>
              <a:rPr lang="en-US" sz="1200" b="1" kern="1200" baseline="0" dirty="0">
                <a:solidFill>
                  <a:schemeClr val="tx1"/>
                </a:solidFill>
                <a:latin typeface="Times New Roman" pitchFamily="18" charset="0"/>
                <a:ea typeface="+mn-ea"/>
                <a:cs typeface="+mn-cs"/>
              </a:rPr>
              <a:t> the languages for Web development</a:t>
            </a:r>
            <a:endParaRPr lang="en-US" sz="1200" b="1"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55</a:t>
            </a:fld>
            <a:endParaRPr lang="es-ES_tradnl"/>
          </a:p>
        </p:txBody>
      </p:sp>
    </p:spTree>
    <p:extLst>
      <p:ext uri="{BB962C8B-B14F-4D97-AF65-F5344CB8AC3E}">
        <p14:creationId xmlns:p14="http://schemas.microsoft.com/office/powerpoint/2010/main" val="7993226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657629"/>
            <a:ext cx="11360684" cy="2925289"/>
          </a:xfrm>
        </p:spPr>
        <p:txBody>
          <a:bodyPr/>
          <a:lstStyle/>
          <a:p>
            <a:r>
              <a:rPr lang="en-US" baseline="0" dirty="0"/>
              <a:t>However, refactoring code from a synchronous model to asynchronous is non-trivial. </a:t>
            </a:r>
          </a:p>
          <a:p>
            <a:r>
              <a:rPr lang="en-US" baseline="0" dirty="0"/>
              <a:t>Once arrived in the promised land of </a:t>
            </a:r>
            <a:r>
              <a:rPr lang="en-US" baseline="0" dirty="0" err="1"/>
              <a:t>async</a:t>
            </a:r>
            <a:r>
              <a:rPr lang="en-US" baseline="0" dirty="0"/>
              <a:t> programming, the app developer needs further refactoring.</a:t>
            </a:r>
          </a:p>
          <a:p>
            <a:r>
              <a:rPr lang="en-US" b="1" baseline="0" dirty="0"/>
              <a:t>Even code that is designed with asynchrony upfront still needs refactoring in order to remain useful.</a:t>
            </a:r>
          </a:p>
          <a:p>
            <a:endParaRPr lang="en-US" baseline="0" dirty="0"/>
          </a:p>
          <a:p>
            <a:r>
              <a:rPr lang="en-US" baseline="0" dirty="0"/>
              <a:t>CLICK</a:t>
            </a:r>
          </a:p>
          <a:p>
            <a:r>
              <a:rPr lang="en-US" baseline="0" dirty="0"/>
              <a:t>One example is modernizing legacy </a:t>
            </a:r>
            <a:r>
              <a:rPr lang="en-US" baseline="0" dirty="0" err="1"/>
              <a:t>async</a:t>
            </a:r>
            <a:r>
              <a:rPr lang="en-US" baseline="0" dirty="0"/>
              <a:t> code. This means replacing call-back style with modern </a:t>
            </a:r>
            <a:r>
              <a:rPr lang="en-US" baseline="0" dirty="0" err="1"/>
              <a:t>async</a:t>
            </a:r>
            <a:r>
              <a:rPr lang="en-US" baseline="0" dirty="0"/>
              <a:t>/await constructs such as the ones that Microsoft recently introduced in C#. </a:t>
            </a:r>
          </a:p>
          <a:p>
            <a:endParaRPr lang="en-US" baseline="0" dirty="0"/>
          </a:p>
          <a:p>
            <a:r>
              <a:rPr lang="en-US" baseline="0" dirty="0"/>
              <a:t>On some platforms, Microsoft no longer supports the legacy </a:t>
            </a:r>
            <a:r>
              <a:rPr lang="en-US" baseline="0" dirty="0" err="1"/>
              <a:t>async</a:t>
            </a:r>
            <a:r>
              <a:rPr lang="en-US" baseline="0" dirty="0"/>
              <a:t> models, forcing programmers to manually port legacy </a:t>
            </a:r>
            <a:r>
              <a:rPr lang="en-US" baseline="0" dirty="0" err="1"/>
              <a:t>async</a:t>
            </a:r>
            <a:r>
              <a:rPr lang="en-US" baseline="0" dirty="0"/>
              <a:t> apps.</a:t>
            </a:r>
          </a:p>
          <a:p>
            <a:endParaRPr lang="en-US" baseline="0" dirty="0"/>
          </a:p>
          <a:p>
            <a:r>
              <a:rPr lang="en-US" baseline="0" dirty="0"/>
              <a:t>These changes are non-trivial, as the programmer needs to preserve the original program behavior, the thread semantics, and even the order in which exceptions are thrown.</a:t>
            </a:r>
          </a:p>
          <a:p>
            <a:endParaRPr lang="en-US" baseline="0" dirty="0"/>
          </a:p>
          <a:p>
            <a:r>
              <a:rPr lang="en-US" baseline="0" dirty="0"/>
              <a:t>CLICK</a:t>
            </a: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56</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777662"/>
            <a:ext cx="9919649" cy="2685223"/>
          </a:xfrm>
        </p:spPr>
        <p:txBody>
          <a:bodyPr/>
          <a:lstStyle/>
          <a:p>
            <a:r>
              <a:rPr lang="en-US" dirty="0"/>
              <a:t>Moreover, the programmer</a:t>
            </a:r>
            <a:r>
              <a:rPr lang="en-US" baseline="0" dirty="0"/>
              <a:t> still needs to detect and fix </a:t>
            </a:r>
            <a:r>
              <a:rPr lang="en-US" baseline="0" dirty="0" err="1"/>
              <a:t>async</a:t>
            </a:r>
            <a:r>
              <a:rPr lang="en-US" baseline="0" dirty="0"/>
              <a:t> errors.</a:t>
            </a:r>
          </a:p>
          <a:p>
            <a:endParaRPr lang="en-US" baseline="0" dirty="0"/>
          </a:p>
          <a:p>
            <a:r>
              <a:rPr lang="en-US" baseline="0" dirty="0"/>
              <a:t>CLICK</a:t>
            </a:r>
          </a:p>
          <a:p>
            <a:r>
              <a:rPr lang="en-US" dirty="0"/>
              <a:t>We</a:t>
            </a:r>
            <a:r>
              <a:rPr lang="en-US" baseline="0" dirty="0"/>
              <a:t> found several </a:t>
            </a:r>
            <a:r>
              <a:rPr lang="en-US" baseline="0" dirty="0" err="1"/>
              <a:t>async</a:t>
            </a:r>
            <a:r>
              <a:rPr lang="en-US" baseline="0" dirty="0"/>
              <a:t> errors which hurt performance and caused serious </a:t>
            </a:r>
            <a:r>
              <a:rPr lang="en-US" b="1" baseline="0" dirty="0"/>
              <a:t>problems like deadlocks in top-rated apps.</a:t>
            </a:r>
          </a:p>
          <a:p>
            <a:endParaRPr lang="en-US" baseline="0" dirty="0"/>
          </a:p>
          <a:p>
            <a:r>
              <a:rPr lang="en-US" dirty="0"/>
              <a:t>In 4%</a:t>
            </a:r>
            <a:r>
              <a:rPr lang="en-US" baseline="0" dirty="0"/>
              <a:t> of the top </a:t>
            </a:r>
            <a:r>
              <a:rPr lang="en-US" dirty="0"/>
              <a:t>Android apps that we analyzed, we found code</a:t>
            </a:r>
            <a:r>
              <a:rPr lang="en-US" baseline="0" dirty="0"/>
              <a:t> that appears to be asynchronous but still executes synchronously, in a blocking manner.</a:t>
            </a:r>
          </a:p>
          <a:p>
            <a:endParaRPr lang="en-US" baseline="0" dirty="0"/>
          </a:p>
          <a:p>
            <a:r>
              <a:rPr lang="en-US" baseline="0" dirty="0"/>
              <a:t>We also found </a:t>
            </a:r>
            <a:r>
              <a:rPr lang="en-US" baseline="0" dirty="0" err="1"/>
              <a:t>async</a:t>
            </a:r>
            <a:r>
              <a:rPr lang="en-US" baseline="0" dirty="0"/>
              <a:t> code that constantly badgers the UI thread with bits of work to do, thus killing responsiveness with the proverbial a thousand paper cuts </a:t>
            </a:r>
          </a:p>
          <a:p>
            <a:r>
              <a:rPr lang="en-US" baseline="0" dirty="0"/>
              <a:t>CLICK</a:t>
            </a:r>
          </a:p>
          <a:p>
            <a:endParaRPr lang="en-US" baseline="0" dirty="0"/>
          </a:p>
          <a:p>
            <a:r>
              <a:rPr lang="en-US" b="1" baseline="0" dirty="0"/>
              <a:t>Developers need to fix these </a:t>
            </a:r>
            <a:r>
              <a:rPr lang="en-US" b="1" baseline="0" dirty="0" err="1"/>
              <a:t>async</a:t>
            </a:r>
            <a:r>
              <a:rPr lang="en-US" b="1" baseline="0" dirty="0"/>
              <a:t> errors for the app to remain useful.</a:t>
            </a:r>
            <a:endParaRPr lang="en-US" b="1"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57</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897695"/>
            <a:ext cx="15404099" cy="2445158"/>
          </a:xfrm>
        </p:spPr>
        <p:txBody>
          <a:bodyPr/>
          <a:lstStyle/>
          <a:p>
            <a:r>
              <a:rPr lang="en-US" baseline="0" dirty="0"/>
              <a:t>Another example is refactoring </a:t>
            </a:r>
            <a:r>
              <a:rPr lang="en-US" baseline="0" dirty="0" err="1"/>
              <a:t>async</a:t>
            </a:r>
            <a:r>
              <a:rPr lang="en-US" baseline="0" dirty="0"/>
              <a:t> code to handle long-running tasks.</a:t>
            </a:r>
          </a:p>
          <a:p>
            <a:endParaRPr lang="en-US" baseline="0" dirty="0"/>
          </a:p>
          <a:p>
            <a:r>
              <a:rPr lang="en-US" baseline="0" dirty="0"/>
              <a:t>CLICK</a:t>
            </a:r>
          </a:p>
          <a:p>
            <a:r>
              <a:rPr lang="en-US" baseline="0" dirty="0" err="1"/>
              <a:t>Innapropriate</a:t>
            </a:r>
            <a:r>
              <a:rPr lang="en-US" baseline="0" dirty="0"/>
              <a:t> use of short-running </a:t>
            </a:r>
            <a:r>
              <a:rPr lang="en-US" baseline="0" dirty="0" err="1"/>
              <a:t>async</a:t>
            </a:r>
            <a:r>
              <a:rPr lang="en-US" baseline="0" dirty="0"/>
              <a:t> constructs to encapsulate long-running tasks can lead to </a:t>
            </a:r>
            <a:r>
              <a:rPr lang="en-US" b="1" baseline="0" dirty="0"/>
              <a:t>lead to memory leaks, lost results, and wasted energy </a:t>
            </a:r>
            <a:r>
              <a:rPr lang="en-US" baseline="0" dirty="0"/>
              <a:t> </a:t>
            </a:r>
          </a:p>
          <a:p>
            <a:r>
              <a:rPr lang="en-US" baseline="0" dirty="0"/>
              <a:t>This problem is widely discussed in app developer forums.</a:t>
            </a:r>
          </a:p>
          <a:p>
            <a:endParaRPr lang="en-US" sz="1200" baseline="0" dirty="0"/>
          </a:p>
          <a:p>
            <a:r>
              <a:rPr lang="en-US" sz="1200" baseline="0" dirty="0"/>
              <a:t>CLICK</a:t>
            </a:r>
          </a:p>
          <a:p>
            <a:r>
              <a:rPr lang="en-US" sz="1200" b="1" baseline="0" dirty="0"/>
              <a:t>In this case, the developer needs to change the code from </a:t>
            </a:r>
            <a:r>
              <a:rPr lang="en-US" sz="1200" b="1" baseline="0" dirty="0" err="1"/>
              <a:t>stateful</a:t>
            </a:r>
            <a:r>
              <a:rPr lang="en-US" sz="1200" b="1" baseline="0" dirty="0"/>
              <a:t> to stateless execution, by replacing communication through shared memory with a distributed style of communication through marshaling objects on special channels. </a:t>
            </a:r>
          </a:p>
          <a:p>
            <a:endParaRPr lang="en-US" sz="1200" b="1" baseline="0" dirty="0"/>
          </a:p>
          <a:p>
            <a:r>
              <a:rPr lang="en-US" sz="1200" b="1" baseline="0" dirty="0"/>
              <a:t>In all the scenarios I presented so far these </a:t>
            </a:r>
            <a:r>
              <a:rPr lang="en-US" sz="1200" b="1" baseline="0" dirty="0" err="1"/>
              <a:t>refactorings</a:t>
            </a:r>
            <a:r>
              <a:rPr lang="en-US" sz="1200" b="1" baseline="0" dirty="0"/>
              <a:t> are complex and error prone. </a:t>
            </a:r>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58</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497859"/>
            <a:ext cx="13044478" cy="1244829"/>
          </a:xfrm>
        </p:spPr>
        <p:txBody>
          <a:bodyPr/>
          <a:lstStyle/>
          <a:p>
            <a:r>
              <a:rPr lang="en-US" b="1" baseline="0" dirty="0"/>
              <a:t>Among these vectors of </a:t>
            </a:r>
            <a:r>
              <a:rPr lang="en-US" b="1" baseline="0" dirty="0" err="1"/>
              <a:t>refactorings</a:t>
            </a:r>
            <a:r>
              <a:rPr lang="en-US" b="1" baseline="0" dirty="0"/>
              <a:t> for improving responsiveness</a:t>
            </a:r>
            <a:r>
              <a:rPr lang="en-US" baseline="0" dirty="0"/>
              <a:t>, we have automated some for different platforms (Android and Microsoft .NET) and for different programming languages (Java and C#). </a:t>
            </a:r>
          </a:p>
          <a:p>
            <a:endParaRPr lang="en-US" baseline="0" dirty="0"/>
          </a:p>
          <a:p>
            <a:endParaRPr lang="en-US" baseline="0" dirty="0"/>
          </a:p>
          <a:p>
            <a:r>
              <a:rPr lang="en-US" baseline="0" dirty="0"/>
              <a:t>(CLICK) But today I will only present one of these </a:t>
            </a:r>
            <a:r>
              <a:rPr lang="en-US" baseline="0" dirty="0" err="1"/>
              <a:t>refactorings</a:t>
            </a:r>
            <a:r>
              <a:rPr lang="en-US" baseline="0" dirty="0"/>
              <a:t> in more detail,</a:t>
            </a:r>
          </a:p>
          <a:p>
            <a:r>
              <a:rPr lang="en-US" baseline="0" dirty="0"/>
              <a:t> and will give a summary (CLICK) for the work we have done on the .NET</a:t>
            </a:r>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59</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417564"/>
            <a:ext cx="16046391" cy="3405420"/>
          </a:xfrm>
        </p:spPr>
        <p:txBody>
          <a:bodyPr/>
          <a:lstStyle/>
          <a:p>
            <a:r>
              <a:rPr lang="en-US" baseline="0" dirty="0"/>
              <a:t>We first studied WHO is publishing actively in the last decade. This graph we look at the influence the most prolific authors have on the community, based on the citations to their refactoring papers.</a:t>
            </a:r>
          </a:p>
          <a:p>
            <a:endParaRPr lang="en-US" baseline="0" dirty="0"/>
          </a:p>
          <a:p>
            <a:r>
              <a:rPr lang="en-US" baseline="0" dirty="0"/>
              <a:t>I am overlaying on this graph two data points.</a:t>
            </a:r>
          </a:p>
          <a:p>
            <a:r>
              <a:rPr lang="en-US" b="1" baseline="0" dirty="0"/>
              <a:t>The blue bars show the total number of citations for refactoring papers, the orange line shows the total number</a:t>
            </a:r>
            <a:r>
              <a:rPr lang="en-US" baseline="0" dirty="0"/>
              <a:t> of refactoring papers they published in the last decade..</a:t>
            </a:r>
          </a:p>
          <a:p>
            <a:endParaRPr lang="en-US" baseline="0" dirty="0"/>
          </a:p>
          <a:p>
            <a:r>
              <a:rPr lang="en-US" baseline="0" dirty="0"/>
              <a:t>CLICK: So on the left you can see authors like myself and Ralph Johnson that have both high number of citations and high number of papers, and are fairly established, the pillars of the community.</a:t>
            </a:r>
          </a:p>
          <a:p>
            <a:endParaRPr lang="en-US" baseline="0" dirty="0"/>
          </a:p>
          <a:p>
            <a:r>
              <a:rPr lang="en-US" baseline="0" dirty="0"/>
              <a:t>CLICK Of particular interest are some of the authors that you might recognize as active in other communities Generative Programming, Software Product Lines: Sven </a:t>
            </a:r>
            <a:r>
              <a:rPr lang="en-US" baseline="0" dirty="0" err="1"/>
              <a:t>Apel</a:t>
            </a:r>
            <a:r>
              <a:rPr lang="en-US" baseline="0" dirty="0"/>
              <a:t>, Christian </a:t>
            </a:r>
            <a:r>
              <a:rPr lang="en-US" baseline="0" dirty="0" err="1"/>
              <a:t>Kastner</a:t>
            </a:r>
            <a:r>
              <a:rPr lang="en-US" baseline="0" dirty="0"/>
              <a:t>, Don </a:t>
            </a:r>
            <a:r>
              <a:rPr lang="en-US" baseline="0" dirty="0" err="1"/>
              <a:t>Batory</a:t>
            </a:r>
            <a:r>
              <a:rPr lang="en-US" baseline="0" dirty="0"/>
              <a:t>, </a:t>
            </a:r>
            <a:r>
              <a:rPr lang="en-US" baseline="0" dirty="0" err="1"/>
              <a:t>Lengauer</a:t>
            </a:r>
            <a:r>
              <a:rPr lang="en-US" baseline="0" dirty="0"/>
              <a:t>, </a:t>
            </a:r>
            <a:r>
              <a:rPr lang="en-US" baseline="0" dirty="0" err="1"/>
              <a:t>Kuhleman</a:t>
            </a:r>
            <a:r>
              <a:rPr lang="en-US" baseline="0" dirty="0"/>
              <a:t>. . </a:t>
            </a:r>
          </a:p>
          <a:p>
            <a:endParaRPr lang="en-US" b="1" baseline="0" dirty="0"/>
          </a:p>
          <a:p>
            <a:r>
              <a:rPr lang="en-US" b="1" baseline="0" dirty="0"/>
              <a:t>The first observation: if you want your community to grow, be welcoming to champions and outsiders who are crossing from other communities.</a:t>
            </a:r>
          </a:p>
          <a:p>
            <a:pPr marL="171450" indent="-171450">
              <a:buFontTx/>
              <a:buChar char="-"/>
            </a:pPr>
            <a:r>
              <a:rPr lang="en-US" b="1" baseline="0" dirty="0"/>
              <a:t>The corollary: if you are champion from a community A into community B, you can be very influential and cited, despite not publishing a lot of papers in the new community</a:t>
            </a:r>
          </a:p>
          <a:p>
            <a:pPr marL="171450" indent="-171450">
              <a:buFontTx/>
              <a:buChar char="-"/>
            </a:pPr>
            <a:endParaRPr lang="en-US" b="1" baseline="0" dirty="0"/>
          </a:p>
          <a:p>
            <a:pPr marL="171450" indent="-171450">
              <a:buFontTx/>
              <a:buChar char="-"/>
            </a:pPr>
            <a:r>
              <a:rPr lang="en-US" b="1" baseline="0" dirty="0"/>
              <a:t>Teachable Moment: Even more specifically for you, as PhD students, when you form your PhD committee, be intentional in inviting 1-2 people from outside your area, as they can provide fresh perspectives and insights and can make your research more impactful. </a:t>
            </a:r>
          </a:p>
          <a:p>
            <a:pPr marL="171450" indent="-171450">
              <a:buFontTx/>
              <a:buChar char="-"/>
            </a:pPr>
            <a:endParaRPr lang="en-US" b="1" baseline="0" dirty="0"/>
          </a:p>
        </p:txBody>
      </p:sp>
      <p:sp>
        <p:nvSpPr>
          <p:cNvPr id="4" name="Slide Number Placeholder 3"/>
          <p:cNvSpPr>
            <a:spLocks noGrp="1"/>
          </p:cNvSpPr>
          <p:nvPr>
            <p:ph type="sldNum" sz="quarter" idx="10"/>
          </p:nvPr>
        </p:nvSpPr>
        <p:spPr>
          <a:xfrm>
            <a:off x="9325731" y="7015246"/>
            <a:ext cx="275470" cy="299955"/>
          </a:xfrm>
        </p:spPr>
        <p:txBody>
          <a:bodyPr/>
          <a:lstStyle/>
          <a:p>
            <a:pPr>
              <a:defRPr/>
            </a:pPr>
            <a:fld id="{7769F722-7C22-4C40-BAEB-00342DB235F3}" type="slidenum">
              <a:rPr lang="es-ES_tradnl" smtClean="0"/>
              <a:pPr>
                <a:defRPr/>
              </a:pPr>
              <a:t>6</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lIns="96661" tIns="48331" rIns="96661" bIns="48331"/>
          <a:lstStyle/>
          <a:p>
            <a:endParaRPr/>
          </a:p>
        </p:txBody>
      </p:sp>
      <p:sp>
        <p:nvSpPr>
          <p:cNvPr id="269" name="Shape 269"/>
          <p:cNvSpPr>
            <a:spLocks noGrp="1"/>
          </p:cNvSpPr>
          <p:nvPr>
            <p:ph type="body" sz="quarter" idx="1"/>
          </p:nvPr>
        </p:nvSpPr>
        <p:spPr>
          <a:xfrm>
            <a:off x="1280727" y="4137760"/>
            <a:ext cx="15133064" cy="1965026"/>
          </a:xfrm>
          <a:prstGeom prst="rect">
            <a:avLst/>
          </a:prstGeom>
        </p:spPr>
        <p:txBody>
          <a:bodyPr/>
          <a:lstStyle/>
          <a:p>
            <a:pPr defTabSz="483306">
              <a:defRPr sz="2400">
                <a:latin typeface="Helvetica"/>
                <a:ea typeface="Helvetica"/>
                <a:cs typeface="Helvetica"/>
                <a:sym typeface="Helvetica"/>
              </a:defRPr>
            </a:pPr>
            <a:r>
              <a:rPr lang="en-US" sz="1200" dirty="0"/>
              <a:t>I will shift gears now, and will move faster through another</a:t>
            </a:r>
            <a:r>
              <a:rPr lang="en-US" sz="1200" baseline="0" dirty="0"/>
              <a:t> project.</a:t>
            </a:r>
            <a:endParaRPr sz="1200" dirty="0"/>
          </a:p>
          <a:p>
            <a:pPr defTabSz="483306">
              <a:defRPr sz="2400">
                <a:latin typeface="Helvetica"/>
                <a:ea typeface="Helvetica"/>
                <a:cs typeface="Helvetica"/>
                <a:sym typeface="Helvetica"/>
              </a:defRPr>
            </a:pPr>
            <a:r>
              <a:rPr lang="en-US" sz="1200" dirty="0"/>
              <a:t>This</a:t>
            </a:r>
            <a:r>
              <a:rPr lang="en-US" sz="1200" baseline="0" dirty="0"/>
              <a:t> time</a:t>
            </a:r>
            <a:r>
              <a:rPr sz="1200" dirty="0"/>
              <a:t> </a:t>
            </a:r>
            <a:r>
              <a:rPr lang="en-US" sz="1200" dirty="0"/>
              <a:t>I </a:t>
            </a:r>
            <a:r>
              <a:rPr sz="1200" dirty="0"/>
              <a:t>will present a</a:t>
            </a:r>
            <a:r>
              <a:rPr lang="en-US" sz="1200" baseline="0" dirty="0"/>
              <a:t> formative</a:t>
            </a:r>
            <a:r>
              <a:rPr sz="1200" dirty="0"/>
              <a:t> empirical study and a toolkit for asynchronous programming </a:t>
            </a:r>
            <a:r>
              <a:rPr lang="en-US" sz="1200" dirty="0"/>
              <a:t>in</a:t>
            </a:r>
            <a:r>
              <a:rPr lang="en-US" sz="1200" baseline="0" dirty="0"/>
              <a:t> C#.</a:t>
            </a:r>
          </a:p>
          <a:p>
            <a:pPr defTabSz="483306">
              <a:defRPr sz="2400">
                <a:latin typeface="Helvetica"/>
                <a:ea typeface="Helvetica"/>
                <a:cs typeface="Helvetica"/>
                <a:sym typeface="Helvetica"/>
              </a:defRPr>
            </a:pPr>
            <a:r>
              <a:rPr lang="en-US" sz="1200" b="1" baseline="0" dirty="0"/>
              <a:t>The idea came from my PhD student </a:t>
            </a:r>
            <a:r>
              <a:rPr lang="en-US" sz="1200" b="1" baseline="0" dirty="0" err="1"/>
              <a:t>Semih</a:t>
            </a:r>
            <a:r>
              <a:rPr lang="en-US" sz="1200" b="1" baseline="0" dirty="0"/>
              <a:t>, after he returned from one summer internship at Microsoft.</a:t>
            </a:r>
          </a:p>
          <a:p>
            <a:pPr defTabSz="483306">
              <a:defRPr sz="2400">
                <a:latin typeface="Helvetica"/>
                <a:ea typeface="Helvetica"/>
                <a:cs typeface="Helvetica"/>
                <a:sym typeface="Helvetica"/>
              </a:defRPr>
            </a:pPr>
            <a:endParaRPr lang="en-US" sz="1200" dirty="0"/>
          </a:p>
          <a:p>
            <a:pPr marL="0" marR="0" indent="0" algn="l" defTabSz="483306" rtl="0" eaLnBrk="0" fontAlgn="base" latinLnBrk="0" hangingPunct="0">
              <a:lnSpc>
                <a:spcPct val="100000"/>
              </a:lnSpc>
              <a:spcBef>
                <a:spcPct val="30000"/>
              </a:spcBef>
              <a:spcAft>
                <a:spcPct val="0"/>
              </a:spcAft>
              <a:buClrTx/>
              <a:buSzTx/>
              <a:buFontTx/>
              <a:buNone/>
              <a:tabLst/>
              <a:defRPr sz="2400">
                <a:latin typeface="Helvetica"/>
                <a:ea typeface="Helvetica"/>
                <a:cs typeface="Helvetica"/>
                <a:sym typeface="Helvetica"/>
              </a:defRPr>
            </a:pPr>
            <a:r>
              <a:rPr lang="en-US" sz="1200" dirty="0"/>
              <a:t>This is a collaborative project:</a:t>
            </a:r>
            <a:r>
              <a:rPr lang="en-US" sz="1200" baseline="0" dirty="0"/>
              <a:t> </a:t>
            </a:r>
            <a:r>
              <a:rPr lang="en-US" sz="1200" dirty="0"/>
              <a:t> David is a MS student from Delft University.</a:t>
            </a:r>
            <a:r>
              <a:rPr lang="en-US" sz="1200" baseline="0" dirty="0"/>
              <a:t> David asked his advisor to let him do some research on refactoring, and </a:t>
            </a:r>
            <a:r>
              <a:rPr lang="en-US" sz="1200" baseline="0" dirty="0" err="1"/>
              <a:t>Arie</a:t>
            </a:r>
            <a:r>
              <a:rPr lang="en-US" sz="1200" baseline="0" dirty="0"/>
              <a:t> thought it's best to send David to work with my group for half a year.</a:t>
            </a:r>
            <a:endParaRPr lang="en-US" sz="1200" dirty="0"/>
          </a:p>
          <a:p>
            <a:pPr defTabSz="483306">
              <a:defRPr sz="2400">
                <a:latin typeface="Helvetica"/>
                <a:ea typeface="Helvetica"/>
                <a:cs typeface="Helvetica"/>
                <a:sym typeface="Helvetica"/>
              </a:defRPr>
            </a:pPr>
            <a:endParaRPr sz="1200" dirty="0"/>
          </a:p>
          <a:p>
            <a:pPr defTabSz="483306">
              <a:defRPr sz="2400">
                <a:latin typeface="Helvetica"/>
                <a:ea typeface="Helvetica"/>
                <a:cs typeface="Helvetica"/>
                <a:sym typeface="Helvetica"/>
              </a:defRPr>
            </a:pPr>
            <a:endParaRPr lang="en-US" sz="1200" dirty="0"/>
          </a:p>
          <a:p>
            <a:pPr defTabSz="483306">
              <a:defRPr sz="2400">
                <a:latin typeface="Helvetica"/>
                <a:ea typeface="Helvetica"/>
                <a:cs typeface="Helvetica"/>
                <a:sym typeface="Helvetica"/>
              </a:defRPr>
            </a:pPr>
            <a:r>
              <a:rPr lang="en-US" sz="1200" dirty="0"/>
              <a:t>We</a:t>
            </a:r>
            <a:r>
              <a:rPr lang="en-US" sz="1200" baseline="0" dirty="0"/>
              <a:t> presented this paper at the International Conference on Software Engineering in 2014, where this paper received an ACM SIGSOFT </a:t>
            </a:r>
            <a:r>
              <a:rPr lang="en-US" sz="1200" baseline="0" dirty="0" err="1"/>
              <a:t>Distingsuihed</a:t>
            </a:r>
            <a:r>
              <a:rPr lang="en-US" sz="1200" baseline="0" dirty="0"/>
              <a:t> Paper Award</a:t>
            </a:r>
            <a:endParaRPr sz="1200" dirty="0"/>
          </a:p>
        </p:txBody>
      </p:sp>
    </p:spTree>
    <p:extLst>
      <p:ext uri="{BB962C8B-B14F-4D97-AF65-F5344CB8AC3E}">
        <p14:creationId xmlns:p14="http://schemas.microsoft.com/office/powerpoint/2010/main" val="7757041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noRot="1" noChangeAspect="1"/>
          </p:cNvSpPr>
          <p:nvPr>
            <p:ph type="sldImg"/>
          </p:nvPr>
        </p:nvSpPr>
        <p:spPr>
          <a:prstGeom prst="rect">
            <a:avLst/>
          </a:prstGeom>
        </p:spPr>
        <p:txBody>
          <a:bodyPr lIns="96661" tIns="48331" rIns="96661" bIns="48331"/>
          <a:lstStyle/>
          <a:p>
            <a:endParaRPr/>
          </a:p>
        </p:txBody>
      </p:sp>
      <p:sp>
        <p:nvSpPr>
          <p:cNvPr id="533" name="Shape 533"/>
          <p:cNvSpPr>
            <a:spLocks noGrp="1"/>
          </p:cNvSpPr>
          <p:nvPr>
            <p:ph type="body" sz="quarter" idx="1"/>
          </p:nvPr>
        </p:nvSpPr>
        <p:spPr>
          <a:xfrm>
            <a:off x="1280726" y="4257794"/>
            <a:ext cx="8135442" cy="1724960"/>
          </a:xfrm>
          <a:prstGeom prst="rect">
            <a:avLst/>
          </a:prstGeom>
        </p:spPr>
        <p:txBody>
          <a:bodyPr/>
          <a:lstStyle/>
          <a:p>
            <a:r>
              <a:rPr dirty="0"/>
              <a:t>Let’s look a</a:t>
            </a:r>
            <a:r>
              <a:rPr lang="en-US" dirty="0"/>
              <a:t>t</a:t>
            </a:r>
            <a:r>
              <a:rPr lang="en-US" baseline="0" dirty="0"/>
              <a:t> some </a:t>
            </a:r>
            <a:r>
              <a:rPr dirty="0"/>
              <a:t>callback code from a real world application. You do not really need to read the code. </a:t>
            </a:r>
          </a:p>
          <a:p>
            <a:endParaRPr dirty="0"/>
          </a:p>
          <a:p>
            <a:r>
              <a:rPr dirty="0"/>
              <a:t>It is a method which </a:t>
            </a:r>
            <a:r>
              <a:rPr b="1" dirty="0"/>
              <a:t>only takes a picture and send</a:t>
            </a:r>
            <a:r>
              <a:rPr lang="en-US" b="1" dirty="0"/>
              <a:t>s</a:t>
            </a:r>
            <a:r>
              <a:rPr lang="en-US" b="1" baseline="0" dirty="0"/>
              <a:t> it</a:t>
            </a:r>
            <a:r>
              <a:rPr b="1" dirty="0"/>
              <a:t> to a server asynchronously.</a:t>
            </a:r>
            <a:r>
              <a:rPr dirty="0"/>
              <a:t> </a:t>
            </a:r>
          </a:p>
          <a:p>
            <a:endParaRPr dirty="0"/>
          </a:p>
          <a:p>
            <a:r>
              <a:rPr dirty="0"/>
              <a:t>Look at how complicated this method is. This method </a:t>
            </a:r>
            <a:r>
              <a:rPr lang="en-US" dirty="0"/>
              <a:t>is still not complete, as it </a:t>
            </a:r>
            <a:r>
              <a:rPr dirty="0"/>
              <a:t>does not even </a:t>
            </a:r>
            <a:r>
              <a:rPr lang="en-US" dirty="0"/>
              <a:t>contain </a:t>
            </a:r>
            <a:r>
              <a:rPr dirty="0"/>
              <a:t>exception handling code!!</a:t>
            </a:r>
          </a:p>
          <a:p>
            <a:r>
              <a:rPr dirty="0"/>
              <a:t>(</a:t>
            </a:r>
            <a:r>
              <a:rPr lang="en-US" dirty="0"/>
              <a:t>CLICK</a:t>
            </a:r>
            <a:r>
              <a:rPr dirty="0"/>
              <a:t>)</a:t>
            </a:r>
          </a:p>
          <a:p>
            <a:r>
              <a:rPr dirty="0"/>
              <a:t>Basically callbacks invert the control flow and do not scale to large program.</a:t>
            </a:r>
          </a:p>
        </p:txBody>
      </p:sp>
    </p:spTree>
    <p:extLst>
      <p:ext uri="{BB962C8B-B14F-4D97-AF65-F5344CB8AC3E}">
        <p14:creationId xmlns:p14="http://schemas.microsoft.com/office/powerpoint/2010/main" val="2033323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prstGeom prst="rect">
            <a:avLst/>
          </a:prstGeom>
        </p:spPr>
        <p:txBody>
          <a:bodyPr lIns="96661" tIns="48331" rIns="96661" bIns="48331"/>
          <a:lstStyle/>
          <a:p>
            <a:endParaRPr/>
          </a:p>
        </p:txBody>
      </p:sp>
      <p:sp>
        <p:nvSpPr>
          <p:cNvPr id="541" name="Shape 541"/>
          <p:cNvSpPr>
            <a:spLocks noGrp="1"/>
          </p:cNvSpPr>
          <p:nvPr>
            <p:ph type="body" sz="quarter" idx="1"/>
          </p:nvPr>
        </p:nvSpPr>
        <p:spPr>
          <a:xfrm>
            <a:off x="1280726" y="3537597"/>
            <a:ext cx="8062858" cy="3165355"/>
          </a:xfrm>
          <a:prstGeom prst="rect">
            <a:avLst/>
          </a:prstGeom>
        </p:spPr>
        <p:txBody>
          <a:bodyPr/>
          <a:lstStyle/>
          <a:p>
            <a:r>
              <a:rPr dirty="0"/>
              <a:t>To eliminate callback’s disadvantages, C# introduced special language constructs which are async and await</a:t>
            </a:r>
            <a:r>
              <a:rPr lang="en-US" dirty="0"/>
              <a:t>.</a:t>
            </a:r>
          </a:p>
          <a:p>
            <a:r>
              <a:rPr lang="en-US" dirty="0"/>
              <a:t>These simplify </a:t>
            </a:r>
            <a:r>
              <a:rPr dirty="0"/>
              <a:t>asynchronous programming and </a:t>
            </a:r>
            <a:r>
              <a:rPr lang="en-US" dirty="0"/>
              <a:t>make it </a:t>
            </a:r>
            <a:r>
              <a:rPr dirty="0"/>
              <a:t>a first-class citizen. </a:t>
            </a:r>
          </a:p>
          <a:p>
            <a:endParaRPr lang="en-US" dirty="0"/>
          </a:p>
          <a:p>
            <a:r>
              <a:rPr lang="en-US" dirty="0"/>
              <a:t>CLICK</a:t>
            </a:r>
            <a:endParaRPr dirty="0"/>
          </a:p>
          <a:p>
            <a:r>
              <a:rPr dirty="0"/>
              <a:t>When a method has the async keyword modifier in its signature, the await keyword can be used</a:t>
            </a:r>
            <a:r>
              <a:rPr lang="en-US" dirty="0"/>
              <a:t> inside</a:t>
            </a:r>
            <a:r>
              <a:rPr dirty="0"/>
              <a:t> to define pausing points.</a:t>
            </a:r>
          </a:p>
          <a:p>
            <a:endParaRPr lang="en-US" dirty="0"/>
          </a:p>
          <a:p>
            <a:endParaRPr lang="en-US" dirty="0"/>
          </a:p>
          <a:p>
            <a:endParaRPr lang="en-US" dirty="0"/>
          </a:p>
          <a:p>
            <a:endParaRPr lang="en-US" dirty="0"/>
          </a:p>
          <a:p>
            <a:r>
              <a:rPr lang="en-US" dirty="0"/>
              <a:t>=====</a:t>
            </a:r>
            <a:endParaRPr dirty="0"/>
          </a:p>
          <a:p>
            <a:r>
              <a:rPr dirty="0"/>
              <a:t>async/await can only be used with New asynchronous operations which returns Task(like future abstraction in java).</a:t>
            </a:r>
          </a:p>
          <a:p>
            <a:endParaRPr dirty="0"/>
          </a:p>
          <a:p>
            <a:endParaRPr dirty="0"/>
          </a:p>
        </p:txBody>
      </p:sp>
    </p:spTree>
    <p:extLst>
      <p:ext uri="{BB962C8B-B14F-4D97-AF65-F5344CB8AC3E}">
        <p14:creationId xmlns:p14="http://schemas.microsoft.com/office/powerpoint/2010/main" val="11610418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hape 643"/>
          <p:cNvSpPr>
            <a:spLocks noGrp="1" noRot="1" noChangeAspect="1"/>
          </p:cNvSpPr>
          <p:nvPr>
            <p:ph type="sldImg"/>
          </p:nvPr>
        </p:nvSpPr>
        <p:spPr>
          <a:prstGeom prst="rect">
            <a:avLst/>
          </a:prstGeom>
        </p:spPr>
        <p:txBody>
          <a:bodyPr lIns="96661" tIns="48331" rIns="96661" bIns="48331"/>
          <a:lstStyle/>
          <a:p>
            <a:endParaRPr/>
          </a:p>
        </p:txBody>
      </p:sp>
      <p:sp>
        <p:nvSpPr>
          <p:cNvPr id="644" name="Shape 644"/>
          <p:cNvSpPr>
            <a:spLocks noGrp="1"/>
          </p:cNvSpPr>
          <p:nvPr>
            <p:ph type="body" sz="quarter" idx="1"/>
          </p:nvPr>
        </p:nvSpPr>
        <p:spPr>
          <a:xfrm>
            <a:off x="1280726" y="3297531"/>
            <a:ext cx="8122170" cy="3645486"/>
          </a:xfrm>
          <a:prstGeom prst="rect">
            <a:avLst/>
          </a:prstGeom>
        </p:spPr>
        <p:txBody>
          <a:bodyPr/>
          <a:lstStyle/>
          <a:p>
            <a:r>
              <a:rPr lang="en-US" dirty="0"/>
              <a:t>O</a:t>
            </a:r>
            <a:r>
              <a:rPr dirty="0"/>
              <a:t>ur motivation</a:t>
            </a:r>
            <a:r>
              <a:rPr lang="en-US" dirty="0"/>
              <a:t> for this work came from the fact that we do not know how developers are using these new constructs in practice,</a:t>
            </a:r>
          </a:p>
          <a:p>
            <a:r>
              <a:rPr lang="en-US" dirty="0"/>
              <a:t>And</a:t>
            </a:r>
            <a:r>
              <a:rPr lang="en-US" baseline="0" dirty="0"/>
              <a:t> second, we know that </a:t>
            </a:r>
            <a:r>
              <a:rPr lang="en-US" baseline="0" dirty="0" err="1"/>
              <a:t>async</a:t>
            </a:r>
            <a:r>
              <a:rPr lang="en-US" baseline="0" dirty="0"/>
              <a:t> programming is hard to use and developers need tool support</a:t>
            </a:r>
            <a:endParaRPr lang="en-US" dirty="0"/>
          </a:p>
          <a:p>
            <a:endParaRPr lang="en-US" dirty="0"/>
          </a:p>
          <a:p>
            <a:r>
              <a:rPr lang="en-US" dirty="0"/>
              <a:t>CLICK</a:t>
            </a:r>
            <a:endParaRPr dirty="0"/>
          </a:p>
          <a:p>
            <a:r>
              <a:rPr lang="en-US" dirty="0"/>
              <a:t>Thus,</a:t>
            </a:r>
            <a:r>
              <a:rPr lang="en-US" baseline="0" dirty="0"/>
              <a:t> we first </a:t>
            </a:r>
            <a:r>
              <a:rPr dirty="0"/>
              <a:t>conducted a large-scale </a:t>
            </a:r>
            <a:r>
              <a:rPr lang="en-US" dirty="0"/>
              <a:t>formative </a:t>
            </a:r>
            <a:r>
              <a:rPr dirty="0"/>
              <a:t>study to answer two research questions.</a:t>
            </a:r>
          </a:p>
          <a:p>
            <a:endParaRPr lang="en-US" dirty="0"/>
          </a:p>
          <a:p>
            <a:r>
              <a:rPr lang="en-US" dirty="0"/>
              <a:t>CLICK</a:t>
            </a:r>
            <a:endParaRPr dirty="0"/>
          </a:p>
          <a:p>
            <a:r>
              <a:rPr dirty="0"/>
              <a:t>First, How do developers use asynchronous programming? </a:t>
            </a:r>
          </a:p>
          <a:p>
            <a:r>
              <a:rPr dirty="0"/>
              <a:t>Based on the answer, we built a refactoring tool: Asyncifier.</a:t>
            </a:r>
          </a:p>
          <a:p>
            <a:endParaRPr lang="en-US" dirty="0"/>
          </a:p>
          <a:p>
            <a:r>
              <a:rPr lang="en-US" dirty="0"/>
              <a:t>CLICK</a:t>
            </a:r>
            <a:endParaRPr dirty="0"/>
          </a:p>
          <a:p>
            <a:r>
              <a:rPr dirty="0"/>
              <a:t>Second, do developers misuse async/await?</a:t>
            </a:r>
          </a:p>
          <a:p>
            <a:r>
              <a:rPr dirty="0"/>
              <a:t>After answering the question and having the findings; we built corrector, a bug fixing tool.</a:t>
            </a:r>
          </a:p>
          <a:p>
            <a:endParaRPr dirty="0"/>
          </a:p>
          <a:p>
            <a:r>
              <a:rPr dirty="0"/>
              <a:t>I will start with answering Q1 and explaining Asyncifier.  </a:t>
            </a:r>
          </a:p>
        </p:txBody>
      </p:sp>
    </p:spTree>
    <p:extLst>
      <p:ext uri="{BB962C8B-B14F-4D97-AF65-F5344CB8AC3E}">
        <p14:creationId xmlns:p14="http://schemas.microsoft.com/office/powerpoint/2010/main" val="8627755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lIns="96661" tIns="48331" rIns="96661" bIns="48331"/>
          <a:lstStyle/>
          <a:p>
            <a:endParaRPr/>
          </a:p>
        </p:txBody>
      </p:sp>
      <p:sp>
        <p:nvSpPr>
          <p:cNvPr id="657" name="Shape 657"/>
          <p:cNvSpPr>
            <a:spLocks noGrp="1"/>
          </p:cNvSpPr>
          <p:nvPr>
            <p:ph type="body" sz="quarter" idx="1"/>
          </p:nvPr>
        </p:nvSpPr>
        <p:spPr>
          <a:xfrm>
            <a:off x="1280726" y="4257794"/>
            <a:ext cx="7536497" cy="1724960"/>
          </a:xfrm>
          <a:prstGeom prst="rect">
            <a:avLst/>
          </a:prstGeom>
        </p:spPr>
        <p:txBody>
          <a:bodyPr/>
          <a:lstStyle/>
          <a:p>
            <a:r>
              <a:rPr dirty="0"/>
              <a:t>To conduct the </a:t>
            </a:r>
            <a:r>
              <a:rPr lang="en-US" dirty="0"/>
              <a:t>formative </a:t>
            </a:r>
            <a:r>
              <a:rPr dirty="0"/>
              <a:t>study, we analyzed 1379 open source Windows Phone applications from github and codeplex</a:t>
            </a:r>
          </a:p>
          <a:p>
            <a:endParaRPr dirty="0"/>
          </a:p>
          <a:p>
            <a:r>
              <a:rPr dirty="0"/>
              <a:t>they comprise of 12 millions source lines of code written by 3376 programmers.</a:t>
            </a:r>
          </a:p>
          <a:p>
            <a:endParaRPr dirty="0"/>
          </a:p>
          <a:p>
            <a:r>
              <a:rPr lang="en-US" dirty="0"/>
              <a:t>&lt;CLICK&gt; </a:t>
            </a:r>
          </a:p>
          <a:p>
            <a:r>
              <a:rPr dirty="0"/>
              <a:t>Of course, </a:t>
            </a:r>
            <a:r>
              <a:rPr b="1" dirty="0"/>
              <a:t>we did not manually analyze these apps, instead we built a static analysis tool</a:t>
            </a:r>
            <a:r>
              <a:rPr dirty="0"/>
              <a:t> </a:t>
            </a:r>
            <a:endParaRPr lang="en-US" dirty="0"/>
          </a:p>
          <a:p>
            <a:r>
              <a:rPr dirty="0"/>
              <a:t>by using Microsoft’s Roslyn framework.</a:t>
            </a:r>
          </a:p>
        </p:txBody>
      </p:sp>
    </p:spTree>
    <p:extLst>
      <p:ext uri="{BB962C8B-B14F-4D97-AF65-F5344CB8AC3E}">
        <p14:creationId xmlns:p14="http://schemas.microsoft.com/office/powerpoint/2010/main" val="8598238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noRot="1" noChangeAspect="1"/>
          </p:cNvSpPr>
          <p:nvPr>
            <p:ph type="sldImg"/>
          </p:nvPr>
        </p:nvSpPr>
        <p:spPr>
          <a:prstGeom prst="rect">
            <a:avLst/>
          </a:prstGeom>
        </p:spPr>
        <p:txBody>
          <a:bodyPr lIns="96661" tIns="48331" rIns="96661" bIns="48331"/>
          <a:lstStyle/>
          <a:p>
            <a:endParaRPr/>
          </a:p>
        </p:txBody>
      </p:sp>
      <p:sp>
        <p:nvSpPr>
          <p:cNvPr id="681" name="Shape 681"/>
          <p:cNvSpPr>
            <a:spLocks noGrp="1"/>
          </p:cNvSpPr>
          <p:nvPr>
            <p:ph type="body" sz="quarter" idx="1"/>
          </p:nvPr>
        </p:nvSpPr>
        <p:spPr>
          <a:xfrm>
            <a:off x="1280726" y="3777663"/>
            <a:ext cx="10187543" cy="2685223"/>
          </a:xfrm>
          <a:prstGeom prst="rect">
            <a:avLst/>
          </a:prstGeom>
        </p:spPr>
        <p:txBody>
          <a:bodyPr/>
          <a:lstStyle/>
          <a:p>
            <a:r>
              <a:rPr dirty="0"/>
              <a:t>We found that developers heavily use callback-based asynchronous operations.</a:t>
            </a:r>
          </a:p>
          <a:p>
            <a:endParaRPr dirty="0"/>
          </a:p>
          <a:p>
            <a:r>
              <a:rPr lang="en-US" dirty="0"/>
              <a:t>CLICK</a:t>
            </a:r>
            <a:endParaRPr dirty="0"/>
          </a:p>
          <a:p>
            <a:r>
              <a:rPr dirty="0"/>
              <a:t>However, Microsoft officially no longer recommends these asynchronous operations and these operations are not available anymore in the new platforms such as </a:t>
            </a:r>
            <a:endParaRPr lang="en-US" dirty="0"/>
          </a:p>
          <a:p>
            <a:r>
              <a:rPr lang="en-US" dirty="0"/>
              <a:t>CLICK </a:t>
            </a:r>
            <a:r>
              <a:rPr dirty="0"/>
              <a:t>windows 8, microsoft surface. </a:t>
            </a:r>
            <a:endParaRPr lang="en-US" dirty="0"/>
          </a:p>
          <a:p>
            <a:endParaRPr dirty="0"/>
          </a:p>
          <a:p>
            <a:r>
              <a:rPr dirty="0"/>
              <a:t>So developers need to refactor callback-based operations to new ones that can take advantage of the async/await keywords.</a:t>
            </a:r>
          </a:p>
          <a:p>
            <a:r>
              <a:rPr lang="en-US" dirty="0"/>
              <a:t>CLICK</a:t>
            </a:r>
          </a:p>
          <a:p>
            <a:r>
              <a:rPr dirty="0"/>
              <a:t>The problem is that the changes that the refactoring requires are tedious and non-trivial.</a:t>
            </a:r>
          </a:p>
          <a:p>
            <a:r>
              <a:rPr lang="en-US" dirty="0"/>
              <a:t>CLICK</a:t>
            </a:r>
            <a:endParaRPr dirty="0"/>
          </a:p>
          <a:p>
            <a:r>
              <a:rPr dirty="0"/>
              <a:t>For these reasons, we built Asyncifier, a refactoring tool to automatically upgrade asynchronous code from callbacks to async/await. </a:t>
            </a:r>
          </a:p>
        </p:txBody>
      </p:sp>
    </p:spTree>
    <p:extLst>
      <p:ext uri="{BB962C8B-B14F-4D97-AF65-F5344CB8AC3E}">
        <p14:creationId xmlns:p14="http://schemas.microsoft.com/office/powerpoint/2010/main" val="14739923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758"/>
          <p:cNvSpPr>
            <a:spLocks noGrp="1" noRot="1" noChangeAspect="1"/>
          </p:cNvSpPr>
          <p:nvPr>
            <p:ph type="sldImg"/>
          </p:nvPr>
        </p:nvSpPr>
        <p:spPr>
          <a:prstGeom prst="rect">
            <a:avLst/>
          </a:prstGeom>
        </p:spPr>
        <p:txBody>
          <a:bodyPr lIns="96661" tIns="48331" rIns="96661" bIns="48331"/>
          <a:lstStyle/>
          <a:p>
            <a:endParaRPr/>
          </a:p>
        </p:txBody>
      </p:sp>
      <p:sp>
        <p:nvSpPr>
          <p:cNvPr id="759" name="Shape 759"/>
          <p:cNvSpPr>
            <a:spLocks noGrp="1"/>
          </p:cNvSpPr>
          <p:nvPr>
            <p:ph type="body" sz="quarter" idx="1"/>
          </p:nvPr>
        </p:nvSpPr>
        <p:spPr>
          <a:xfrm>
            <a:off x="1280726" y="3777663"/>
            <a:ext cx="14144331" cy="2685223"/>
          </a:xfrm>
          <a:prstGeom prst="rect">
            <a:avLst/>
          </a:prstGeom>
        </p:spPr>
        <p:txBody>
          <a:bodyPr/>
          <a:lstStyle/>
          <a:p>
            <a:r>
              <a:rPr dirty="0"/>
              <a:t>It is very obvious that developers misuse </a:t>
            </a:r>
            <a:r>
              <a:rPr lang="en-US" dirty="0"/>
              <a:t>the </a:t>
            </a:r>
            <a:r>
              <a:rPr dirty="0"/>
              <a:t>async/await a lot.</a:t>
            </a:r>
          </a:p>
          <a:p>
            <a:endParaRPr dirty="0"/>
          </a:p>
          <a:p>
            <a:r>
              <a:rPr lang="en-US" dirty="0"/>
              <a:t>CLICK</a:t>
            </a:r>
          </a:p>
          <a:p>
            <a:r>
              <a:rPr dirty="0"/>
              <a:t>To find and correct the misused async/await in the existing code, we built Corrector. </a:t>
            </a:r>
          </a:p>
          <a:p>
            <a:endParaRPr dirty="0"/>
          </a:p>
          <a:p>
            <a:r>
              <a:rPr lang="en-US" dirty="0"/>
              <a:t>CLICK</a:t>
            </a:r>
          </a:p>
          <a:p>
            <a:r>
              <a:rPr dirty="0"/>
              <a:t>Corrector works in two different modes. First, batch mode. It fixes all th</a:t>
            </a:r>
            <a:r>
              <a:rPr lang="en-US" dirty="0"/>
              <a:t>e</a:t>
            </a:r>
            <a:r>
              <a:rPr lang="en-US" baseline="0" dirty="0"/>
              <a:t> async/await errors </a:t>
            </a:r>
            <a:r>
              <a:rPr dirty="0"/>
              <a:t>that </a:t>
            </a:r>
            <a:r>
              <a:rPr lang="en-US" dirty="0"/>
              <a:t>it finds </a:t>
            </a:r>
            <a:r>
              <a:rPr dirty="0"/>
              <a:t>in a project.</a:t>
            </a:r>
          </a:p>
          <a:p>
            <a:endParaRPr dirty="0"/>
          </a:p>
          <a:p>
            <a:r>
              <a:rPr lang="en-US" dirty="0"/>
              <a:t>CLICK</a:t>
            </a:r>
          </a:p>
          <a:p>
            <a:r>
              <a:rPr lang="en-US" dirty="0"/>
              <a:t>It</a:t>
            </a:r>
            <a:r>
              <a:rPr lang="en-US" baseline="0" dirty="0"/>
              <a:t> also supports </a:t>
            </a:r>
            <a:r>
              <a:rPr dirty="0"/>
              <a:t>quick fix interactive mode for </a:t>
            </a:r>
            <a:r>
              <a:rPr lang="en-US" dirty="0"/>
              <a:t>V</a:t>
            </a:r>
            <a:r>
              <a:rPr dirty="0"/>
              <a:t>isual studio. </a:t>
            </a:r>
            <a:r>
              <a:rPr lang="en-US" dirty="0"/>
              <a:t>Corrector </a:t>
            </a:r>
            <a:r>
              <a:rPr dirty="0"/>
              <a:t>constantly scans the source code which is under edit</a:t>
            </a:r>
            <a:r>
              <a:rPr lang="en-US" dirty="0"/>
              <a:t>,</a:t>
            </a:r>
            <a:r>
              <a:rPr lang="en-US" baseline="0" dirty="0"/>
              <a:t> and highlights </a:t>
            </a:r>
            <a:r>
              <a:rPr lang="en-US" baseline="0" dirty="0" err="1"/>
              <a:t>async</a:t>
            </a:r>
            <a:r>
              <a:rPr lang="en-US" baseline="0" dirty="0"/>
              <a:t> errors as soon as the developer made one, and offers the transformation to fix it. </a:t>
            </a:r>
            <a:endParaRPr dirty="0"/>
          </a:p>
          <a:p>
            <a:endParaRPr dirty="0"/>
          </a:p>
        </p:txBody>
      </p:sp>
    </p:spTree>
    <p:extLst>
      <p:ext uri="{BB962C8B-B14F-4D97-AF65-F5344CB8AC3E}">
        <p14:creationId xmlns:p14="http://schemas.microsoft.com/office/powerpoint/2010/main" val="987301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a:spLocks noGrp="1" noRot="1" noChangeAspect="1"/>
          </p:cNvSpPr>
          <p:nvPr>
            <p:ph type="sldImg"/>
          </p:nvPr>
        </p:nvSpPr>
        <p:spPr>
          <a:prstGeom prst="rect">
            <a:avLst/>
          </a:prstGeom>
        </p:spPr>
        <p:txBody>
          <a:bodyPr lIns="96661" tIns="48331" rIns="96661" bIns="48331"/>
          <a:lstStyle/>
          <a:p>
            <a:endParaRPr/>
          </a:p>
        </p:txBody>
      </p:sp>
      <p:sp>
        <p:nvSpPr>
          <p:cNvPr id="789" name="Shape 789"/>
          <p:cNvSpPr>
            <a:spLocks noGrp="1"/>
          </p:cNvSpPr>
          <p:nvPr>
            <p:ph type="body" sz="quarter" idx="1"/>
          </p:nvPr>
        </p:nvSpPr>
        <p:spPr>
          <a:xfrm>
            <a:off x="1280726" y="3177498"/>
            <a:ext cx="9397967" cy="3885552"/>
          </a:xfrm>
          <a:prstGeom prst="rect">
            <a:avLst/>
          </a:prstGeom>
        </p:spPr>
        <p:txBody>
          <a:bodyPr/>
          <a:lstStyle/>
          <a:p>
            <a:r>
              <a:rPr dirty="0"/>
              <a:t>To evaluate Asyncifier and Corrector, we used the same code corpus </a:t>
            </a:r>
            <a:r>
              <a:rPr lang="en-US" dirty="0"/>
              <a:t>from</a:t>
            </a:r>
            <a:r>
              <a:rPr lang="en-US" baseline="0" dirty="0"/>
              <a:t> the Formative </a:t>
            </a:r>
            <a:r>
              <a:rPr dirty="0"/>
              <a:t>study.</a:t>
            </a:r>
          </a:p>
          <a:p>
            <a:endParaRPr dirty="0"/>
          </a:p>
          <a:p>
            <a:r>
              <a:rPr dirty="0"/>
              <a:t>We asked four evaluation questions. </a:t>
            </a:r>
          </a:p>
          <a:p>
            <a:endParaRPr dirty="0"/>
          </a:p>
          <a:p>
            <a:r>
              <a:rPr lang="en-US" dirty="0"/>
              <a:t>CLICK </a:t>
            </a:r>
          </a:p>
          <a:p>
            <a:r>
              <a:rPr dirty="0"/>
              <a:t>First, our </a:t>
            </a:r>
            <a:r>
              <a:rPr lang="en-US" dirty="0"/>
              <a:t>tools</a:t>
            </a:r>
            <a:r>
              <a:rPr dirty="0"/>
              <a:t> applicab</a:t>
            </a:r>
            <a:r>
              <a:rPr lang="en-US" dirty="0"/>
              <a:t>le?</a:t>
            </a:r>
            <a:r>
              <a:rPr lang="en-US" baseline="0" dirty="0"/>
              <a:t> The answer is a an empathically yes. We successfully applied them thousands of times</a:t>
            </a:r>
            <a:endParaRPr dirty="0"/>
          </a:p>
          <a:p>
            <a:r>
              <a:rPr lang="en-US" dirty="0"/>
              <a:t>CLICK </a:t>
            </a:r>
          </a:p>
          <a:p>
            <a:r>
              <a:rPr lang="en-US" dirty="0"/>
              <a:t>Does</a:t>
            </a:r>
            <a:r>
              <a:rPr lang="en-US" baseline="0" dirty="0"/>
              <a:t> automation improve productivity?</a:t>
            </a:r>
            <a:endParaRPr lang="en-US" dirty="0"/>
          </a:p>
          <a:p>
            <a:r>
              <a:rPr lang="en-US" dirty="0"/>
              <a:t>We found that on average, each refactoring changes 29 LOC, These changes</a:t>
            </a:r>
            <a:r>
              <a:rPr lang="en-US" baseline="0" dirty="0"/>
              <a:t> are non-trivial, and would require a significant effort from programmers</a:t>
            </a:r>
          </a:p>
          <a:p>
            <a:endParaRPr dirty="0"/>
          </a:p>
          <a:p>
            <a:r>
              <a:rPr lang="en-US" dirty="0"/>
              <a:t>CLICK </a:t>
            </a:r>
          </a:p>
          <a:p>
            <a:r>
              <a:rPr lang="en-US" dirty="0"/>
              <a:t>What is the runtime</a:t>
            </a:r>
            <a:r>
              <a:rPr lang="en-US" baseline="0" dirty="0"/>
              <a:t> </a:t>
            </a:r>
            <a:r>
              <a:rPr lang="en-US" dirty="0"/>
              <a:t>performance of our</a:t>
            </a:r>
            <a:r>
              <a:rPr lang="en-US" baseline="0" dirty="0"/>
              <a:t> tools?</a:t>
            </a:r>
          </a:p>
          <a:p>
            <a:endParaRPr dirty="0"/>
          </a:p>
          <a:p>
            <a:r>
              <a:rPr lang="en-US" dirty="0"/>
              <a:t>CLICK</a:t>
            </a:r>
          </a:p>
          <a:p>
            <a:r>
              <a:rPr dirty="0"/>
              <a:t>as last, usefulness of the transformations.</a:t>
            </a:r>
          </a:p>
          <a:p>
            <a:endParaRPr dirty="0"/>
          </a:p>
        </p:txBody>
      </p:sp>
    </p:spTree>
    <p:extLst>
      <p:ext uri="{BB962C8B-B14F-4D97-AF65-F5344CB8AC3E}">
        <p14:creationId xmlns:p14="http://schemas.microsoft.com/office/powerpoint/2010/main" val="15009950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Shape 814"/>
          <p:cNvSpPr>
            <a:spLocks noGrp="1" noRot="1" noChangeAspect="1"/>
          </p:cNvSpPr>
          <p:nvPr>
            <p:ph type="sldImg"/>
          </p:nvPr>
        </p:nvSpPr>
        <p:spPr>
          <a:prstGeom prst="rect">
            <a:avLst/>
          </a:prstGeom>
        </p:spPr>
        <p:txBody>
          <a:bodyPr lIns="96661" tIns="48331" rIns="96661" bIns="48331"/>
          <a:lstStyle/>
          <a:p>
            <a:endParaRPr/>
          </a:p>
        </p:txBody>
      </p:sp>
      <p:sp>
        <p:nvSpPr>
          <p:cNvPr id="815" name="Shape 815"/>
          <p:cNvSpPr>
            <a:spLocks noGrp="1"/>
          </p:cNvSpPr>
          <p:nvPr>
            <p:ph type="body" sz="quarter" idx="1"/>
          </p:nvPr>
        </p:nvSpPr>
        <p:spPr>
          <a:xfrm>
            <a:off x="1280726" y="2817400"/>
            <a:ext cx="13012483" cy="4605749"/>
          </a:xfrm>
          <a:prstGeom prst="rect">
            <a:avLst/>
          </a:prstGeom>
        </p:spPr>
        <p:txBody>
          <a:bodyPr/>
          <a:lstStyle/>
          <a:p>
            <a:r>
              <a:rPr dirty="0"/>
              <a:t>To evaluate the usefulness in practice,</a:t>
            </a:r>
          </a:p>
          <a:p>
            <a:r>
              <a:rPr dirty="0"/>
              <a:t>we applied the tools ourselves and offered the transformations to the developers as patches.</a:t>
            </a:r>
          </a:p>
          <a:p>
            <a:endParaRPr dirty="0"/>
          </a:p>
          <a:p>
            <a:r>
              <a:rPr dirty="0"/>
              <a:t>For asyncifier, we chose 10 most recently updated apps that have callbacks.</a:t>
            </a:r>
          </a:p>
          <a:p>
            <a:endParaRPr dirty="0"/>
          </a:p>
          <a:p>
            <a:r>
              <a:rPr dirty="0"/>
              <a:t>Then, 9 out of them responded and accepted all 28 refactoring instances.</a:t>
            </a:r>
          </a:p>
          <a:p>
            <a:endParaRPr dirty="0"/>
          </a:p>
          <a:p>
            <a:r>
              <a:rPr dirty="0"/>
              <a:t>We also received very positive feedback on these patches. </a:t>
            </a:r>
            <a:endParaRPr lang="en-US" dirty="0"/>
          </a:p>
          <a:p>
            <a:r>
              <a:rPr lang="en-US" dirty="0"/>
              <a:t>CLICK</a:t>
            </a:r>
            <a:endParaRPr dirty="0"/>
          </a:p>
          <a:p>
            <a:r>
              <a:rPr lang="en-US" dirty="0" err="1"/>
              <a:t>Ocell</a:t>
            </a:r>
            <a:r>
              <a:rPr lang="en-US" dirty="0"/>
              <a:t>, which</a:t>
            </a:r>
            <a:r>
              <a:rPr lang="en-US" baseline="0" dirty="0"/>
              <a:t> is a twitter app, is looking forward to the public release of the refactoring tool, and thinks that the tool is useful.</a:t>
            </a:r>
            <a:endParaRPr lang="en-US" dirty="0"/>
          </a:p>
          <a:p>
            <a:r>
              <a:rPr lang="en-US" dirty="0"/>
              <a:t>Responses like these </a:t>
            </a:r>
            <a:r>
              <a:rPr dirty="0"/>
              <a:t>show the demand for refactoring tool support from callbacks to async/await</a:t>
            </a:r>
            <a:endParaRPr lang="en-US" dirty="0"/>
          </a:p>
          <a:p>
            <a:endParaRPr lang="en-US" dirty="0"/>
          </a:p>
          <a:p>
            <a:r>
              <a:rPr lang="en-US" dirty="0"/>
              <a:t>CLICK</a:t>
            </a:r>
          </a:p>
          <a:p>
            <a:r>
              <a:rPr lang="en-US" dirty="0"/>
              <a:t>Then we did the same thing for corrector. In this case, we choose 20 apps which have anti patterns After offering the patches, all of them responded and accepted all 288 instances of corrector transformations.</a:t>
            </a:r>
          </a:p>
          <a:p>
            <a:r>
              <a:rPr lang="en-US" dirty="0"/>
              <a:t>We again received very positive feedback. </a:t>
            </a:r>
          </a:p>
          <a:p>
            <a:r>
              <a:rPr lang="en-US" dirty="0"/>
              <a:t>CLICK</a:t>
            </a:r>
          </a:p>
          <a:p>
            <a:r>
              <a:rPr lang="en-US" dirty="0"/>
              <a:t>The developers experienced performance improvements after removing unnecessary </a:t>
            </a:r>
            <a:r>
              <a:rPr lang="en-US" dirty="0" err="1"/>
              <a:t>async</a:t>
            </a:r>
            <a:r>
              <a:rPr lang="en-US" dirty="0"/>
              <a:t>/await keywords.  </a:t>
            </a:r>
          </a:p>
          <a:p>
            <a:endParaRPr lang="en-US" dirty="0"/>
          </a:p>
          <a:p>
            <a:endParaRPr dirty="0"/>
          </a:p>
        </p:txBody>
      </p:sp>
    </p:spTree>
    <p:extLst>
      <p:ext uri="{BB962C8B-B14F-4D97-AF65-F5344CB8AC3E}">
        <p14:creationId xmlns:p14="http://schemas.microsoft.com/office/powerpoint/2010/main" val="733807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897695"/>
            <a:ext cx="12195785" cy="2445158"/>
          </a:xfrm>
        </p:spPr>
        <p:txBody>
          <a:bodyPr/>
          <a:lstStyle/>
          <a:p>
            <a:r>
              <a:rPr lang="en-US" dirty="0"/>
              <a:t>The</a:t>
            </a:r>
            <a:r>
              <a:rPr lang="en-US" baseline="0" dirty="0"/>
              <a:t> mobile domain has seen a huge growth. </a:t>
            </a:r>
          </a:p>
          <a:p>
            <a:r>
              <a:rPr lang="en-US" baseline="0" dirty="0"/>
              <a:t>Gartner said that in 2016 more than 300 Billion apps have been downloaded. </a:t>
            </a:r>
          </a:p>
          <a:p>
            <a:endParaRPr lang="en-US" dirty="0"/>
          </a:p>
          <a:p>
            <a:r>
              <a:rPr lang="en-US" sz="1200" b="1" kern="1200" dirty="0">
                <a:solidFill>
                  <a:schemeClr val="tx1"/>
                </a:solidFill>
                <a:latin typeface="Times New Roman" pitchFamily="18" charset="0"/>
                <a:ea typeface="+mn-ea"/>
                <a:cs typeface="+mn-cs"/>
              </a:rPr>
              <a:t>But I think the untapped potential of mobile is still ahead of us.</a:t>
            </a:r>
          </a:p>
          <a:p>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&lt;CLICK&gt;</a:t>
            </a:r>
          </a:p>
          <a:p>
            <a:r>
              <a:rPr lang="en-US" sz="1200" b="1" kern="1200" dirty="0">
                <a:solidFill>
                  <a:schemeClr val="tx1"/>
                </a:solidFill>
                <a:latin typeface="Times New Roman" pitchFamily="18" charset="0"/>
                <a:ea typeface="+mn-ea"/>
                <a:cs typeface="+mn-cs"/>
              </a:rPr>
              <a:t>ASK: If you can envision a killer feature that mobile devices can do for you in the future, what would this be? For a minute, let</a:t>
            </a:r>
            <a:r>
              <a:rPr lang="en-US" sz="1200" b="1" kern="1200" baseline="0" dirty="0">
                <a:solidFill>
                  <a:schemeClr val="tx1"/>
                </a:solidFill>
                <a:latin typeface="Times New Roman" pitchFamily="18" charset="0"/>
                <a:ea typeface="+mn-ea"/>
                <a:cs typeface="+mn-cs"/>
              </a:rPr>
              <a:t> your imagination run loose and dream about the future.</a:t>
            </a:r>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Go to next slide and type down their answers.</a:t>
            </a:r>
          </a:p>
          <a:p>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TODO: repeat</a:t>
            </a:r>
            <a:r>
              <a:rPr lang="en-US" sz="1200" b="1" kern="1200" baseline="0" dirty="0">
                <a:solidFill>
                  <a:schemeClr val="tx1"/>
                </a:solidFill>
                <a:latin typeface="Times New Roman" pitchFamily="18" charset="0"/>
                <a:ea typeface="+mn-ea"/>
                <a:cs typeface="+mn-cs"/>
              </a:rPr>
              <a:t> their message back: so what I hear you saying is that you wished you had a personal assistant who would help you do X</a:t>
            </a:r>
            <a:r>
              <a:rPr lang="is-IS" sz="1200" b="1" kern="1200" baseline="0" dirty="0">
                <a:solidFill>
                  <a:schemeClr val="tx1"/>
                </a:solidFill>
                <a:latin typeface="Times New Roman" pitchFamily="18" charset="0"/>
                <a:ea typeface="+mn-ea"/>
                <a:cs typeface="+mn-cs"/>
              </a:rPr>
              <a:t>…</a:t>
            </a:r>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69</a:t>
            </a:fld>
            <a:endParaRPr lang="es-ES_tradnl"/>
          </a:p>
        </p:txBody>
      </p:sp>
    </p:spTree>
    <p:extLst>
      <p:ext uri="{BB962C8B-B14F-4D97-AF65-F5344CB8AC3E}">
        <p14:creationId xmlns:p14="http://schemas.microsoft.com/office/powerpoint/2010/main" val="2014504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217235"/>
            <a:ext cx="25639080" cy="5806078"/>
          </a:xfrm>
        </p:spPr>
        <p:txBody>
          <a:bodyPr/>
          <a:lstStyle/>
          <a:p>
            <a:r>
              <a:rPr lang="en-US" sz="1200" kern="1200" dirty="0">
                <a:solidFill>
                  <a:schemeClr val="tx1"/>
                </a:solidFill>
                <a:latin typeface="Times New Roman" pitchFamily="18" charset="0"/>
                <a:ea typeface="+mn-ea"/>
                <a:cs typeface="+mn-cs"/>
              </a:rPr>
              <a:t>Second, we looked at what has been the focus</a:t>
            </a:r>
            <a:r>
              <a:rPr lang="en-US" sz="1200" kern="1200" baseline="0" dirty="0">
                <a:solidFill>
                  <a:schemeClr val="tx1"/>
                </a:solidFill>
                <a:latin typeface="Times New Roman" pitchFamily="18" charset="0"/>
                <a:ea typeface="+mn-ea"/>
                <a:cs typeface="+mn-cs"/>
              </a:rPr>
              <a:t> of the research in the last decade.</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On the X axis</a:t>
            </a:r>
            <a:r>
              <a:rPr lang="en-US" sz="1200" b="1" kern="1200" baseline="0" dirty="0">
                <a:solidFill>
                  <a:schemeClr val="tx1"/>
                </a:solidFill>
                <a:latin typeface="Times New Roman" pitchFamily="18" charset="0"/>
                <a:ea typeface="+mn-ea"/>
                <a:cs typeface="+mn-cs"/>
              </a:rPr>
              <a:t> we have the timeline, on the vertical we have the number of papers published along different lines of focus. </a:t>
            </a:r>
          </a:p>
          <a:p>
            <a:endParaRPr lang="en-US" sz="1200" kern="1200" baseline="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The original focu</a:t>
            </a:r>
            <a:r>
              <a:rPr lang="en-US" sz="1200" kern="1200" baseline="0" dirty="0">
                <a:solidFill>
                  <a:schemeClr val="tx1"/>
                </a:solidFill>
                <a:latin typeface="Times New Roman" pitchFamily="18" charset="0"/>
                <a:ea typeface="+mn-ea"/>
                <a:cs typeface="+mn-cs"/>
              </a:rPr>
              <a:t>s was on automating the analysis and transformation for refactoring. </a:t>
            </a:r>
            <a:r>
              <a:rPr lang="en-US" sz="1200" kern="1200" dirty="0">
                <a:solidFill>
                  <a:schemeClr val="tx1"/>
                </a:solidFill>
                <a:latin typeface="Times New Roman" pitchFamily="18" charset="0"/>
                <a:ea typeface="+mn-ea"/>
                <a:cs typeface="+mn-cs"/>
              </a:rPr>
              <a:t>Most of the research</a:t>
            </a:r>
            <a:r>
              <a:rPr lang="en-US" sz="1200" kern="1200" baseline="0" dirty="0">
                <a:solidFill>
                  <a:schemeClr val="tx1"/>
                </a:solidFill>
                <a:latin typeface="Times New Roman" pitchFamily="18" charset="0"/>
                <a:ea typeface="+mn-ea"/>
                <a:cs typeface="+mn-cs"/>
              </a:rPr>
              <a:t> done today </a:t>
            </a:r>
            <a:r>
              <a:rPr lang="en-US" sz="1200" kern="1200" dirty="0">
                <a:solidFill>
                  <a:schemeClr val="tx1"/>
                </a:solidFill>
                <a:latin typeface="Times New Roman" pitchFamily="18" charset="0"/>
                <a:ea typeface="+mn-ea"/>
                <a:cs typeface="+mn-cs"/>
              </a:rPr>
              <a:t>is still on Automating analysis</a:t>
            </a:r>
            <a:r>
              <a:rPr lang="en-US" sz="1200" kern="1200" baseline="0" dirty="0">
                <a:solidFill>
                  <a:schemeClr val="tx1"/>
                </a:solidFill>
                <a:latin typeface="Times New Roman" pitchFamily="18" charset="0"/>
                <a:ea typeface="+mn-ea"/>
                <a:cs typeface="+mn-cs"/>
              </a:rPr>
              <a:t> and transformations.</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Second most</a:t>
            </a:r>
            <a:r>
              <a:rPr lang="en-US" sz="1200" kern="1200" baseline="0" dirty="0">
                <a:solidFill>
                  <a:schemeClr val="tx1"/>
                </a:solidFill>
                <a:latin typeface="Times New Roman" pitchFamily="18" charset="0"/>
                <a:ea typeface="+mn-ea"/>
                <a:cs typeface="+mn-cs"/>
              </a:rPr>
              <a:t> prolific line of research is to </a:t>
            </a:r>
            <a:r>
              <a:rPr lang="en-US" sz="1200" kern="1200" dirty="0">
                <a:solidFill>
                  <a:schemeClr val="tx1"/>
                </a:solidFill>
                <a:latin typeface="Times New Roman" pitchFamily="18" charset="0"/>
                <a:ea typeface="+mn-ea"/>
                <a:cs typeface="+mn-cs"/>
              </a:rPr>
              <a:t>gain Insight where in the code we need to introduce refactoring), </a:t>
            </a:r>
          </a:p>
          <a:p>
            <a:r>
              <a:rPr lang="en-US" sz="1200" kern="1200" dirty="0">
                <a:solidFill>
                  <a:schemeClr val="tx1"/>
                </a:solidFill>
                <a:latin typeface="Times New Roman" pitchFamily="18" charset="0"/>
                <a:ea typeface="+mn-ea"/>
                <a:cs typeface="+mn-cs"/>
              </a:rPr>
              <a:t>In the beginning the community thought that the Insight comes solely from domain knowledge in</a:t>
            </a:r>
            <a:r>
              <a:rPr lang="en-US" sz="1200" kern="1200" baseline="0" dirty="0">
                <a:solidFill>
                  <a:schemeClr val="tx1"/>
                </a:solidFill>
                <a:latin typeface="Times New Roman" pitchFamily="18" charset="0"/>
                <a:ea typeface="+mn-ea"/>
                <a:cs typeface="+mn-cs"/>
              </a:rPr>
              <a:t> the mind of the </a:t>
            </a:r>
            <a:r>
              <a:rPr lang="en-US" sz="1200" kern="1200" dirty="0">
                <a:solidFill>
                  <a:schemeClr val="tx1"/>
                </a:solidFill>
                <a:latin typeface="Times New Roman" pitchFamily="18" charset="0"/>
                <a:ea typeface="+mn-ea"/>
                <a:cs typeface="+mn-cs"/>
              </a:rPr>
              <a:t>programmer, but now the community is working on generating Insight. </a:t>
            </a:r>
          </a:p>
          <a:p>
            <a:r>
              <a:rPr lang="en-US" sz="1200" b="1" kern="1200" dirty="0">
                <a:solidFill>
                  <a:schemeClr val="tx1"/>
                </a:solidFill>
                <a:latin typeface="Times New Roman" pitchFamily="18" charset="0"/>
                <a:ea typeface="+mn-ea"/>
                <a:cs typeface="+mn-cs"/>
              </a:rPr>
              <a:t>WHY: More developers are working on code that was written by other developers who left the company, they need to gain insight about which parts of the code need refactoring.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Prioritization: scheduling of refactoring opportunities. When programmers received hundred of recommendations, prioritization is becoming important as programmers cannot apply all the hundreds of recommendation. </a:t>
            </a:r>
            <a:endParaRPr lang="en-US" sz="1200" b="1"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Inference: </a:t>
            </a:r>
            <a:r>
              <a:rPr lang="en-US" sz="1200" b="1" kern="1200" baseline="0" dirty="0">
                <a:solidFill>
                  <a:schemeClr val="tx1"/>
                </a:solidFill>
                <a:latin typeface="Times New Roman" pitchFamily="18" charset="0"/>
                <a:ea typeface="+mn-ea"/>
                <a:cs typeface="+mn-cs"/>
              </a:rPr>
              <a:t>tools for automatic detection of refactoring activities that already took place in the code. This is important for understanding the evolution of code, program comprehension, and many more applications.</a:t>
            </a:r>
            <a:r>
              <a:rPr lang="en-US" sz="1200" b="1" kern="1200" dirty="0">
                <a:solidFill>
                  <a:schemeClr val="tx1"/>
                </a:solidFill>
                <a:latin typeface="Times New Roman" pitchFamily="18" charset="0"/>
                <a:ea typeface="+mn-ea"/>
                <a:cs typeface="+mn-cs"/>
              </a:rPr>
              <a:t>  </a:t>
            </a:r>
          </a:p>
          <a:p>
            <a:endParaRPr lang="en-US" sz="1200" kern="1200" dirty="0">
              <a:solidFill>
                <a:schemeClr val="tx1"/>
              </a:solidFill>
              <a:latin typeface="Times New Roman" pitchFamily="18" charset="0"/>
              <a:ea typeface="+mn-ea"/>
              <a:cs typeface="+mn-cs"/>
            </a:endParaRPr>
          </a:p>
          <a:p>
            <a:r>
              <a:rPr lang="en-US" b="1" dirty="0">
                <a:solidFill>
                  <a:srgbClr val="1F4C7F"/>
                </a:solidFill>
              </a:rPr>
              <a:t>CLICK&gt; </a:t>
            </a:r>
          </a:p>
          <a:p>
            <a:r>
              <a:rPr lang="en-US" b="1" dirty="0">
                <a:solidFill>
                  <a:srgbClr val="1F4C7F"/>
                </a:solidFill>
              </a:rPr>
              <a:t>The</a:t>
            </a:r>
            <a:r>
              <a:rPr lang="en-US" b="1" baseline="0" dirty="0">
                <a:solidFill>
                  <a:srgbClr val="1F4C7F"/>
                </a:solidFill>
              </a:rPr>
              <a:t> bottom line is </a:t>
            </a:r>
            <a:r>
              <a:rPr lang="en-US" b="1" dirty="0">
                <a:solidFill>
                  <a:srgbClr val="1F4C7F"/>
                </a:solidFill>
              </a:rPr>
              <a:t>To Grow, Expand the Focus,</a:t>
            </a:r>
            <a:r>
              <a:rPr lang="en-US" b="1" baseline="0" dirty="0">
                <a:solidFill>
                  <a:srgbClr val="1F4C7F"/>
                </a:solidFill>
              </a:rPr>
              <a:t> become broader, think about new audiences you are serving and how you can meet their needs.</a:t>
            </a:r>
            <a:endParaRPr lang="en-US" sz="1200" kern="1200" dirty="0">
              <a:solidFill>
                <a:schemeClr val="tx1"/>
              </a:solidFill>
              <a:latin typeface="Times New Roman" pitchFamily="18" charset="0"/>
              <a:ea typeface="+mn-ea"/>
              <a:cs typeface="+mn-cs"/>
            </a:endParaRPr>
          </a:p>
          <a:p>
            <a:endParaRPr lang="en-US" dirty="0"/>
          </a:p>
          <a:p>
            <a:endParaRPr lang="en-US" dirty="0"/>
          </a:p>
          <a:p>
            <a:endParaRPr lang="en-US" dirty="0"/>
          </a:p>
          <a:p>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Testing: the correctness of the code changes applied by the refactoring tool. ICST'16 had 4 papers on testing the correctness of refactoring tools. This makes sense about increasing the Trust of the refactoring tool (this is one of the most costs/barriers for people adopting these refactoring tools in practice, especially when people consider refactoring as an overhead cost of ensuring the correctness of the changes).</a:t>
            </a:r>
          </a:p>
          <a:p>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8" charset="0"/>
                <a:ea typeface="+mn-ea"/>
                <a:cs typeface="+mn-cs"/>
              </a:rPr>
              <a:t>Recommendation part: what sequence of </a:t>
            </a:r>
            <a:r>
              <a:rPr lang="en-US" sz="1200" kern="1200" dirty="0" err="1">
                <a:solidFill>
                  <a:schemeClr val="tx1"/>
                </a:solidFill>
                <a:latin typeface="Times New Roman" pitchFamily="18" charset="0"/>
                <a:ea typeface="+mn-ea"/>
                <a:cs typeface="+mn-cs"/>
              </a:rPr>
              <a:t>refactorings</a:t>
            </a:r>
            <a:r>
              <a:rPr lang="en-US" sz="1200" kern="1200" dirty="0">
                <a:solidFill>
                  <a:schemeClr val="tx1"/>
                </a:solidFill>
                <a:latin typeface="Times New Roman" pitchFamily="18" charset="0"/>
                <a:ea typeface="+mn-ea"/>
                <a:cs typeface="+mn-cs"/>
              </a:rPr>
              <a:t> to apply to solve the problem. it does not apply automation support to apply the refactoring automatically.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Insight:</a:t>
            </a:r>
            <a:r>
              <a:rPr lang="en-US" baseline="0" dirty="0"/>
              <a:t> </a:t>
            </a:r>
            <a:r>
              <a:rPr lang="en-US" sz="1200" kern="1200" dirty="0">
                <a:solidFill>
                  <a:schemeClr val="tx1"/>
                </a:solidFill>
                <a:latin typeface="Times New Roman" pitchFamily="18" charset="0"/>
                <a:ea typeface="+mn-ea"/>
                <a:cs typeface="+mn-cs"/>
              </a:rPr>
              <a:t>I think a lot of the papers published in this vein of work come from people in the Technical Debt community.</a:t>
            </a:r>
          </a:p>
          <a:p>
            <a:endParaRPr lang="en-US" dirty="0"/>
          </a:p>
          <a:p>
            <a:r>
              <a:rPr lang="en-US" sz="1200" kern="1200" dirty="0" err="1">
                <a:solidFill>
                  <a:schemeClr val="tx1"/>
                </a:solidFill>
                <a:latin typeface="Times New Roman" pitchFamily="18" charset="0"/>
                <a:ea typeface="+mn-ea"/>
                <a:cs typeface="+mn-cs"/>
              </a:rPr>
              <a:t>Priotization</a:t>
            </a:r>
            <a:r>
              <a:rPr lang="en-US" sz="1200" kern="1200" dirty="0">
                <a:solidFill>
                  <a:schemeClr val="tx1"/>
                </a:solidFill>
                <a:latin typeface="Times New Roman" pitchFamily="18" charset="0"/>
                <a:ea typeface="+mn-ea"/>
                <a:cs typeface="+mn-cs"/>
              </a:rPr>
              <a:t>: The growth spur is correlated </a:t>
            </a:r>
            <a:r>
              <a:rPr lang="en-US" sz="1200" b="1" kern="1200" dirty="0">
                <a:solidFill>
                  <a:schemeClr val="tx1"/>
                </a:solidFill>
                <a:latin typeface="Times New Roman" pitchFamily="18" charset="0"/>
                <a:ea typeface="+mn-ea"/>
                <a:cs typeface="+mn-cs"/>
              </a:rPr>
              <a:t>with the growth of Technical Debt community (first workshop appeared in 2010)</a:t>
            </a:r>
            <a:endParaRPr lang="en-US" dirty="0"/>
          </a:p>
        </p:txBody>
      </p:sp>
      <p:sp>
        <p:nvSpPr>
          <p:cNvPr id="4" name="Slide Number Placeholder 3"/>
          <p:cNvSpPr>
            <a:spLocks noGrp="1"/>
          </p:cNvSpPr>
          <p:nvPr>
            <p:ph type="sldNum" sz="quarter" idx="10"/>
          </p:nvPr>
        </p:nvSpPr>
        <p:spPr>
          <a:xfrm>
            <a:off x="9325731" y="7015246"/>
            <a:ext cx="275470" cy="299955"/>
          </a:xfrm>
        </p:spPr>
        <p:txBody>
          <a:bodyPr/>
          <a:lstStyle/>
          <a:p>
            <a:pPr>
              <a:defRPr/>
            </a:pPr>
            <a:fld id="{7769F722-7C22-4C40-BAEB-00342DB235F3}" type="slidenum">
              <a:rPr lang="es-ES_tradnl" smtClean="0"/>
              <a:pPr>
                <a:defRPr/>
              </a:pPr>
              <a:t>7</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817399"/>
            <a:ext cx="28646122" cy="4605749"/>
          </a:xfrm>
        </p:spPr>
        <p:txBody>
          <a:bodyPr/>
          <a:lstStyle/>
          <a:p>
            <a:r>
              <a:rPr lang="en-US" sz="1200" b="1" kern="1200" dirty="0">
                <a:solidFill>
                  <a:schemeClr val="tx1"/>
                </a:solidFill>
                <a:latin typeface="Times New Roman" pitchFamily="18" charset="0"/>
                <a:ea typeface="+mn-ea"/>
                <a:cs typeface="+mn-cs"/>
              </a:rPr>
              <a:t>Let me describe one killer feature which I call: Intelligent Personal Assistant. </a:t>
            </a:r>
          </a:p>
          <a:p>
            <a:endParaRPr lang="en-US" sz="1200" b="1" kern="1200" dirty="0">
              <a:solidFill>
                <a:schemeClr val="tx1"/>
              </a:solidFill>
              <a:latin typeface="Times New Roman" pitchFamily="18" charset="0"/>
              <a:ea typeface="+mn-ea"/>
              <a:cs typeface="+mn-cs"/>
            </a:endParaRPr>
          </a:p>
          <a:p>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Imagine that you were rich and you could afford to hire a butler that would do all kinds of tasks for you.</a:t>
            </a:r>
          </a:p>
          <a:p>
            <a:r>
              <a:rPr lang="en-US" sz="1200" b="0" kern="1200" dirty="0">
                <a:solidFill>
                  <a:schemeClr val="tx1"/>
                </a:solidFill>
                <a:latin typeface="Times New Roman" pitchFamily="18" charset="0"/>
                <a:ea typeface="+mn-ea"/>
                <a:cs typeface="+mn-cs"/>
              </a:rPr>
              <a:t>Here is one example: the butler would remind you of people you met. I go to several conferences or events, likewise many of you go to many parties, and I meet new people. A few years later I run again into the same person, and I have a feeling that I met this person before, but I no longer remember when/where/and what we talked about. The Mobile Intelligent Personal Assistant tells me who this person is, and where we met and what conversations we had.</a:t>
            </a:r>
          </a:p>
          <a:p>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Here is Another example: The butler would give me very useful reminders. These reminders are not based simply on a time or location, but the context is based on the activity I am doing: next time when I see Caius, remind me to ask him about a topic we should discuss at the TA</a:t>
            </a:r>
            <a:r>
              <a:rPr lang="en-US" sz="1200" b="0" kern="1200" baseline="0" dirty="0">
                <a:solidFill>
                  <a:schemeClr val="tx1"/>
                </a:solidFill>
                <a:latin typeface="Times New Roman" pitchFamily="18" charset="0"/>
                <a:ea typeface="+mn-ea"/>
                <a:cs typeface="+mn-cs"/>
              </a:rPr>
              <a:t> meeting</a:t>
            </a:r>
            <a:r>
              <a:rPr lang="en-US" sz="1200" b="0" kern="1200" dirty="0">
                <a:solidFill>
                  <a:schemeClr val="tx1"/>
                </a:solidFill>
                <a:latin typeface="Times New Roman" pitchFamily="18" charset="0"/>
                <a:ea typeface="+mn-ea"/>
                <a:cs typeface="+mn-cs"/>
              </a:rPr>
              <a:t>. Next time when I dress, remind me to wear this other shirt.</a:t>
            </a:r>
          </a:p>
          <a:p>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Here are other examples that show the Intelligent Assistant is proactive: </a:t>
            </a:r>
          </a:p>
          <a:p>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CLICK</a:t>
            </a:r>
          </a:p>
          <a:p>
            <a:r>
              <a:rPr lang="en-US" sz="1200" b="0" kern="1200" dirty="0">
                <a:solidFill>
                  <a:schemeClr val="tx1"/>
                </a:solidFill>
                <a:latin typeface="Times New Roman" pitchFamily="18" charset="0"/>
                <a:ea typeface="+mn-ea"/>
                <a:cs typeface="+mn-cs"/>
              </a:rPr>
              <a:t>Scheduling: for busy families: who needs to be where and when, so that we can get kids to places on time. You can tell it preferences but it also discovers preferences. </a:t>
            </a:r>
          </a:p>
          <a:p>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CLICK</a:t>
            </a:r>
          </a:p>
          <a:p>
            <a:r>
              <a:rPr lang="en-US" sz="1200" b="0" kern="1200" dirty="0">
                <a:solidFill>
                  <a:schemeClr val="tx1"/>
                </a:solidFill>
                <a:latin typeface="Times New Roman" pitchFamily="18" charset="0"/>
                <a:ea typeface="+mn-ea"/>
                <a:cs typeface="+mn-cs"/>
              </a:rPr>
              <a:t>Information sharing;  I want to share the document with all the people in the room: the assistant should know who is in the room </a:t>
            </a:r>
          </a:p>
          <a:p>
            <a:endParaRPr lang="en-US" sz="1200" b="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In the not-so-distant future</a:t>
            </a:r>
            <a:r>
              <a:rPr lang="en-US" sz="1200" kern="1200" baseline="0" dirty="0">
                <a:solidFill>
                  <a:schemeClr val="tx1"/>
                </a:solidFill>
                <a:latin typeface="Times New Roman" pitchFamily="18" charset="0"/>
                <a:ea typeface="+mn-ea"/>
                <a:cs typeface="+mn-cs"/>
              </a:rPr>
              <a:t> of Internet of Things, </a:t>
            </a:r>
            <a:r>
              <a:rPr lang="en-US" sz="1200" kern="1200" dirty="0">
                <a:solidFill>
                  <a:schemeClr val="tx1"/>
                </a:solidFill>
                <a:latin typeface="Times New Roman" pitchFamily="18" charset="0"/>
                <a:ea typeface="+mn-ea"/>
                <a:cs typeface="+mn-cs"/>
              </a:rPr>
              <a:t>Think</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about the Butler as the interface between the end-user and the Smart city.</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Here are some examples.</a:t>
            </a:r>
          </a:p>
          <a:p>
            <a:r>
              <a:rPr lang="en-US" sz="1200" kern="1200" dirty="0">
                <a:solidFill>
                  <a:schemeClr val="tx1"/>
                </a:solidFill>
                <a:latin typeface="Times New Roman" pitchFamily="18" charset="0"/>
                <a:ea typeface="+mn-ea"/>
                <a:cs typeface="+mn-cs"/>
              </a:rPr>
              <a:t>-  you are invited by a friend to go to dinner to Hillsborough and you are told they will serve lasagna as the main course. The Intelligent Personal Assistant recommends: on your way to Hillsborough, stop by at this XYZ wine show and buy this Pinot Noir that goes well with Lasagna. And by the way, if you drive along this particular route not only that you save time, but you also can pick up these flowers from ABC Floral Shop (to go well with the wine).</a:t>
            </a:r>
            <a:endParaRPr lang="en-US" sz="1200" b="0" kern="120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70</a:t>
            </a:fld>
            <a:endParaRPr lang="es-ES_tradnl"/>
          </a:p>
        </p:txBody>
      </p:sp>
    </p:spTree>
    <p:extLst>
      <p:ext uri="{BB962C8B-B14F-4D97-AF65-F5344CB8AC3E}">
        <p14:creationId xmlns:p14="http://schemas.microsoft.com/office/powerpoint/2010/main" val="4215928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297531"/>
            <a:ext cx="13599182" cy="3645486"/>
          </a:xfrm>
        </p:spPr>
        <p:txBody>
          <a:bodyPr/>
          <a:lstStyle/>
          <a:p>
            <a:r>
              <a:rPr lang="en-US" sz="1200" kern="1200" dirty="0">
                <a:solidFill>
                  <a:schemeClr val="tx1"/>
                </a:solidFill>
                <a:latin typeface="Times New Roman" pitchFamily="18" charset="0"/>
                <a:ea typeface="+mn-ea"/>
                <a:cs typeface="+mn-cs"/>
              </a:rPr>
              <a:t>Here are some of the big technical research thrusts that we need to have in place:</a:t>
            </a:r>
          </a:p>
          <a:p>
            <a:r>
              <a:rPr lang="en-US" sz="1200" kern="1200" dirty="0">
                <a:solidFill>
                  <a:schemeClr val="tx1"/>
                </a:solidFill>
                <a:latin typeface="Times New Roman" pitchFamily="18" charset="0"/>
                <a:ea typeface="+mn-ea"/>
                <a:cs typeface="+mn-cs"/>
              </a:rPr>
              <a:t>first, is the Intelligence part. Expertise on this area will come from our amazing ML and AI experts</a:t>
            </a:r>
          </a:p>
          <a:p>
            <a:r>
              <a:rPr lang="en-US" sz="1200" kern="1200" dirty="0">
                <a:solidFill>
                  <a:schemeClr val="tx1"/>
                </a:solidFill>
                <a:latin typeface="Times New Roman" pitchFamily="18" charset="0"/>
                <a:ea typeface="+mn-ea"/>
                <a:cs typeface="+mn-cs"/>
              </a:rPr>
              <a:t>Security and Privacy: If this Intelligent </a:t>
            </a:r>
            <a:r>
              <a:rPr lang="en-US" sz="1200" kern="1200" dirty="0" err="1">
                <a:solidFill>
                  <a:schemeClr val="tx1"/>
                </a:solidFill>
                <a:latin typeface="Times New Roman" pitchFamily="18" charset="0"/>
                <a:ea typeface="+mn-ea"/>
                <a:cs typeface="+mn-cs"/>
              </a:rPr>
              <a:t>Buttler</a:t>
            </a:r>
            <a:r>
              <a:rPr lang="en-US" sz="1200" kern="1200" dirty="0">
                <a:solidFill>
                  <a:schemeClr val="tx1"/>
                </a:solidFill>
                <a:latin typeface="Times New Roman" pitchFamily="18" charset="0"/>
                <a:ea typeface="+mn-ea"/>
                <a:cs typeface="+mn-cs"/>
              </a:rPr>
              <a:t> is Listening to everything I say, and remembering people I meet, it better be Secure.</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Cloud: heavyweight compute but also for storage: Expertise from Systems.</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Energy Efficiency: The intelligent assistant should not drain my phone battery in an hour. Expertise from PL, SE.</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Usability: both in terms of the end-users so that the assistant can be used by people that do not hold a PhD degree, but also better usability of programming models. Expertise from HCI, PL, SE</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Software Engineering: what</a:t>
            </a:r>
            <a:r>
              <a:rPr lang="en-US" sz="1200" kern="1200" baseline="0" dirty="0">
                <a:solidFill>
                  <a:schemeClr val="tx1"/>
                </a:solidFill>
                <a:latin typeface="Times New Roman" pitchFamily="18" charset="0"/>
                <a:ea typeface="+mn-ea"/>
                <a:cs typeface="+mn-cs"/>
              </a:rPr>
              <a:t> are the programming models so that app developers can leverage access to Intelligent Assistants? How do we cope with the drastic evolution of the platform? How do we test such systems?</a:t>
            </a:r>
          </a:p>
          <a:p>
            <a:endParaRPr lang="en-US" sz="1200"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Let me dig deeper into one single area that is the most closely related to the topic of this class: Software Evolution.</a:t>
            </a:r>
          </a:p>
          <a:p>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71</a:t>
            </a:fld>
            <a:endParaRPr lang="es-ES_tradnl"/>
          </a:p>
        </p:txBody>
      </p:sp>
    </p:spTree>
    <p:extLst>
      <p:ext uri="{BB962C8B-B14F-4D97-AF65-F5344CB8AC3E}">
        <p14:creationId xmlns:p14="http://schemas.microsoft.com/office/powerpoint/2010/main" val="20084027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937432"/>
            <a:ext cx="19644747" cy="4365683"/>
          </a:xfrm>
        </p:spPr>
        <p:txBody>
          <a:bodyPr/>
          <a:lstStyle/>
          <a:p>
            <a:r>
              <a:rPr lang="en-US" sz="1200" b="0" i="0" u="none" strike="noStrike" kern="1200" baseline="0" dirty="0">
                <a:solidFill>
                  <a:schemeClr val="tx1"/>
                </a:solidFill>
                <a:latin typeface="Times New Roman" pitchFamily="18" charset="0"/>
                <a:ea typeface="+mn-ea"/>
                <a:cs typeface="+mn-cs"/>
              </a:rPr>
              <a:t>Beyond automating program transformations, </a:t>
            </a:r>
          </a:p>
          <a:p>
            <a:r>
              <a:rPr lang="en-US" sz="1200" b="0" i="0" u="none" strike="noStrike" kern="1200" baseline="0" dirty="0">
                <a:solidFill>
                  <a:schemeClr val="tx1"/>
                </a:solidFill>
                <a:latin typeface="Times New Roman" pitchFamily="18" charset="0"/>
                <a:ea typeface="+mn-ea"/>
                <a:cs typeface="+mn-cs"/>
              </a:rPr>
              <a:t>CLICK</a:t>
            </a:r>
          </a:p>
          <a:p>
            <a:r>
              <a:rPr lang="en-US" sz="1200" b="0" i="0" u="none" strike="noStrike" kern="1200" baseline="0" dirty="0">
                <a:solidFill>
                  <a:schemeClr val="tx1"/>
                </a:solidFill>
                <a:latin typeface="Times New Roman" pitchFamily="18" charset="0"/>
                <a:ea typeface="+mn-ea"/>
                <a:cs typeface="+mn-cs"/>
              </a:rPr>
              <a:t>I have also worked on automatic inference of transformations from low-level text edits. To make this accurate and scalable, I combined static analysis with techniques from information retrieval and data-mining such as frequent </a:t>
            </a:r>
            <a:r>
              <a:rPr lang="en-US" sz="1200" b="0" i="0" u="none" strike="noStrike" kern="1200" baseline="0" dirty="0" err="1">
                <a:solidFill>
                  <a:schemeClr val="tx1"/>
                </a:solidFill>
                <a:latin typeface="Times New Roman" pitchFamily="18" charset="0"/>
                <a:ea typeface="+mn-ea"/>
                <a:cs typeface="+mn-cs"/>
              </a:rPr>
              <a:t>itemset</a:t>
            </a:r>
            <a:r>
              <a:rPr lang="en-US" sz="1200" b="0" i="0" u="none" strike="noStrike" kern="1200" baseline="0" dirty="0">
                <a:solidFill>
                  <a:schemeClr val="tx1"/>
                </a:solidFill>
                <a:latin typeface="Times New Roman" pitchFamily="18" charset="0"/>
                <a:ea typeface="+mn-ea"/>
                <a:cs typeface="+mn-cs"/>
              </a:rPr>
              <a:t> mining.</a:t>
            </a:r>
          </a:p>
          <a:p>
            <a:r>
              <a:rPr lang="en-US" sz="1200" b="0" i="0" u="none" strike="noStrike" kern="1200" baseline="0" dirty="0">
                <a:solidFill>
                  <a:schemeClr val="tx1"/>
                </a:solidFill>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To ensure the safety of program transformations</a:t>
            </a:r>
            <a:r>
              <a:rPr lang="en-US" sz="1200" kern="1200" baseline="0" dirty="0">
                <a:solidFill>
                  <a:schemeClr val="tx1"/>
                </a:solidFill>
                <a:effectLst/>
                <a:latin typeface="Times New Roman" pitchFamily="18" charset="0"/>
                <a:ea typeface="+mn-ea"/>
                <a:cs typeface="+mn-cs"/>
              </a:rPr>
              <a:t>, I automated the testing of program transformations. We g</a:t>
            </a:r>
            <a:r>
              <a:rPr lang="en-US" sz="1200" kern="1200" dirty="0">
                <a:solidFill>
                  <a:schemeClr val="tx1"/>
                </a:solidFill>
                <a:effectLst/>
                <a:latin typeface="Times New Roman" pitchFamily="18" charset="0"/>
                <a:ea typeface="+mn-ea"/>
                <a:cs typeface="+mn-cs"/>
              </a:rPr>
              <a:t>enerated test suites for complex transformations,</a:t>
            </a:r>
            <a:r>
              <a:rPr lang="en-US" sz="1200" kern="1200" baseline="0" dirty="0">
                <a:solidFill>
                  <a:schemeClr val="tx1"/>
                </a:solidFill>
                <a:effectLst/>
                <a:latin typeface="Times New Roman" pitchFamily="18" charset="0"/>
                <a:ea typeface="+mn-ea"/>
                <a:cs typeface="+mn-cs"/>
              </a:rPr>
              <a:t> or for detecting errors in manual transformations.</a:t>
            </a:r>
            <a:endParaRPr lang="en-US" sz="1200" b="0" i="0" u="none" strike="noStrike"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effectLst/>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Times New Roman" pitchFamily="18" charset="0"/>
                <a:ea typeface="+mn-ea"/>
                <a:cs typeface="+mn-cs"/>
              </a:rPr>
              <a:t>In the area of archiving and retrieving transformations, I have developed the world’s first refactoring-aware version control system. It </a:t>
            </a:r>
            <a:r>
              <a:rPr lang="en-US" sz="1200" kern="1200" dirty="0">
                <a:solidFill>
                  <a:schemeClr val="tx1"/>
                </a:solidFill>
                <a:effectLst/>
                <a:latin typeface="Times New Roman" pitchFamily="18" charset="0"/>
                <a:ea typeface="+mn-ea"/>
                <a:cs typeface="+mn-cs"/>
              </a:rPr>
              <a:t>makes it easier to understand program evolution</a:t>
            </a:r>
            <a:r>
              <a:rPr lang="en-US" sz="1200" kern="1200" baseline="0" dirty="0">
                <a:solidFill>
                  <a:schemeClr val="tx1"/>
                </a:solidFill>
                <a:effectLst/>
                <a:latin typeface="Times New Roman" pitchFamily="18" charset="0"/>
                <a:ea typeface="+mn-ea"/>
                <a:cs typeface="+mn-cs"/>
              </a:rPr>
              <a:t> by</a:t>
            </a:r>
            <a:r>
              <a:rPr lang="en-US" sz="1200" b="0" i="0" u="none" strike="noStrike" kern="1200" baseline="0" dirty="0">
                <a:solidFill>
                  <a:schemeClr val="tx1"/>
                </a:solidFill>
                <a:latin typeface="Times New Roman" pitchFamily="18" charset="0"/>
                <a:ea typeface="+mn-ea"/>
                <a:cs typeface="+mn-cs"/>
              </a:rPr>
              <a:t> showing history in terms of higher-level transformations. </a:t>
            </a:r>
            <a:endParaRPr lang="en-US" dirty="0"/>
          </a:p>
          <a:p>
            <a:r>
              <a:rPr lang="en-US" sz="1200" b="0" i="0" u="none" strike="noStrike" kern="1200" baseline="0" dirty="0">
                <a:solidFill>
                  <a:schemeClr val="tx1"/>
                </a:solidFill>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In order to discover what are the common changes in practice, I have</a:t>
            </a:r>
            <a:r>
              <a:rPr lang="en-US" sz="1200" kern="1200" baseline="0" dirty="0">
                <a:solidFill>
                  <a:schemeClr val="tx1"/>
                </a:solidFill>
                <a:effectLst/>
                <a:latin typeface="Times New Roman" pitchFamily="18" charset="0"/>
                <a:ea typeface="+mn-ea"/>
                <a:cs typeface="+mn-cs"/>
              </a:rPr>
              <a:t> conducted several formative studies. </a:t>
            </a:r>
            <a:r>
              <a:rPr lang="en-US" sz="1200" b="1" kern="1200" baseline="0" dirty="0">
                <a:solidFill>
                  <a:schemeClr val="tx1"/>
                </a:solidFill>
                <a:effectLst/>
                <a:latin typeface="Times New Roman" pitchFamily="18" charset="0"/>
                <a:ea typeface="+mn-ea"/>
                <a:cs typeface="+mn-cs"/>
              </a:rPr>
              <a:t>They help me understand what people are doing, what they think they are doing, and what they are not really doing, and use triangulation on these answers to determine what we need to automate.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CLICK back and forth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Today</a:t>
            </a:r>
            <a:r>
              <a:rPr lang="en-US" b="1" baseline="0" dirty="0"/>
              <a:t> I only have time to present some of the software changes that we automated for </a:t>
            </a:r>
            <a:r>
              <a:rPr lang="en-US" b="1" dirty="0"/>
              <a:t>mobile apps.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latin typeface="Times New Roman" pitchFamily="18" charset="0"/>
              <a:ea typeface="+mn-ea"/>
              <a:cs typeface="+mn-cs"/>
            </a:endParaRPr>
          </a:p>
          <a:p>
            <a:endParaRPr lang="en-US" sz="1200" b="1" kern="1200" baseline="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pPr marL="0" indent="0">
              <a:buFontTx/>
              <a:buNone/>
            </a:pPr>
            <a:endParaRPr lang="en-US" sz="1200" b="0" i="0" u="none" strike="noStrike" kern="1200" baseline="0" dirty="0">
              <a:solidFill>
                <a:schemeClr val="tx1"/>
              </a:solidFill>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72</a:t>
            </a:fld>
            <a:endParaRPr lang="es-ES_tradnl"/>
          </a:p>
        </p:txBody>
      </p:sp>
    </p:spTree>
    <p:extLst>
      <p:ext uri="{BB962C8B-B14F-4D97-AF65-F5344CB8AC3E}">
        <p14:creationId xmlns:p14="http://schemas.microsoft.com/office/powerpoint/2010/main" val="11774116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057465"/>
            <a:ext cx="23361405" cy="4125618"/>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solidFill>
                  <a:srgbClr val="CD0000"/>
                </a:solidFill>
              </a:rPr>
              <a:t>I value having close interactions with industry.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solidFill>
                <a:srgbClr val="CD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solidFill>
                  <a:srgbClr val="CD0000"/>
                </a:solidFill>
              </a:rPr>
              <a:t>Since coming to OSU I have been intentionally targeting and partnering with local Oregon companies: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a:solidFill>
                  <a:srgbClr val="CD0000"/>
                </a:solidFill>
              </a:rPr>
              <a:t>CLICK Such as Nike, WebMD and Intel</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a:solidFill>
                <a:srgbClr val="CD0000"/>
              </a:solidFill>
            </a:endParaRPr>
          </a:p>
          <a:p>
            <a:r>
              <a:rPr lang="en-US" baseline="0" dirty="0"/>
              <a:t>But the move to the West Coast also enabled me to work closely with our neighbors just north of us CLICK (Microsoft). </a:t>
            </a:r>
            <a:r>
              <a:rPr lang="en-US" b="1" baseline="0" dirty="0"/>
              <a:t>For example, the research that I presented earlier on .NET we worked closely with the .NET library designers.</a:t>
            </a:r>
          </a:p>
          <a:p>
            <a:endParaRPr lang="en-US" baseline="0" dirty="0"/>
          </a:p>
          <a:p>
            <a:r>
              <a:rPr lang="en-US" baseline="0" dirty="0"/>
              <a:t>I also worked with companies just south of Oregon CLICK </a:t>
            </a:r>
          </a:p>
          <a:p>
            <a:r>
              <a:rPr lang="en-US" baseline="0" dirty="0"/>
              <a:t>I keep working with distant companies too. CLICK</a:t>
            </a:r>
          </a:p>
          <a:p>
            <a:endParaRPr lang="en-US" baseline="0" dirty="0"/>
          </a:p>
          <a:p>
            <a:r>
              <a:rPr lang="en-US" baseline="0" dirty="0"/>
              <a:t>CLICK </a:t>
            </a:r>
          </a:p>
          <a:p>
            <a:r>
              <a:rPr lang="en-US" baseline="0" dirty="0"/>
              <a:t>Our industrial partners : </a:t>
            </a:r>
          </a:p>
          <a:p>
            <a:pPr marL="171450" indent="-171450">
              <a:buFontTx/>
              <a:buChar char="-"/>
            </a:pPr>
            <a:r>
              <a:rPr lang="en-US" baseline="0" dirty="0"/>
              <a:t>Provide large, proprietary code bases that we use during the formative stage but also evaluation of our research, </a:t>
            </a:r>
          </a:p>
          <a:p>
            <a:pPr marL="171450" indent="-171450">
              <a:buFontTx/>
              <a:buChar char="-"/>
            </a:pPr>
            <a:r>
              <a:rPr lang="en-US" baseline="0" dirty="0"/>
              <a:t>publish with us</a:t>
            </a:r>
          </a:p>
          <a:p>
            <a:pPr marL="171450" indent="-171450">
              <a:buFontTx/>
              <a:buChar char="-"/>
            </a:pPr>
            <a:r>
              <a:rPr lang="en-US" baseline="0" dirty="0"/>
              <a:t>And they also fund our work</a:t>
            </a:r>
          </a:p>
          <a:p>
            <a:pPr marL="171450" indent="-171450">
              <a:buFontTx/>
              <a:buChar char="-"/>
            </a:pPr>
            <a:endParaRPr lang="en-US" baseline="0" dirty="0"/>
          </a:p>
          <a:p>
            <a:pPr marL="0" indent="0">
              <a:buFontTx/>
              <a:buNone/>
            </a:pPr>
            <a:r>
              <a:rPr lang="en-US" b="1" baseline="0" dirty="0"/>
              <a:t>For example, now I am working with Google on security </a:t>
            </a:r>
            <a:r>
              <a:rPr lang="en-US" b="1" baseline="0" dirty="0" err="1"/>
              <a:t>refactorings</a:t>
            </a:r>
            <a:r>
              <a:rPr lang="en-US" b="1" baseline="0" dirty="0"/>
              <a:t> that upgrade to the latest permission model for Android apps. This makes apps more resilient to exploits. This work could only happen by having access to Google’s professionally written Android apps, and technical meetings with the designers of the new permission model in Android.</a:t>
            </a: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73</a:t>
            </a:fld>
            <a:endParaRPr lang="es-ES_tradnl"/>
          </a:p>
        </p:txBody>
      </p:sp>
    </p:spTree>
    <p:extLst>
      <p:ext uri="{BB962C8B-B14F-4D97-AF65-F5344CB8AC3E}">
        <p14:creationId xmlns:p14="http://schemas.microsoft.com/office/powerpoint/2010/main" val="10054135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prstGeom prst="rect">
            <a:avLst/>
          </a:prstGeom>
        </p:spPr>
        <p:txBody>
          <a:bodyPr lIns="96661" tIns="48331" rIns="96661" bIns="48331"/>
          <a:lstStyle/>
          <a:p>
            <a:endParaRPr/>
          </a:p>
        </p:txBody>
      </p:sp>
      <p:sp>
        <p:nvSpPr>
          <p:cNvPr id="835" name="Shape 835"/>
          <p:cNvSpPr>
            <a:spLocks noGrp="1"/>
          </p:cNvSpPr>
          <p:nvPr>
            <p:ph type="body" sz="quarter" idx="1"/>
          </p:nvPr>
        </p:nvSpPr>
        <p:spPr>
          <a:xfrm>
            <a:off x="1280726" y="4737924"/>
            <a:ext cx="9088780" cy="764698"/>
          </a:xfrm>
          <a:prstGeom prst="rect">
            <a:avLst/>
          </a:prstGeom>
        </p:spPr>
        <p:txBody>
          <a:bodyPr/>
          <a:lstStyle/>
          <a:p>
            <a:r>
              <a:rPr dirty="0"/>
              <a:t>Besides the tools, Asyncifier and Corrector; we also provide a </a:t>
            </a:r>
            <a:r>
              <a:rPr lang="en-US" dirty="0"/>
              <a:t>tremenduous</a:t>
            </a:r>
            <a:r>
              <a:rPr lang="en-US" baseline="0" dirty="0"/>
              <a:t> portal, learnasync.net</a:t>
            </a:r>
            <a:r>
              <a:rPr dirty="0"/>
              <a:t>.</a:t>
            </a:r>
          </a:p>
          <a:p>
            <a:endParaRPr dirty="0"/>
          </a:p>
          <a:p>
            <a:r>
              <a:rPr lang="en-US" dirty="0"/>
              <a:t>Where</a:t>
            </a:r>
            <a:r>
              <a:rPr dirty="0"/>
              <a:t> developers can inspect hundreds of real-world examples of all asynchronous idioms </a:t>
            </a:r>
            <a:r>
              <a:rPr lang="en-US" dirty="0"/>
              <a:t>and</a:t>
            </a:r>
            <a:r>
              <a:rPr lang="en-US" baseline="0" dirty="0"/>
              <a:t> learn from </a:t>
            </a:r>
            <a:r>
              <a:rPr dirty="0"/>
              <a:t>both positive and negative examples.</a:t>
            </a:r>
          </a:p>
        </p:txBody>
      </p:sp>
    </p:spTree>
    <p:extLst>
      <p:ext uri="{BB962C8B-B14F-4D97-AF65-F5344CB8AC3E}">
        <p14:creationId xmlns:p14="http://schemas.microsoft.com/office/powerpoint/2010/main" val="1025383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297531"/>
            <a:ext cx="20605394" cy="3645486"/>
          </a:xfrm>
        </p:spPr>
        <p:txBody>
          <a:bodyPr/>
          <a:lstStyle/>
          <a:p>
            <a:r>
              <a:rPr lang="en-US" sz="1200" kern="1200" dirty="0">
                <a:solidFill>
                  <a:schemeClr val="tx1"/>
                </a:solidFill>
                <a:effectLst/>
                <a:latin typeface="Times New Roman" pitchFamily="18" charset="0"/>
                <a:ea typeface="+mn-ea"/>
                <a:cs typeface="+mn-cs"/>
              </a:rPr>
              <a:t>I want</a:t>
            </a:r>
            <a:r>
              <a:rPr lang="en-US" sz="1200" kern="1200" baseline="0" dirty="0">
                <a:solidFill>
                  <a:schemeClr val="tx1"/>
                </a:solidFill>
                <a:effectLst/>
                <a:latin typeface="Times New Roman" pitchFamily="18" charset="0"/>
                <a:ea typeface="+mn-ea"/>
                <a:cs typeface="+mn-cs"/>
              </a:rPr>
              <a:t> to </a:t>
            </a:r>
            <a:r>
              <a:rPr lang="en-US" sz="1200" kern="1200" dirty="0">
                <a:solidFill>
                  <a:schemeClr val="tx1"/>
                </a:solidFill>
                <a:effectLst/>
                <a:latin typeface="Times New Roman" pitchFamily="18" charset="0"/>
                <a:ea typeface="+mn-ea"/>
                <a:cs typeface="+mn-cs"/>
              </a:rPr>
              <a:t>present</a:t>
            </a:r>
            <a:r>
              <a:rPr lang="en-US" sz="1200" kern="1200" baseline="0" dirty="0">
                <a:solidFill>
                  <a:schemeClr val="tx1"/>
                </a:solidFill>
                <a:effectLst/>
                <a:latin typeface="Times New Roman" pitchFamily="18" charset="0"/>
                <a:ea typeface="+mn-ea"/>
                <a:cs typeface="+mn-cs"/>
              </a:rPr>
              <a:t> my philosophy for conducting research in software engineering.</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 </a:t>
            </a:r>
            <a:r>
              <a:rPr lang="en-US" sz="1200" b="1" kern="1200" dirty="0">
                <a:solidFill>
                  <a:schemeClr val="tx1"/>
                </a:solidFill>
                <a:latin typeface="Times New Roman" pitchFamily="18" charset="0"/>
                <a:ea typeface="+mn-ea"/>
                <a:cs typeface="+mn-cs"/>
              </a:rPr>
              <a:t>am an experimentalist</a:t>
            </a:r>
            <a:r>
              <a:rPr lang="en-US" sz="1200" b="1" kern="1200" baseline="0" dirty="0">
                <a:solidFill>
                  <a:schemeClr val="tx1"/>
                </a:solidFill>
                <a:latin typeface="Times New Roman" pitchFamily="18" charset="0"/>
                <a:ea typeface="+mn-ea"/>
                <a:cs typeface="+mn-cs"/>
              </a:rPr>
              <a:t> and I build tools</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Tools are important to software engineering</a:t>
            </a:r>
            <a:r>
              <a:rPr lang="en-US" sz="1200" kern="1200" baseline="0" dirty="0">
                <a:solidFill>
                  <a:schemeClr val="tx1"/>
                </a:solidFill>
                <a:latin typeface="Times New Roman" pitchFamily="18" charset="0"/>
                <a:ea typeface="+mn-ea"/>
                <a:cs typeface="+mn-cs"/>
              </a:rPr>
              <a:t> research</a:t>
            </a:r>
            <a:r>
              <a:rPr lang="en-US" sz="1200" kern="1200" dirty="0">
                <a:solidFill>
                  <a:schemeClr val="tx1"/>
                </a:solidFill>
                <a:latin typeface="Times New Roman" pitchFamily="18" charset="0"/>
                <a:ea typeface="+mn-ea"/>
                <a:cs typeface="+mn-cs"/>
              </a:rPr>
              <a:t>, both practically, in that they aid developers in a tedious, error-prone activities, and theoretically, in </a:t>
            </a:r>
            <a:r>
              <a:rPr lang="en-US" sz="1200" b="1" kern="1200" dirty="0">
                <a:solidFill>
                  <a:schemeClr val="tx1"/>
                </a:solidFill>
                <a:latin typeface="Times New Roman" pitchFamily="18" charset="0"/>
                <a:ea typeface="+mn-ea"/>
                <a:cs typeface="+mn-cs"/>
              </a:rPr>
              <a:t>that the automation serves as a proof that the concepts have been sufficiently formalized to be executed by a computer</a:t>
            </a:r>
            <a:r>
              <a:rPr lang="en-US" sz="1200" kern="1200" dirty="0">
                <a:solidFill>
                  <a:schemeClr val="tx1"/>
                </a:solidFill>
                <a:latin typeface="Times New Roman" pitchFamily="18" charset="0"/>
                <a:ea typeface="+mn-ea"/>
                <a:cs typeface="+mn-cs"/>
              </a:rPr>
              <a:t>.</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As Commonly done in software engineering research, I rigorously employ empirical methods (e.g., case studies, controlled experiments, interviews) in the evaluation stage (did we built the </a:t>
            </a:r>
            <a:r>
              <a:rPr lang="en-US" sz="1200" i="1" kern="1200" dirty="0">
                <a:solidFill>
                  <a:schemeClr val="tx1"/>
                </a:solidFill>
                <a:effectLst/>
                <a:latin typeface="Times New Roman" pitchFamily="18" charset="0"/>
                <a:ea typeface="+mn-ea"/>
                <a:cs typeface="+mn-cs"/>
              </a:rPr>
              <a:t>tool right</a:t>
            </a:r>
            <a:r>
              <a:rPr lang="en-US" sz="1200" kern="1200" dirty="0">
                <a:solidFill>
                  <a:schemeClr val="tx1"/>
                </a:solidFill>
                <a:effectLst/>
                <a:latin typeface="Times New Roman" pitchFamily="18" charset="0"/>
                <a:ea typeface="+mn-ea"/>
                <a:cs typeface="+mn-cs"/>
              </a:rPr>
              <a:t>?) </a:t>
            </a:r>
          </a:p>
          <a:p>
            <a:r>
              <a:rPr lang="en-US" sz="1200" kern="1200" baseline="0" dirty="0">
                <a:solidFill>
                  <a:schemeClr val="tx1"/>
                </a:solidFill>
                <a:effectLst/>
                <a:latin typeface="Times New Roman" pitchFamily="18" charset="0"/>
                <a:ea typeface="+mn-ea"/>
                <a:cs typeface="+mn-cs"/>
              </a:rPr>
              <a:t>However, I also </a:t>
            </a:r>
            <a:r>
              <a:rPr lang="en-US" sz="1200" kern="1200" dirty="0">
                <a:solidFill>
                  <a:schemeClr val="tx1"/>
                </a:solidFill>
                <a:effectLst/>
                <a:latin typeface="Times New Roman" pitchFamily="18" charset="0"/>
                <a:ea typeface="+mn-ea"/>
                <a:cs typeface="+mn-cs"/>
              </a:rPr>
              <a:t>Employ</a:t>
            </a:r>
            <a:r>
              <a:rPr lang="en-US" sz="1200" kern="1200" baseline="0" dirty="0">
                <a:solidFill>
                  <a:schemeClr val="tx1"/>
                </a:solidFill>
                <a:effectLst/>
                <a:latin typeface="Times New Roman" pitchFamily="18" charset="0"/>
                <a:ea typeface="+mn-ea"/>
                <a:cs typeface="+mn-cs"/>
              </a:rPr>
              <a:t> empirical methods</a:t>
            </a:r>
            <a:r>
              <a:rPr lang="en-US" sz="1200" kern="1200" dirty="0">
                <a:solidFill>
                  <a:schemeClr val="tx1"/>
                </a:solidFill>
                <a:effectLst/>
                <a:latin typeface="Times New Roman" pitchFamily="18" charset="0"/>
                <a:ea typeface="+mn-ea"/>
                <a:cs typeface="+mn-cs"/>
              </a:rPr>
              <a:t> in the formative stage of the research (are we building the </a:t>
            </a:r>
            <a:r>
              <a:rPr lang="en-US" sz="1200" i="1" kern="1200" dirty="0">
                <a:solidFill>
                  <a:schemeClr val="tx1"/>
                </a:solidFill>
                <a:effectLst/>
                <a:latin typeface="Times New Roman" pitchFamily="18" charset="0"/>
                <a:ea typeface="+mn-ea"/>
                <a:cs typeface="+mn-cs"/>
              </a:rPr>
              <a:t>right tool</a:t>
            </a:r>
            <a:r>
              <a:rPr lang="en-US" sz="1200" kern="1200" dirty="0">
                <a:solidFill>
                  <a:schemeClr val="tx1"/>
                </a:solidFill>
                <a:effectLst/>
                <a:latin typeface="Times New Roman" pitchFamily="18" charset="0"/>
                <a:ea typeface="+mn-ea"/>
                <a:cs typeface="+mn-cs"/>
              </a:rPr>
              <a:t>?). I</a:t>
            </a:r>
            <a:r>
              <a:rPr lang="en-US" sz="1200" kern="1200" baseline="0" dirty="0">
                <a:solidFill>
                  <a:schemeClr val="tx1"/>
                </a:solidFill>
                <a:effectLst/>
                <a:latin typeface="Times New Roman" pitchFamily="18" charset="0"/>
                <a:ea typeface="+mn-ea"/>
                <a:cs typeface="+mn-cs"/>
              </a:rPr>
              <a:t> place high value into first understanding what people are doing, what they think they are doing, and what they are not really doing, and use triangulation on these answers to determine what they need.</a:t>
            </a:r>
            <a:endParaRPr lang="en-US" sz="1200"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 enjoy connecting seemingly unrelated areas of computer science and make novel</a:t>
            </a:r>
            <a:r>
              <a:rPr lang="en-US" sz="1200" kern="1200" baseline="0" dirty="0">
                <a:solidFill>
                  <a:schemeClr val="tx1"/>
                </a:solidFill>
                <a:effectLst/>
                <a:latin typeface="Times New Roman" pitchFamily="18" charset="0"/>
                <a:ea typeface="+mn-ea"/>
                <a:cs typeface="+mn-cs"/>
              </a:rPr>
              <a:t> contributions for example, designing scalable program analyses using data-mining techniques)</a:t>
            </a:r>
          </a:p>
          <a:p>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I happily go the extra mile necessary to move my research into practice. I maintain strong ties with the industry groups building the major integrated development environments (IDEs), and I contribute to open-source software. </a:t>
            </a:r>
            <a:endParaRPr lang="en-US" b="1" dirty="0"/>
          </a:p>
          <a:p>
            <a:pPr marL="0" indent="0">
              <a:buFontTx/>
              <a:buNone/>
            </a:pPr>
            <a:endParaRPr lang="en-US" sz="120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My research</a:t>
            </a:r>
            <a:r>
              <a:rPr lang="en-US" sz="1200" b="1" kern="1200" baseline="0" dirty="0">
                <a:solidFill>
                  <a:schemeClr val="tx1"/>
                </a:solidFill>
                <a:effectLst/>
                <a:latin typeface="Times New Roman" pitchFamily="18" charset="0"/>
                <a:ea typeface="+mn-ea"/>
                <a:cs typeface="+mn-cs"/>
              </a:rPr>
              <a:t> advances science by </a:t>
            </a:r>
            <a:r>
              <a:rPr lang="en-US" sz="1200" b="1" kern="1200" dirty="0">
                <a:solidFill>
                  <a:schemeClr val="tx1"/>
                </a:solidFill>
                <a:effectLst/>
                <a:latin typeface="Times New Roman" pitchFamily="18" charset="0"/>
                <a:ea typeface="+mn-ea"/>
                <a:cs typeface="+mn-cs"/>
              </a:rPr>
              <a:t>discovering generalizable</a:t>
            </a:r>
            <a:r>
              <a:rPr lang="en-US" sz="1200" b="1" kern="1200" baseline="0" dirty="0">
                <a:solidFill>
                  <a:schemeClr val="tx1"/>
                </a:solidFill>
                <a:effectLst/>
                <a:latin typeface="Times New Roman" pitchFamily="18" charset="0"/>
                <a:ea typeface="+mn-ea"/>
                <a:cs typeface="+mn-cs"/>
              </a:rPr>
              <a:t> knowledge about the applicability of transformations as an effective paradigm for software evolution.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And I discover </a:t>
            </a:r>
            <a:r>
              <a:rPr lang="en-US" sz="1200" b="1" kern="1200" dirty="0">
                <a:solidFill>
                  <a:schemeClr val="tx1"/>
                </a:solidFill>
                <a:effectLst/>
                <a:latin typeface="Times New Roman" pitchFamily="18" charset="0"/>
                <a:ea typeface="+mn-ea"/>
                <a:cs typeface="+mn-cs"/>
              </a:rPr>
              <a:t>principles for changing programs between significantly different programming models</a:t>
            </a:r>
            <a:r>
              <a:rPr lang="en-US" sz="1200" kern="1200" dirty="0">
                <a:solidFill>
                  <a:schemeClr val="tx1"/>
                </a:solidFill>
                <a:effectLst/>
                <a:latin typeface="Times New Roman" pitchFamily="18" charset="0"/>
                <a:ea typeface="+mn-ea"/>
                <a:cs typeface="+mn-cs"/>
              </a:rPr>
              <a:t>, both in terms of the control-flow (from</a:t>
            </a:r>
            <a:r>
              <a:rPr lang="en-US" sz="1200" kern="1200" baseline="0" dirty="0">
                <a:solidFill>
                  <a:schemeClr val="tx1"/>
                </a:solidFill>
                <a:effectLst/>
                <a:latin typeface="Times New Roman" pitchFamily="18" charset="0"/>
                <a:ea typeface="+mn-ea"/>
                <a:cs typeface="+mn-cs"/>
              </a:rPr>
              <a:t> synchronous to </a:t>
            </a:r>
            <a:r>
              <a:rPr lang="en-US" sz="1200" kern="1200" dirty="0">
                <a:solidFill>
                  <a:schemeClr val="tx1"/>
                </a:solidFill>
                <a:effectLst/>
                <a:latin typeface="Times New Roman" pitchFamily="18" charset="0"/>
                <a:ea typeface="+mn-ea"/>
                <a:cs typeface="+mn-cs"/>
              </a:rPr>
              <a:t>callback-based, from sequential to parallel)</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and program state (from shared- to distributed- memory style of communication and from </a:t>
            </a:r>
            <a:r>
              <a:rPr lang="en-US" sz="1200" kern="1200" dirty="0" err="1">
                <a:solidFill>
                  <a:schemeClr val="tx1"/>
                </a:solidFill>
                <a:effectLst/>
                <a:latin typeface="Times New Roman" pitchFamily="18" charset="0"/>
                <a:ea typeface="+mn-ea"/>
                <a:cs typeface="+mn-cs"/>
              </a:rPr>
              <a:t>statefull</a:t>
            </a:r>
            <a:r>
              <a:rPr lang="en-US" sz="1200" kern="1200" dirty="0">
                <a:solidFill>
                  <a:schemeClr val="tx1"/>
                </a:solidFill>
                <a:effectLst/>
                <a:latin typeface="Times New Roman" pitchFamily="18" charset="0"/>
                <a:ea typeface="+mn-ea"/>
                <a:cs typeface="+mn-cs"/>
              </a:rPr>
              <a:t> to stateless execution) </a:t>
            </a:r>
            <a:endParaRPr lang="en-US" dirty="0"/>
          </a:p>
          <a:p>
            <a:pPr marL="0" indent="0">
              <a:buFontTx/>
              <a:buNone/>
            </a:pPr>
            <a:endParaRPr lang="en-US" sz="1200" kern="1200" baseline="0" dirty="0">
              <a:solidFill>
                <a:schemeClr val="tx1"/>
              </a:solidFill>
              <a:effectLst/>
              <a:latin typeface="Times New Roman" pitchFamily="18" charset="0"/>
              <a:ea typeface="+mn-ea"/>
              <a:cs typeface="+mn-cs"/>
            </a:endParaRPr>
          </a:p>
          <a:p>
            <a:pPr marL="0" indent="0">
              <a:buFontTx/>
              <a:buNone/>
            </a:pPr>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75</a:t>
            </a:fld>
            <a:endParaRPr lang="es-ES_tradnl"/>
          </a:p>
        </p:txBody>
      </p:sp>
    </p:spTree>
    <p:extLst>
      <p:ext uri="{BB962C8B-B14F-4D97-AF65-F5344CB8AC3E}">
        <p14:creationId xmlns:p14="http://schemas.microsoft.com/office/powerpoint/2010/main" val="521675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337268"/>
            <a:ext cx="11583246" cy="5566012"/>
          </a:xfrm>
        </p:spPr>
        <p:txBody>
          <a:bodyPr/>
          <a:lstStyle/>
          <a:p>
            <a:r>
              <a:rPr lang="en-US" sz="1200" b="1" kern="1200" dirty="0">
                <a:solidFill>
                  <a:schemeClr val="tx1"/>
                </a:solidFill>
                <a:effectLst/>
                <a:latin typeface="Times New Roman" pitchFamily="18" charset="0"/>
                <a:ea typeface="+mn-ea"/>
                <a:cs typeface="+mn-cs"/>
              </a:rPr>
              <a:t>Today I only</a:t>
            </a:r>
            <a:r>
              <a:rPr lang="en-US" sz="1200" b="1" kern="1200" baseline="0" dirty="0">
                <a:solidFill>
                  <a:schemeClr val="tx1"/>
                </a:solidFill>
                <a:effectLst/>
                <a:latin typeface="Times New Roman" pitchFamily="18" charset="0"/>
                <a:ea typeface="+mn-ea"/>
                <a:cs typeface="+mn-cs"/>
              </a:rPr>
              <a:t> had time to talk about interactive analysis and transformations for asynchrony on mobile devices.</a:t>
            </a:r>
          </a:p>
          <a:p>
            <a:endParaRPr lang="en-US" sz="1200" b="1" kern="1200" dirty="0">
              <a:solidFill>
                <a:schemeClr val="tx1"/>
              </a:solidFill>
              <a:effectLst/>
              <a:latin typeface="Times New Roman" pitchFamily="18" charset="0"/>
              <a:ea typeface="+mn-ea"/>
              <a:cs typeface="+mn-cs"/>
            </a:endParaRPr>
          </a:p>
          <a:p>
            <a:r>
              <a:rPr lang="en-US" sz="1200" b="1" kern="1200" dirty="0">
                <a:solidFill>
                  <a:schemeClr val="tx1"/>
                </a:solidFill>
                <a:effectLst/>
                <a:latin typeface="Times New Roman" pitchFamily="18" charset="0"/>
                <a:ea typeface="+mn-ea"/>
                <a:cs typeface="+mn-cs"/>
              </a:rPr>
              <a:t>Following a similar trajectory, in the past I successfully pioneered interactive program analysis &amp; transformations by opening the</a:t>
            </a:r>
            <a:r>
              <a:rPr lang="en-US" sz="1200" b="1" kern="1200" baseline="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field of refactoring</a:t>
            </a:r>
            <a:r>
              <a:rPr lang="en-US" sz="1200" b="1" kern="1200" baseline="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in other  novel domains:</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CLICK</a:t>
            </a:r>
          </a:p>
          <a:p>
            <a:r>
              <a:rPr lang="en-US" sz="1200" b="1" kern="1200" dirty="0">
                <a:solidFill>
                  <a:schemeClr val="tx1"/>
                </a:solidFill>
                <a:effectLst/>
                <a:latin typeface="Times New Roman" pitchFamily="18" charset="0"/>
                <a:ea typeface="+mn-ea"/>
                <a:cs typeface="+mn-cs"/>
              </a:rPr>
              <a:t>We change</a:t>
            </a:r>
            <a:r>
              <a:rPr lang="en-US" sz="1200" b="1"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existing sequential programs to make them run in parallel, and change data</a:t>
            </a:r>
            <a:r>
              <a:rPr lang="en-US" sz="1200" kern="1200" baseline="0" dirty="0">
                <a:solidFill>
                  <a:schemeClr val="tx1"/>
                </a:solidFill>
                <a:effectLst/>
                <a:latin typeface="Times New Roman" pitchFamily="18" charset="0"/>
                <a:ea typeface="+mn-ea"/>
                <a:cs typeface="+mn-cs"/>
              </a:rPr>
              <a:t> structures to make them thread-safe</a:t>
            </a:r>
            <a:r>
              <a:rPr lang="en-US" sz="1200" kern="1200" dirty="0">
                <a:solidFill>
                  <a:schemeClr val="tx1"/>
                </a:solidFill>
                <a:effectLst/>
                <a:latin typeface="Times New Roman" pitchFamily="18" charset="0"/>
                <a:ea typeface="+mn-ea"/>
                <a:cs typeface="+mn-cs"/>
              </a:rPr>
              <a:t>,</a:t>
            </a:r>
            <a:r>
              <a:rPr lang="en-US" sz="1200" kern="1200" baseline="0" dirty="0">
                <a:solidFill>
                  <a:schemeClr val="tx1"/>
                </a:solidFill>
                <a:effectLst/>
                <a:latin typeface="Times New Roman" pitchFamily="18" charset="0"/>
                <a:ea typeface="+mn-ea"/>
                <a:cs typeface="+mn-cs"/>
              </a:rPr>
              <a:t> </a:t>
            </a:r>
          </a:p>
          <a:p>
            <a:r>
              <a:rPr lang="en-US" sz="1200" kern="1200" baseline="0" dirty="0">
                <a:solidFill>
                  <a:schemeClr val="tx1"/>
                </a:solidFill>
                <a:effectLst/>
                <a:latin typeface="Times New Roman" pitchFamily="18" charset="0"/>
                <a:ea typeface="+mn-ea"/>
                <a:cs typeface="+mn-cs"/>
              </a:rPr>
              <a:t>These changes are crucial in the multicore era when programmers need to resort to parallelism to improve performance.</a:t>
            </a:r>
            <a:endParaRPr lang="en-US" sz="1200" kern="1200" dirty="0">
              <a:solidFill>
                <a:schemeClr val="tx1"/>
              </a:solidFill>
              <a:effectLst/>
              <a:latin typeface="Times New Roman" pitchFamily="18" charset="0"/>
              <a:ea typeface="+mn-ea"/>
              <a:cs typeface="+mn-cs"/>
            </a:endParaRPr>
          </a:p>
          <a:p>
            <a:r>
              <a:rPr lang="en-US" sz="1200" b="0" i="0" u="none" strike="noStrike" kern="1200" dirty="0">
                <a:solidFill>
                  <a:schemeClr val="tx1"/>
                </a:solidFill>
                <a:latin typeface="Times New Roman" pitchFamily="18" charset="0"/>
                <a:ea typeface="+mn-ea"/>
                <a:cs typeface="+mn-cs"/>
              </a:rPr>
              <a:t>CLICK</a:t>
            </a:r>
          </a:p>
          <a:p>
            <a:r>
              <a:rPr lang="en-US" sz="1200" b="1" kern="1200" dirty="0">
                <a:solidFill>
                  <a:schemeClr val="tx1"/>
                </a:solidFill>
                <a:effectLst/>
                <a:latin typeface="Times New Roman" pitchFamily="18" charset="0"/>
                <a:ea typeface="+mn-ea"/>
                <a:cs typeface="+mn-cs"/>
              </a:rPr>
              <a:t>Upgrade</a:t>
            </a:r>
            <a:r>
              <a:rPr lang="en-US" sz="1200" kern="1200" dirty="0">
                <a:solidFill>
                  <a:schemeClr val="tx1"/>
                </a:solidFill>
                <a:effectLst/>
                <a:latin typeface="Times New Roman" pitchFamily="18" charset="0"/>
                <a:ea typeface="+mn-ea"/>
                <a:cs typeface="+mn-cs"/>
              </a:rPr>
              <a:t> library-based applications to use the latest API of their libraries,</a:t>
            </a:r>
            <a:r>
              <a:rPr lang="en-US" sz="1200" kern="1200" baseline="0" dirty="0">
                <a:solidFill>
                  <a:schemeClr val="tx1"/>
                </a:solidFill>
                <a:effectLst/>
                <a:latin typeface="Times New Roman" pitchFamily="18" charset="0"/>
                <a:ea typeface="+mn-ea"/>
                <a:cs typeface="+mn-cs"/>
              </a:rPr>
              <a:t> </a:t>
            </a:r>
          </a:p>
          <a:p>
            <a:r>
              <a:rPr lang="en-US" sz="1200" kern="1200" baseline="0" dirty="0">
                <a:solidFill>
                  <a:schemeClr val="tx1"/>
                </a:solidFill>
                <a:effectLst/>
                <a:latin typeface="Times New Roman" pitchFamily="18" charset="0"/>
                <a:ea typeface="+mn-ea"/>
                <a:cs typeface="+mn-cs"/>
              </a:rPr>
              <a:t>CLICK</a:t>
            </a:r>
          </a:p>
          <a:p>
            <a:r>
              <a:rPr lang="en-US" sz="1200" kern="1200" dirty="0">
                <a:solidFill>
                  <a:schemeClr val="tx1"/>
                </a:solidFill>
                <a:effectLst/>
                <a:latin typeface="Times New Roman" pitchFamily="18" charset="0"/>
                <a:ea typeface="+mn-ea"/>
                <a:cs typeface="+mn-cs"/>
              </a:rPr>
              <a:t>(iii) </a:t>
            </a:r>
            <a:r>
              <a:rPr lang="en-US" sz="1200" b="1" kern="1200" dirty="0">
                <a:solidFill>
                  <a:schemeClr val="tx1"/>
                </a:solidFill>
                <a:effectLst/>
                <a:latin typeface="Times New Roman" pitchFamily="18" charset="0"/>
                <a:ea typeface="+mn-ea"/>
                <a:cs typeface="+mn-cs"/>
              </a:rPr>
              <a:t>Improve </a:t>
            </a:r>
            <a:r>
              <a:rPr lang="en-US" sz="1200" kern="1200" dirty="0">
                <a:solidFill>
                  <a:schemeClr val="tx1"/>
                </a:solidFill>
                <a:effectLst/>
                <a:latin typeface="Times New Roman" pitchFamily="18" charset="0"/>
                <a:ea typeface="+mn-ea"/>
                <a:cs typeface="+mn-cs"/>
              </a:rPr>
              <a:t>performance and maintainability of end-user software (e.g., spreadsheets). </a:t>
            </a:r>
          </a:p>
          <a:p>
            <a:endParaRPr lang="en-US" sz="1200" kern="1200" dirty="0">
              <a:solidFill>
                <a:schemeClr val="tx1"/>
              </a:solidFill>
              <a:effectLst/>
              <a:latin typeface="Times New Roman" pitchFamily="18" charset="0"/>
              <a:ea typeface="+mn-ea"/>
              <a:cs typeface="+mn-cs"/>
            </a:endParaRPr>
          </a:p>
          <a:p>
            <a:r>
              <a:rPr lang="en-US" sz="1200" b="1" kern="1200" baseline="0" dirty="0">
                <a:solidFill>
                  <a:schemeClr val="tx1"/>
                </a:solidFill>
                <a:effectLst/>
                <a:latin typeface="Times New Roman" pitchFamily="18" charset="0"/>
                <a:ea typeface="+mn-ea"/>
                <a:cs typeface="+mn-cs"/>
              </a:rPr>
              <a:t>CLICK</a:t>
            </a:r>
          </a:p>
          <a:p>
            <a:r>
              <a:rPr lang="en-US" sz="1200" b="1" kern="1200" baseline="0" dirty="0">
                <a:solidFill>
                  <a:schemeClr val="tx1"/>
                </a:solidFill>
                <a:effectLst/>
                <a:latin typeface="Times New Roman" pitchFamily="18" charset="0"/>
                <a:ea typeface="+mn-ea"/>
                <a:cs typeface="+mn-cs"/>
              </a:rPr>
              <a:t>If we combine all this work under one single label, it would be called automating program transformations</a:t>
            </a:r>
          </a:p>
          <a:p>
            <a:endParaRPr lang="en-US" sz="1200" b="1" kern="1200" baseline="0" dirty="0">
              <a:solidFill>
                <a:schemeClr val="tx1"/>
              </a:solidFill>
              <a:effectLst/>
              <a:latin typeface="Times New Roman" pitchFamily="18" charset="0"/>
              <a:ea typeface="+mn-ea"/>
              <a:cs typeface="+mn-cs"/>
            </a:endParaRPr>
          </a:p>
          <a:p>
            <a:endParaRPr lang="en-US" sz="1200" b="1" kern="1200" baseline="0" dirty="0">
              <a:solidFill>
                <a:schemeClr val="tx1"/>
              </a:solidFill>
              <a:effectLst/>
              <a:latin typeface="Times New Roman" pitchFamily="18" charset="0"/>
              <a:ea typeface="+mn-ea"/>
              <a:cs typeface="+mn-cs"/>
            </a:endParaRPr>
          </a:p>
          <a:p>
            <a:r>
              <a:rPr lang="en-US" sz="1200" b="1" kern="1200" baseline="0" dirty="0">
                <a:solidFill>
                  <a:schemeClr val="tx1"/>
                </a:solidFill>
                <a:effectLst/>
                <a:latin typeface="Times New Roman" pitchFamily="18" charset="0"/>
                <a:ea typeface="+mn-ea"/>
                <a:cs typeface="+mn-cs"/>
              </a:rPr>
              <a:t>=========</a:t>
            </a:r>
          </a:p>
          <a:p>
            <a:pPr marL="171450" indent="-171450">
              <a:buFontTx/>
              <a:buChar char="-"/>
            </a:pPr>
            <a:r>
              <a:rPr lang="en-US" sz="1200" b="0" kern="1200" baseline="0" dirty="0">
                <a:solidFill>
                  <a:schemeClr val="tx1"/>
                </a:solidFill>
                <a:effectLst/>
                <a:latin typeface="Times New Roman" pitchFamily="18" charset="0"/>
                <a:ea typeface="+mn-ea"/>
                <a:cs typeface="+mn-cs"/>
              </a:rPr>
              <a:t>DON’T Read this For example, the novel static analysis techniques that we developed for race detection in parallel code we extended </a:t>
            </a:r>
          </a:p>
          <a:p>
            <a:pPr marL="0" indent="0">
              <a:buFontTx/>
              <a:buNone/>
            </a:pPr>
            <a:r>
              <a:rPr lang="en-US" sz="1200" b="0" kern="1200" baseline="0" dirty="0">
                <a:solidFill>
                  <a:schemeClr val="tx1"/>
                </a:solidFill>
                <a:effectLst/>
                <a:latin typeface="Times New Roman" pitchFamily="18" charset="0"/>
                <a:ea typeface="+mn-ea"/>
                <a:cs typeface="+mn-cs"/>
              </a:rPr>
              <a:t>To </a:t>
            </a:r>
            <a:r>
              <a:rPr lang="en-US" b="0" dirty="0"/>
              <a:t>determine non-interference of</a:t>
            </a:r>
            <a:r>
              <a:rPr lang="en-US" b="0" baseline="0" dirty="0"/>
              <a:t> </a:t>
            </a:r>
            <a:r>
              <a:rPr lang="en-US" b="0" dirty="0"/>
              <a:t>asynchronous operations even in the challenge</a:t>
            </a:r>
            <a:r>
              <a:rPr lang="en-US" b="0" baseline="0" dirty="0"/>
              <a:t> posed </a:t>
            </a:r>
            <a:r>
              <a:rPr lang="en-US" b="0" dirty="0"/>
              <a:t>by</a:t>
            </a:r>
          </a:p>
          <a:p>
            <a:r>
              <a:rPr lang="en-US" b="0" dirty="0"/>
              <a:t> event-driven systems and callbacks.</a:t>
            </a:r>
            <a:endParaRPr lang="en-US" sz="1200" b="0" kern="1200" baseline="0" dirty="0">
              <a:solidFill>
                <a:schemeClr val="tx1"/>
              </a:solidFill>
              <a:effectLst/>
              <a:latin typeface="Times New Roman" pitchFamily="18" charset="0"/>
              <a:ea typeface="+mn-ea"/>
              <a:cs typeface="+mn-cs"/>
            </a:endParaRPr>
          </a:p>
          <a:p>
            <a:pPr marL="171450" indent="-171450">
              <a:buFontTx/>
              <a:buChar char="-"/>
            </a:pPr>
            <a:endParaRPr lang="en-US" sz="1200" b="0" kern="1200" baseline="0" dirty="0">
              <a:solidFill>
                <a:schemeClr val="tx1"/>
              </a:solidFill>
              <a:effectLst/>
              <a:latin typeface="Times New Roman" pitchFamily="18" charset="0"/>
              <a:ea typeface="+mn-ea"/>
              <a:cs typeface="+mn-cs"/>
            </a:endParaRPr>
          </a:p>
          <a:p>
            <a:endParaRPr lang="en-US" sz="1200" b="0" kern="1200" dirty="0">
              <a:solidFill>
                <a:schemeClr val="tx1"/>
              </a:solidFill>
              <a:effectLst/>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76</a:t>
            </a:fld>
            <a:endParaRPr lang="es-ES_tradnl"/>
          </a:p>
        </p:txBody>
      </p:sp>
    </p:spTree>
    <p:extLst>
      <p:ext uri="{BB962C8B-B14F-4D97-AF65-F5344CB8AC3E}">
        <p14:creationId xmlns:p14="http://schemas.microsoft.com/office/powerpoint/2010/main" val="19953871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537596"/>
            <a:ext cx="26842038" cy="3165355"/>
          </a:xfrm>
        </p:spPr>
        <p:txBody>
          <a:bodyPr/>
          <a:lstStyle/>
          <a:p>
            <a:r>
              <a:rPr lang="en-US" sz="1200" b="0" i="0" u="none" strike="noStrike" kern="1200" baseline="0" dirty="0">
                <a:solidFill>
                  <a:schemeClr val="tx1"/>
                </a:solidFill>
                <a:latin typeface="Times New Roman" pitchFamily="18" charset="0"/>
                <a:ea typeface="+mn-ea"/>
                <a:cs typeface="+mn-cs"/>
              </a:rPr>
              <a:t>Beyond automating program transformations, </a:t>
            </a:r>
          </a:p>
          <a:p>
            <a:r>
              <a:rPr lang="en-US" sz="1200" b="0" i="0" u="none" strike="noStrike" kern="1200" baseline="0" dirty="0">
                <a:solidFill>
                  <a:schemeClr val="tx1"/>
                </a:solidFill>
                <a:latin typeface="Times New Roman" pitchFamily="18" charset="0"/>
                <a:ea typeface="+mn-ea"/>
                <a:cs typeface="+mn-cs"/>
              </a:rPr>
              <a:t>CLICK</a:t>
            </a:r>
          </a:p>
          <a:p>
            <a:r>
              <a:rPr lang="en-US" sz="1200" b="0" i="0" u="none" strike="noStrike" kern="1200" baseline="0" dirty="0">
                <a:solidFill>
                  <a:schemeClr val="tx1"/>
                </a:solidFill>
                <a:latin typeface="Times New Roman" pitchFamily="18" charset="0"/>
                <a:ea typeface="+mn-ea"/>
                <a:cs typeface="+mn-cs"/>
              </a:rPr>
              <a:t>I have also worked on automatic inference of transformations from low-level text edits, and inferring code annotations for safe parallelism.</a:t>
            </a:r>
          </a:p>
          <a:p>
            <a:r>
              <a:rPr lang="en-US" sz="1200" b="0" i="0" u="none" strike="noStrike" kern="1200" baseline="0" dirty="0">
                <a:solidFill>
                  <a:schemeClr val="tx1"/>
                </a:solidFill>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Times New Roman" pitchFamily="18" charset="0"/>
                <a:ea typeface="+mn-ea"/>
                <a:cs typeface="+mn-cs"/>
              </a:rPr>
              <a:t>We also have good results in the area of testing program transformations, for example by g</a:t>
            </a:r>
            <a:r>
              <a:rPr lang="en-US" sz="1200" kern="1200" dirty="0">
                <a:solidFill>
                  <a:schemeClr val="tx1"/>
                </a:solidFill>
                <a:effectLst/>
                <a:latin typeface="Times New Roman" pitchFamily="18" charset="0"/>
                <a:ea typeface="+mn-ea"/>
                <a:cs typeface="+mn-cs"/>
              </a:rPr>
              <a:t>enerate test suites for complex transformations,</a:t>
            </a:r>
            <a:r>
              <a:rPr lang="en-US" sz="1200" kern="1200" baseline="0" dirty="0">
                <a:solidFill>
                  <a:schemeClr val="tx1"/>
                </a:solidFill>
                <a:effectLst/>
                <a:latin typeface="Times New Roman" pitchFamily="18" charset="0"/>
                <a:ea typeface="+mn-ea"/>
                <a:cs typeface="+mn-cs"/>
              </a:rPr>
              <a:t> or for detecting errors in manual transformations.</a:t>
            </a:r>
            <a:endParaRPr lang="en-US" sz="1200" b="0" i="0" u="none" strike="noStrike"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effectLst/>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Times New Roman" pitchFamily="18" charset="0"/>
                <a:ea typeface="+mn-ea"/>
                <a:cs typeface="+mn-cs"/>
              </a:rPr>
              <a:t>In the area of archiving and retrieving transformations, I have developed the world’s first refactoring-aware version control system. It </a:t>
            </a:r>
            <a:r>
              <a:rPr lang="en-US" sz="1200" kern="1200" dirty="0">
                <a:solidFill>
                  <a:schemeClr val="tx1"/>
                </a:solidFill>
                <a:effectLst/>
                <a:latin typeface="Times New Roman" pitchFamily="18" charset="0"/>
                <a:ea typeface="+mn-ea"/>
                <a:cs typeface="+mn-cs"/>
              </a:rPr>
              <a:t>automatically resolves more merge conflicts than traditional text-based systems (e.g., CVS or SVN), is </a:t>
            </a:r>
            <a:r>
              <a:rPr lang="en-US" sz="1200" b="0" i="0" u="none" strike="noStrike" kern="1200" baseline="0" dirty="0">
                <a:solidFill>
                  <a:schemeClr val="tx1"/>
                </a:solidFill>
                <a:latin typeface="Times New Roman" pitchFamily="18" charset="0"/>
                <a:ea typeface="+mn-ea"/>
                <a:cs typeface="+mn-cs"/>
              </a:rPr>
              <a:t>able to retrieve and track history of program elements no matter how much they were refactored</a:t>
            </a:r>
            <a:r>
              <a:rPr lang="en-US" sz="1200" kern="1200" dirty="0">
                <a:solidFill>
                  <a:schemeClr val="tx1"/>
                </a:solidFill>
                <a:effectLst/>
                <a:latin typeface="Times New Roman" pitchFamily="18" charset="0"/>
                <a:ea typeface="+mn-ea"/>
                <a:cs typeface="+mn-cs"/>
              </a:rPr>
              <a:t>, and makes it easier to understand program evolution</a:t>
            </a:r>
            <a:r>
              <a:rPr lang="en-US" sz="1200" kern="1200" baseline="0" dirty="0">
                <a:solidFill>
                  <a:schemeClr val="tx1"/>
                </a:solidFill>
                <a:effectLst/>
                <a:latin typeface="Times New Roman" pitchFamily="18" charset="0"/>
                <a:ea typeface="+mn-ea"/>
                <a:cs typeface="+mn-cs"/>
              </a:rPr>
              <a:t> by</a:t>
            </a:r>
            <a:r>
              <a:rPr lang="en-US" sz="1200" b="0" i="0" u="none" strike="noStrike" kern="1200" baseline="0" dirty="0">
                <a:solidFill>
                  <a:schemeClr val="tx1"/>
                </a:solidFill>
                <a:latin typeface="Times New Roman" pitchFamily="18" charset="0"/>
                <a:ea typeface="+mn-ea"/>
                <a:cs typeface="+mn-cs"/>
              </a:rPr>
              <a:t> showing history in terms of </a:t>
            </a:r>
            <a:r>
              <a:rPr lang="en-US" sz="1200" b="0" i="0" u="none" strike="noStrike" kern="1200" baseline="0" dirty="0" err="1">
                <a:solidFill>
                  <a:schemeClr val="tx1"/>
                </a:solidFill>
                <a:latin typeface="Times New Roman" pitchFamily="18" charset="0"/>
                <a:ea typeface="+mn-ea"/>
                <a:cs typeface="+mn-cs"/>
              </a:rPr>
              <a:t>refactorings</a:t>
            </a:r>
            <a:r>
              <a:rPr lang="en-US" sz="1200" b="0" i="0" u="none" strike="noStrike" kern="1200" baseline="0" dirty="0">
                <a:solidFill>
                  <a:schemeClr val="tx1"/>
                </a:solidFill>
                <a:latin typeface="Times New Roman" pitchFamily="18" charset="0"/>
                <a:ea typeface="+mn-ea"/>
                <a:cs typeface="+mn-cs"/>
              </a:rPr>
              <a:t>.</a:t>
            </a:r>
            <a:endParaRPr lang="en-US" dirty="0"/>
          </a:p>
          <a:p>
            <a:r>
              <a:rPr lang="en-US" sz="1200" b="0" i="0" u="none" strike="noStrike" kern="1200" baseline="0" dirty="0">
                <a:solidFill>
                  <a:schemeClr val="tx1"/>
                </a:solidFill>
                <a:latin typeface="Times New Roman" pitchFamily="18" charset="0"/>
                <a:ea typeface="+mn-ea"/>
                <a:cs typeface="+mn-cs"/>
              </a:rPr>
              <a:t>CLICK</a:t>
            </a:r>
          </a:p>
          <a:p>
            <a:r>
              <a:rPr lang="en-US" sz="1200" kern="1200" dirty="0">
                <a:solidFill>
                  <a:schemeClr val="tx1"/>
                </a:solidFill>
                <a:effectLst/>
                <a:latin typeface="Times New Roman" pitchFamily="18" charset="0"/>
                <a:ea typeface="+mn-ea"/>
                <a:cs typeface="+mn-cs"/>
              </a:rPr>
              <a:t>In order to understand what are the common changes, I have</a:t>
            </a:r>
            <a:r>
              <a:rPr lang="en-US" sz="1200" kern="1200" baseline="0" dirty="0">
                <a:solidFill>
                  <a:schemeClr val="tx1"/>
                </a:solidFill>
                <a:effectLst/>
                <a:latin typeface="Times New Roman" pitchFamily="18" charset="0"/>
                <a:ea typeface="+mn-ea"/>
                <a:cs typeface="+mn-cs"/>
              </a:rPr>
              <a:t> conducted several empirical studies.</a:t>
            </a:r>
          </a:p>
          <a:p>
            <a:endParaRPr lang="en-US" sz="1200"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pPr marL="0" indent="0">
              <a:buFontTx/>
              <a:buNone/>
            </a:pPr>
            <a:endParaRPr lang="en-US" sz="1200" b="0" i="0" u="none" strike="noStrike" kern="1200" baseline="0" dirty="0">
              <a:solidFill>
                <a:schemeClr val="tx1"/>
              </a:solidFill>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77</a:t>
            </a:fld>
            <a:endParaRPr lang="es-ES_tradnl"/>
          </a:p>
        </p:txBody>
      </p:sp>
    </p:spTree>
    <p:extLst>
      <p:ext uri="{BB962C8B-B14F-4D97-AF65-F5344CB8AC3E}">
        <p14:creationId xmlns:p14="http://schemas.microsoft.com/office/powerpoint/2010/main" val="32459895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657629"/>
            <a:ext cx="7565927" cy="2925289"/>
          </a:xfrm>
        </p:spPr>
        <p:txBody>
          <a:bodyPr/>
          <a:lstStyle/>
          <a:p>
            <a:r>
              <a:rPr lang="en-US" dirty="0"/>
              <a:t>First,</a:t>
            </a:r>
            <a:r>
              <a:rPr lang="en-US" baseline="0" dirty="0"/>
              <a:t> the analysis needs to determine what may execute in parallel with the </a:t>
            </a:r>
            <a:r>
              <a:rPr lang="en-US" baseline="0" dirty="0" err="1"/>
              <a:t>async</a:t>
            </a:r>
            <a:r>
              <a:rPr lang="en-US" baseline="0" dirty="0"/>
              <a:t> operation.</a:t>
            </a:r>
          </a:p>
          <a:p>
            <a:endParaRPr lang="en-US" dirty="0"/>
          </a:p>
          <a:p>
            <a:r>
              <a:rPr lang="en-US" dirty="0"/>
              <a:t>For this, we use an approximation of the happens-in-parallel relation induced by </a:t>
            </a:r>
            <a:r>
              <a:rPr lang="en-US" dirty="0" err="1"/>
              <a:t>AsyncTask</a:t>
            </a:r>
            <a:r>
              <a:rPr lang="en-US" dirty="0"/>
              <a:t>.</a:t>
            </a:r>
          </a:p>
          <a:p>
            <a:endParaRPr lang="en-US" dirty="0"/>
          </a:p>
          <a:p>
            <a:r>
              <a:rPr lang="en-US" dirty="0"/>
              <a:t>CLICK:</a:t>
            </a:r>
            <a:r>
              <a:rPr lang="en-US" baseline="0" dirty="0"/>
              <a:t> </a:t>
            </a:r>
          </a:p>
          <a:p>
            <a:r>
              <a:rPr lang="en-US" baseline="0" dirty="0"/>
              <a:t>in this example, we need to determine what other instructions can happen in parallel with those in the </a:t>
            </a:r>
            <a:r>
              <a:rPr lang="en-US" baseline="0" dirty="0" err="1"/>
              <a:t>doInBackground</a:t>
            </a:r>
            <a:r>
              <a:rPr lang="en-US" baseline="0" dirty="0"/>
              <a:t>.</a:t>
            </a:r>
          </a:p>
          <a:p>
            <a:endParaRPr lang="en-US" baseline="0" dirty="0"/>
          </a:p>
          <a:p>
            <a:r>
              <a:rPr lang="en-US" baseline="0" dirty="0"/>
              <a:t>CLICK</a:t>
            </a:r>
          </a:p>
          <a:p>
            <a:r>
              <a:rPr lang="en-US" dirty="0"/>
              <a:t>First, the</a:t>
            </a:r>
            <a:r>
              <a:rPr lang="en-US" baseline="0" dirty="0"/>
              <a:t> instructions that exist in the original method after it launched </a:t>
            </a:r>
            <a:r>
              <a:rPr lang="en-US" baseline="0" dirty="0" err="1"/>
              <a:t>AsyncTask</a:t>
            </a:r>
            <a:endParaRPr lang="en-US" baseline="0" dirty="0"/>
          </a:p>
          <a:p>
            <a:endParaRPr lang="en-US" baseline="0" dirty="0"/>
          </a:p>
          <a:p>
            <a:r>
              <a:rPr lang="en-US" baseline="0" dirty="0"/>
              <a:t>CLICK</a:t>
            </a:r>
          </a:p>
          <a:p>
            <a:r>
              <a:rPr lang="en-US" baseline="0" dirty="0"/>
              <a:t>Other event handlers that can be processed non-deterministically by the UI Thread.</a:t>
            </a:r>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78</a:t>
            </a:fld>
            <a:endParaRPr lang="es-ES_tradnl"/>
          </a:p>
        </p:txBody>
      </p:sp>
    </p:spTree>
    <p:extLst>
      <p:ext uri="{BB962C8B-B14F-4D97-AF65-F5344CB8AC3E}">
        <p14:creationId xmlns:p14="http://schemas.microsoft.com/office/powerpoint/2010/main" val="27702538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Shape 814"/>
          <p:cNvSpPr>
            <a:spLocks noGrp="1" noRot="1" noChangeAspect="1"/>
          </p:cNvSpPr>
          <p:nvPr>
            <p:ph type="sldImg"/>
          </p:nvPr>
        </p:nvSpPr>
        <p:spPr>
          <a:prstGeom prst="rect">
            <a:avLst/>
          </a:prstGeom>
        </p:spPr>
        <p:txBody>
          <a:bodyPr lIns="96661" tIns="48331" rIns="96661" bIns="48331"/>
          <a:lstStyle/>
          <a:p>
            <a:endParaRPr/>
          </a:p>
        </p:txBody>
      </p:sp>
      <p:sp>
        <p:nvSpPr>
          <p:cNvPr id="815" name="Shape 815"/>
          <p:cNvSpPr>
            <a:spLocks noGrp="1"/>
          </p:cNvSpPr>
          <p:nvPr>
            <p:ph type="body" sz="quarter" idx="1"/>
          </p:nvPr>
        </p:nvSpPr>
        <p:spPr>
          <a:xfrm>
            <a:off x="1280726" y="3297531"/>
            <a:ext cx="9997683" cy="3645486"/>
          </a:xfrm>
          <a:prstGeom prst="rect">
            <a:avLst/>
          </a:prstGeom>
        </p:spPr>
        <p:txBody>
          <a:bodyPr/>
          <a:lstStyle/>
          <a:p>
            <a:r>
              <a:rPr dirty="0"/>
              <a:t>To evaluate the usefulness in practice,</a:t>
            </a:r>
          </a:p>
          <a:p>
            <a:r>
              <a:rPr dirty="0"/>
              <a:t>we applied the tools ourselves and offered the transformations to the developers as patches.</a:t>
            </a:r>
          </a:p>
          <a:p>
            <a:endParaRPr dirty="0"/>
          </a:p>
          <a:p>
            <a:r>
              <a:rPr dirty="0"/>
              <a:t>For asyncifier, we chose 10 most recently updated apps that have callbacks.</a:t>
            </a:r>
          </a:p>
          <a:p>
            <a:endParaRPr dirty="0"/>
          </a:p>
          <a:p>
            <a:r>
              <a:rPr dirty="0"/>
              <a:t>Then, 9 out of them responded and accepted all 28 refactoring instances.</a:t>
            </a:r>
          </a:p>
          <a:p>
            <a:endParaRPr dirty="0"/>
          </a:p>
          <a:p>
            <a:r>
              <a:rPr dirty="0"/>
              <a:t>We also received very positive feedback on these patches. </a:t>
            </a:r>
            <a:endParaRPr lang="en-US" dirty="0"/>
          </a:p>
          <a:p>
            <a:r>
              <a:rPr lang="en-US" dirty="0"/>
              <a:t>CLICK</a:t>
            </a:r>
            <a:endParaRPr dirty="0"/>
          </a:p>
          <a:p>
            <a:r>
              <a:rPr lang="en-US" dirty="0" err="1"/>
              <a:t>Ocell</a:t>
            </a:r>
            <a:r>
              <a:rPr lang="en-US" dirty="0"/>
              <a:t>, which</a:t>
            </a:r>
            <a:r>
              <a:rPr lang="en-US" baseline="0" dirty="0"/>
              <a:t> is a twitter app, is looking forward to the public release of the refactoring tool</a:t>
            </a:r>
          </a:p>
          <a:p>
            <a:endParaRPr dirty="0"/>
          </a:p>
          <a:p>
            <a:r>
              <a:rPr lang="en-US" dirty="0"/>
              <a:t>The developers of </a:t>
            </a:r>
            <a:r>
              <a:rPr lang="en-US" dirty="0" err="1"/>
              <a:t>phoneguitartab</a:t>
            </a:r>
            <a:r>
              <a:rPr lang="en-US" dirty="0"/>
              <a:t> </a:t>
            </a:r>
            <a:r>
              <a:rPr dirty="0"/>
              <a:t>: </a:t>
            </a:r>
            <a:r>
              <a:rPr b="1" dirty="0"/>
              <a:t>said  “that’s fortunate because i’ve been thing about replacing all asynchronous calls to new async/await style code”.</a:t>
            </a:r>
          </a:p>
          <a:p>
            <a:endParaRPr lang="en-US" dirty="0"/>
          </a:p>
          <a:p>
            <a:r>
              <a:rPr lang="en-US" dirty="0"/>
              <a:t>CLICK</a:t>
            </a:r>
            <a:endParaRPr dirty="0"/>
          </a:p>
          <a:p>
            <a:r>
              <a:rPr lang="en-US" dirty="0"/>
              <a:t>These responses </a:t>
            </a:r>
            <a:r>
              <a:rPr dirty="0"/>
              <a:t>show the demand for refactoring tool support from callbacks to async/await</a:t>
            </a:r>
          </a:p>
        </p:txBody>
      </p:sp>
    </p:spTree>
    <p:extLst>
      <p:ext uri="{BB962C8B-B14F-4D97-AF65-F5344CB8AC3E}">
        <p14:creationId xmlns:p14="http://schemas.microsoft.com/office/powerpoint/2010/main" val="178015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457301"/>
            <a:ext cx="21941401" cy="5325946"/>
          </a:xfrm>
        </p:spPr>
        <p:txBody>
          <a:bodyPr/>
          <a:lstStyle/>
          <a:p>
            <a:r>
              <a:rPr lang="en-US" sz="1200" kern="1200" dirty="0">
                <a:solidFill>
                  <a:schemeClr val="tx1"/>
                </a:solidFill>
                <a:latin typeface="Times New Roman" pitchFamily="18" charset="0"/>
                <a:ea typeface="+mn-ea"/>
                <a:cs typeface="+mn-cs"/>
              </a:rPr>
              <a:t>I want to give some examples from</a:t>
            </a:r>
            <a:r>
              <a:rPr lang="en-US" sz="1200" kern="1200" baseline="0" dirty="0">
                <a:solidFill>
                  <a:schemeClr val="tx1"/>
                </a:solidFill>
                <a:latin typeface="Times New Roman" pitchFamily="18" charset="0"/>
                <a:ea typeface="+mn-ea"/>
                <a:cs typeface="+mn-cs"/>
              </a:rPr>
              <a:t> my own’s research group and our collaborators in the area of automating refactoring. </a:t>
            </a:r>
          </a:p>
          <a:p>
            <a:endParaRPr lang="en-US" sz="1200" kern="1200" baseline="0" dirty="0">
              <a:solidFill>
                <a:schemeClr val="tx1"/>
              </a:solidFill>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latin typeface="Times New Roman" pitchFamily="18" charset="0"/>
                <a:ea typeface="+mn-ea"/>
                <a:cs typeface="+mn-cs"/>
              </a:rPr>
              <a:t>SKIP this Slide tell them that we are going deeper into one of my recent works on automation</a:t>
            </a:r>
          </a:p>
          <a:p>
            <a:endParaRPr lang="en-US" sz="1200"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CLICK - SKIP if we need to save time.</a:t>
            </a:r>
          </a:p>
          <a:p>
            <a:r>
              <a:rPr lang="en-US" sz="1200" kern="1200" baseline="0" dirty="0">
                <a:solidFill>
                  <a:schemeClr val="tx1"/>
                </a:solidFill>
                <a:latin typeface="Times New Roman" pitchFamily="18" charset="0"/>
                <a:ea typeface="+mn-ea"/>
                <a:cs typeface="+mn-cs"/>
              </a:rPr>
              <a:t>In the area of support for automation, we see a whole new emphasis on scalability.</a:t>
            </a:r>
          </a:p>
          <a:p>
            <a:r>
              <a:rPr lang="en-US" sz="1200" kern="1200" baseline="0" dirty="0">
                <a:solidFill>
                  <a:schemeClr val="tx1"/>
                </a:solidFill>
                <a:latin typeface="Times New Roman" pitchFamily="18" charset="0"/>
                <a:ea typeface="+mn-ea"/>
                <a:cs typeface="+mn-cs"/>
              </a:rPr>
              <a:t>For example, together with my collaborator Don </a:t>
            </a:r>
            <a:r>
              <a:rPr lang="en-US" sz="1200" kern="1200" baseline="0" dirty="0" err="1">
                <a:solidFill>
                  <a:schemeClr val="tx1"/>
                </a:solidFill>
                <a:latin typeface="Times New Roman" pitchFamily="18" charset="0"/>
                <a:ea typeface="+mn-ea"/>
                <a:cs typeface="+mn-cs"/>
              </a:rPr>
              <a:t>Batory</a:t>
            </a:r>
            <a:r>
              <a:rPr lang="en-US" sz="1200" kern="1200" baseline="0" dirty="0">
                <a:solidFill>
                  <a:schemeClr val="tx1"/>
                </a:solidFill>
                <a:latin typeface="Times New Roman" pitchFamily="18" charset="0"/>
                <a:ea typeface="+mn-ea"/>
                <a:cs typeface="+mn-cs"/>
              </a:rPr>
              <a:t> from UT Austin and his students, we developed higher-level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that introduce Design Patterns consisting of hundreds of lower-level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such as Move Methods, yet we show that we can do this 10x faster than any of the state-of-the-art IDEs</a:t>
            </a:r>
          </a:p>
          <a:p>
            <a:endParaRPr lang="en-US" sz="1200"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CLICK</a:t>
            </a:r>
          </a:p>
          <a:p>
            <a:r>
              <a:rPr lang="en-US" sz="1200" kern="1200" baseline="0" dirty="0">
                <a:solidFill>
                  <a:schemeClr val="tx1"/>
                </a:solidFill>
                <a:latin typeface="Times New Roman" pitchFamily="18" charset="0"/>
                <a:ea typeface="+mn-ea"/>
                <a:cs typeface="+mn-cs"/>
              </a:rPr>
              <a:t>I think we are at the cusp of a new breed of refactoring tools that are more adapt to tackle the challenges of today’s codebases.</a:t>
            </a:r>
          </a:p>
          <a:p>
            <a:r>
              <a:rPr lang="en-US" sz="1200" kern="1200" baseline="0" dirty="0">
                <a:solidFill>
                  <a:schemeClr val="tx1"/>
                </a:solidFill>
                <a:latin typeface="Times New Roman" pitchFamily="18" charset="0"/>
                <a:ea typeface="+mn-ea"/>
                <a:cs typeface="+mn-cs"/>
              </a:rPr>
              <a:t>- For example, last year we were working with software engineers at Google. Their unique challenge is that the codebase is in the order of hundreds of millions of LOC, the code base is so large that it cannot fit in the IDE of any single computer, so they keep it in the cloud.</a:t>
            </a:r>
          </a:p>
          <a:p>
            <a:r>
              <a:rPr lang="en-US" sz="1200" kern="1200" baseline="0" dirty="0">
                <a:solidFill>
                  <a:schemeClr val="tx1"/>
                </a:solidFill>
                <a:latin typeface="Times New Roman" pitchFamily="18" charset="0"/>
                <a:ea typeface="+mn-ea"/>
                <a:cs typeface="+mn-cs"/>
              </a:rPr>
              <a:t>We are automating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that replace a type T with a type R across the whole codebase, for example </a:t>
            </a:r>
            <a:r>
              <a:rPr lang="en-US" sz="1200" b="0" i="0" u="none" strike="noStrike" kern="1200" dirty="0">
                <a:solidFill>
                  <a:schemeClr val="tx1"/>
                </a:solidFill>
                <a:effectLst/>
                <a:latin typeface="Times New Roman" pitchFamily="18" charset="0"/>
                <a:ea typeface="+mn-ea"/>
                <a:cs typeface="+mn-cs"/>
              </a:rPr>
              <a:t>replace usages of</a:t>
            </a:r>
            <a:r>
              <a:rPr lang="en-US" sz="1200" b="0" i="0" u="none" strike="noStrike" kern="1200" baseline="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HashMap with</a:t>
            </a:r>
            <a:r>
              <a:rPr lang="en-US" sz="1200" b="0" i="0" u="none" strike="noStrike" kern="1200" baseline="0" dirty="0">
                <a:solidFill>
                  <a:schemeClr val="tx1"/>
                </a:solidFill>
                <a:effectLst/>
                <a:latin typeface="Times New Roman" pitchFamily="18" charset="0"/>
                <a:ea typeface="+mn-ea"/>
                <a:cs typeface="+mn-cs"/>
              </a:rPr>
              <a:t> </a:t>
            </a:r>
            <a:r>
              <a:rPr lang="en-US" sz="1200" b="0" i="0" u="none" strike="noStrike" kern="1200" dirty="0" err="1">
                <a:solidFill>
                  <a:schemeClr val="tx1"/>
                </a:solidFill>
                <a:effectLst/>
                <a:latin typeface="Times New Roman" pitchFamily="18" charset="0"/>
                <a:ea typeface="+mn-ea"/>
                <a:cs typeface="+mn-cs"/>
              </a:rPr>
              <a:t>ArrayMap</a:t>
            </a:r>
            <a:r>
              <a:rPr lang="en-US" sz="1200" b="0" i="0" u="none" strike="noStrike" kern="1200" baseline="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to improve</a:t>
            </a:r>
            <a:r>
              <a:rPr lang="en-US" sz="1200" b="0" i="0" u="none" strike="noStrike" kern="1200" baseline="0" dirty="0">
                <a:solidFill>
                  <a:schemeClr val="tx1"/>
                </a:solidFill>
                <a:effectLst/>
                <a:latin typeface="Times New Roman" pitchFamily="18" charset="0"/>
                <a:ea typeface="+mn-ea"/>
                <a:cs typeface="+mn-cs"/>
              </a:rPr>
              <a:t> </a:t>
            </a:r>
            <a:r>
              <a:rPr lang="en-US" sz="1200" b="0" i="0" u="none" strike="noStrike" kern="1200" dirty="0">
                <a:solidFill>
                  <a:schemeClr val="tx1"/>
                </a:solidFill>
                <a:effectLst/>
                <a:latin typeface="Times New Roman" pitchFamily="18" charset="0"/>
                <a:ea typeface="+mn-ea"/>
                <a:cs typeface="+mn-cs"/>
              </a:rPr>
              <a:t>runtime performance.</a:t>
            </a:r>
          </a:p>
          <a:p>
            <a:r>
              <a:rPr lang="en-US" sz="1200" kern="1200" baseline="0" dirty="0">
                <a:solidFill>
                  <a:schemeClr val="tx1"/>
                </a:solidFill>
                <a:latin typeface="Times New Roman" pitchFamily="18" charset="0"/>
                <a:ea typeface="+mn-ea"/>
                <a:cs typeface="+mn-cs"/>
              </a:rPr>
              <a:t>.</a:t>
            </a:r>
          </a:p>
          <a:p>
            <a:r>
              <a:rPr lang="en-US" sz="1200" kern="1200" baseline="0" dirty="0">
                <a:solidFill>
                  <a:schemeClr val="tx1"/>
                </a:solidFill>
                <a:latin typeface="Times New Roman" pitchFamily="18" charset="0"/>
                <a:ea typeface="+mn-ea"/>
                <a:cs typeface="+mn-cs"/>
              </a:rPr>
              <a:t>The current generation of refactoring tools require to load in memory the whole code base to analyze, which is not feasible to do at this scale.</a:t>
            </a:r>
          </a:p>
          <a:p>
            <a:pPr marL="171450" indent="-171450">
              <a:buFontTx/>
              <a:buChar char="-"/>
            </a:pPr>
            <a:endParaRPr lang="en-US" sz="1200" kern="1200" baseline="0" dirty="0">
              <a:solidFill>
                <a:schemeClr val="tx1"/>
              </a:solidFill>
              <a:latin typeface="Times New Roman" pitchFamily="18" charset="0"/>
              <a:ea typeface="+mn-ea"/>
              <a:cs typeface="+mn-cs"/>
            </a:endParaRPr>
          </a:p>
          <a:p>
            <a:pPr marL="171450" indent="-171450">
              <a:buFontTx/>
              <a:buChar char="-"/>
            </a:pPr>
            <a:r>
              <a:rPr lang="en-US" sz="1200" kern="1200" baseline="0" dirty="0">
                <a:solidFill>
                  <a:schemeClr val="tx1"/>
                </a:solidFill>
                <a:latin typeface="Times New Roman" pitchFamily="18" charset="0"/>
                <a:ea typeface="+mn-ea"/>
                <a:cs typeface="+mn-cs"/>
              </a:rPr>
              <a:t>CLICK</a:t>
            </a:r>
          </a:p>
          <a:p>
            <a:pPr marL="171450" indent="-171450">
              <a:buFontTx/>
              <a:buChar char="-"/>
            </a:pPr>
            <a:r>
              <a:rPr lang="en-US" sz="1200" kern="1200" baseline="0" dirty="0">
                <a:solidFill>
                  <a:schemeClr val="tx1"/>
                </a:solidFill>
                <a:latin typeface="Times New Roman" pitchFamily="18" charset="0"/>
                <a:ea typeface="+mn-ea"/>
                <a:cs typeface="+mn-cs"/>
              </a:rPr>
              <a:t>Together with the developers at Google, we are developing the next generation of refactoring tools that work in a distributed manner, using MapReduce on the cloud, </a:t>
            </a:r>
          </a:p>
          <a:p>
            <a:pPr marL="171450" indent="-171450">
              <a:buFontTx/>
              <a:buChar char="-"/>
            </a:pPr>
            <a:r>
              <a:rPr lang="en-US" sz="1200" kern="1200" baseline="0" dirty="0">
                <a:solidFill>
                  <a:schemeClr val="tx1"/>
                </a:solidFill>
                <a:latin typeface="Times New Roman" pitchFamily="18" charset="0"/>
                <a:ea typeface="+mn-ea"/>
                <a:cs typeface="+mn-cs"/>
              </a:rPr>
              <a:t>Our empirical evaluation shows that we can do global </a:t>
            </a:r>
            <a:r>
              <a:rPr lang="en-US" sz="1200" kern="1200" baseline="0" dirty="0" err="1">
                <a:solidFill>
                  <a:schemeClr val="tx1"/>
                </a:solidFill>
                <a:latin typeface="Times New Roman" pitchFamily="18" charset="0"/>
                <a:ea typeface="+mn-ea"/>
                <a:cs typeface="+mn-cs"/>
              </a:rPr>
              <a:t>refactorings</a:t>
            </a:r>
            <a:r>
              <a:rPr lang="en-US" sz="1200" kern="1200" baseline="0" dirty="0">
                <a:solidFill>
                  <a:schemeClr val="tx1"/>
                </a:solidFill>
                <a:latin typeface="Times New Roman" pitchFamily="18" charset="0"/>
                <a:ea typeface="+mn-ea"/>
                <a:cs typeface="+mn-cs"/>
              </a:rPr>
              <a:t> across the entire codebase of hundreds of Million LOC in a matter of 15 minutes, and we generated refactoring patches for hundreds of developers that accepted them, confirming they are useful</a:t>
            </a: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8</a:t>
            </a:fld>
            <a:endParaRPr lang="es-ES_tradnl"/>
          </a:p>
        </p:txBody>
      </p:sp>
    </p:spTree>
    <p:extLst>
      <p:ext uri="{BB962C8B-B14F-4D97-AF65-F5344CB8AC3E}">
        <p14:creationId xmlns:p14="http://schemas.microsoft.com/office/powerpoint/2010/main" val="13938241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Shape 825"/>
          <p:cNvSpPr>
            <a:spLocks noGrp="1" noRot="1" noChangeAspect="1"/>
          </p:cNvSpPr>
          <p:nvPr>
            <p:ph type="sldImg"/>
          </p:nvPr>
        </p:nvSpPr>
        <p:spPr>
          <a:prstGeom prst="rect">
            <a:avLst/>
          </a:prstGeom>
        </p:spPr>
        <p:txBody>
          <a:bodyPr lIns="96661" tIns="48331" rIns="96661" bIns="48331"/>
          <a:lstStyle/>
          <a:p>
            <a:endParaRPr/>
          </a:p>
        </p:txBody>
      </p:sp>
      <p:sp>
        <p:nvSpPr>
          <p:cNvPr id="826" name="Shape 826"/>
          <p:cNvSpPr>
            <a:spLocks noGrp="1"/>
          </p:cNvSpPr>
          <p:nvPr>
            <p:ph type="body" sz="quarter" idx="1"/>
          </p:nvPr>
        </p:nvSpPr>
        <p:spPr>
          <a:xfrm>
            <a:off x="1280725" y="3537597"/>
            <a:ext cx="9071596" cy="3165355"/>
          </a:xfrm>
          <a:prstGeom prst="rect">
            <a:avLst/>
          </a:prstGeom>
        </p:spPr>
        <p:txBody>
          <a:bodyPr/>
          <a:lstStyle/>
          <a:p>
            <a:r>
              <a:rPr dirty="0"/>
              <a:t>Then we did the same thing for corrector. In this case, we choose 20 apps which have anti patterns </a:t>
            </a:r>
          </a:p>
          <a:p>
            <a:endParaRPr dirty="0"/>
          </a:p>
          <a:p>
            <a:r>
              <a:rPr dirty="0"/>
              <a:t>After offering the patches, all of them responded and accepted all 288 instances of corrector transformations.</a:t>
            </a:r>
          </a:p>
          <a:p>
            <a:endParaRPr dirty="0"/>
          </a:p>
          <a:p>
            <a:r>
              <a:rPr dirty="0"/>
              <a:t>We again received very positive feedback. </a:t>
            </a:r>
          </a:p>
          <a:p>
            <a:r>
              <a:rPr lang="en-US" dirty="0"/>
              <a:t>CLICK</a:t>
            </a:r>
            <a:endParaRPr dirty="0"/>
          </a:p>
          <a:p>
            <a:r>
              <a:rPr dirty="0"/>
              <a:t>One said that “this is awesome insight. great work”</a:t>
            </a:r>
          </a:p>
          <a:p>
            <a:r>
              <a:rPr lang="en-US" dirty="0"/>
              <a:t>CLICK</a:t>
            </a:r>
          </a:p>
          <a:p>
            <a:r>
              <a:rPr lang="en-US" dirty="0"/>
              <a:t>CLICK</a:t>
            </a:r>
          </a:p>
          <a:p>
            <a:r>
              <a:rPr lang="en-US" dirty="0"/>
              <a:t>CLICK</a:t>
            </a:r>
            <a:endParaRPr dirty="0"/>
          </a:p>
          <a:p>
            <a:r>
              <a:rPr dirty="0"/>
              <a:t>please have a look at the last one.  </a:t>
            </a:r>
            <a:r>
              <a:rPr lang="en-US" dirty="0"/>
              <a:t>The </a:t>
            </a:r>
            <a:r>
              <a:rPr dirty="0"/>
              <a:t>developers experienced performance improvements after removing unnecessary async/await keywords.  </a:t>
            </a:r>
          </a:p>
          <a:p>
            <a:endParaRPr dirty="0"/>
          </a:p>
          <a:p>
            <a:r>
              <a:rPr dirty="0"/>
              <a:t>it is great to read such feedback from the developers.</a:t>
            </a:r>
          </a:p>
        </p:txBody>
      </p:sp>
    </p:spTree>
    <p:extLst>
      <p:ext uri="{BB962C8B-B14F-4D97-AF65-F5344CB8AC3E}">
        <p14:creationId xmlns:p14="http://schemas.microsoft.com/office/powerpoint/2010/main" val="3851849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377827"/>
            <a:ext cx="17061604" cy="1484895"/>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before transforming the code, </a:t>
            </a:r>
            <a:r>
              <a:rPr lang="en-US" sz="1200" kern="1200" dirty="0" err="1">
                <a:solidFill>
                  <a:schemeClr val="tx1"/>
                </a:solidFill>
                <a:effectLst/>
                <a:latin typeface="Times New Roman" pitchFamily="18" charset="0"/>
                <a:ea typeface="+mn-ea"/>
                <a:cs typeface="+mn-cs"/>
              </a:rPr>
              <a:t>Asynchronizer</a:t>
            </a:r>
            <a:r>
              <a:rPr lang="en-US" sz="1200" kern="1200" dirty="0">
                <a:solidFill>
                  <a:schemeClr val="tx1"/>
                </a:solidFill>
                <a:effectLst/>
                <a:latin typeface="Times New Roman" pitchFamily="18" charset="0"/>
                <a:ea typeface="+mn-ea"/>
                <a:cs typeface="+mn-cs"/>
              </a:rPr>
              <a:t> ensures the following three preconditions hold</a:t>
            </a:r>
            <a:r>
              <a:rPr lang="en-US" sz="1200" kern="1200" baseline="0" dirty="0">
                <a:solidFill>
                  <a:schemeClr val="tx1"/>
                </a:solidFill>
                <a:effectLst/>
                <a:latin typeface="Times New Roman" pitchFamily="18" charset="0"/>
                <a:ea typeface="+mn-ea"/>
                <a:cs typeface="+mn-cs"/>
              </a:rPr>
              <a:t> on </a:t>
            </a:r>
            <a:r>
              <a:rPr lang="en-US" sz="1200" kern="1200" dirty="0">
                <a:solidFill>
                  <a:schemeClr val="tx1"/>
                </a:solidFill>
                <a:effectLst/>
                <a:latin typeface="Times New Roman" pitchFamily="18" charset="0"/>
                <a:ea typeface="+mn-ea"/>
                <a:cs typeface="+mn-cs"/>
              </a:rPr>
              <a:t>the input program.</a:t>
            </a:r>
            <a:r>
              <a:rPr lang="en-US" sz="1200" kern="1200" baseline="0" dirty="0">
                <a:solidFill>
                  <a:schemeClr val="tx1"/>
                </a:solidFill>
                <a:effectLst/>
                <a:latin typeface="Times New Roman" pitchFamily="18" charset="0"/>
                <a:ea typeface="+mn-ea"/>
                <a:cs typeface="+mn-cs"/>
              </a:rPr>
              <a:t> These are not limitations of our tool, but are imposed by the Java language.</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 selected statements do not write to more than one variable which is read in the statements after the selection. Such a variable needs to be returned by </a:t>
            </a:r>
            <a:r>
              <a:rPr lang="en-US" sz="1200" kern="1200" dirty="0" err="1">
                <a:solidFill>
                  <a:schemeClr val="tx1"/>
                </a:solidFill>
                <a:effectLst/>
                <a:latin typeface="Times New Roman" pitchFamily="18" charset="0"/>
                <a:ea typeface="+mn-ea"/>
                <a:cs typeface="+mn-cs"/>
              </a:rPr>
              <a:t>doInBackground</a:t>
            </a:r>
            <a:r>
              <a:rPr lang="en-US" sz="1200" kern="1200" dirty="0">
                <a:solidFill>
                  <a:schemeClr val="tx1"/>
                </a:solidFill>
                <a:effectLst/>
                <a:latin typeface="Times New Roman" pitchFamily="18" charset="0"/>
                <a:ea typeface="+mn-ea"/>
                <a:cs typeface="+mn-cs"/>
              </a:rPr>
              <a:t>, but Java methods can only return one single variable.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 selected statements should not contain return statements. A return statement in the original code enforces an exit point from the enclosing method. However, the same return statement extracted into an </a:t>
            </a:r>
            <a:r>
              <a:rPr lang="en-US" sz="1200" kern="1200" dirty="0" err="1">
                <a:solidFill>
                  <a:schemeClr val="tx1"/>
                </a:solidFill>
                <a:effectLst/>
                <a:latin typeface="Times New Roman" pitchFamily="18" charset="0"/>
                <a:ea typeface="+mn-ea"/>
                <a:cs typeface="+mn-cs"/>
              </a:rPr>
              <a:t>AsyncTask</a:t>
            </a:r>
            <a:r>
              <a:rPr lang="en-US" sz="1200" kern="1200" dirty="0">
                <a:solidFill>
                  <a:schemeClr val="tx1"/>
                </a:solidFill>
                <a:effectLst/>
                <a:latin typeface="Times New Roman" pitchFamily="18" charset="0"/>
                <a:ea typeface="+mn-ea"/>
                <a:cs typeface="+mn-cs"/>
              </a:rPr>
              <a:t> can no longer stop the execution of the original method. </a:t>
            </a:r>
            <a:endParaRPr lang="en-US" dirty="0"/>
          </a:p>
          <a:p>
            <a:r>
              <a:rPr lang="en-US" dirty="0"/>
              <a:t>CLICK</a:t>
            </a:r>
          </a:p>
        </p:txBody>
      </p:sp>
      <p:sp>
        <p:nvSpPr>
          <p:cNvPr id="4" name="Slide Number Placeholder 3"/>
          <p:cNvSpPr>
            <a:spLocks noGrp="1"/>
          </p:cNvSpPr>
          <p:nvPr>
            <p:ph type="sldNum" sz="quarter" idx="10"/>
          </p:nvPr>
        </p:nvSpPr>
        <p:spPr>
          <a:xfrm>
            <a:off x="9239168" y="7015245"/>
            <a:ext cx="362032" cy="299955"/>
          </a:xfrm>
        </p:spPr>
        <p:txBody>
          <a:bodyPr/>
          <a:lstStyle/>
          <a:p>
            <a:fld id="{AC7EF495-1F51-A34B-B21C-5E89FE0247F6}" type="slidenum">
              <a:rPr lang="en-US" smtClean="0">
                <a:solidFill>
                  <a:prstClr val="black"/>
                </a:solidFill>
                <a:latin typeface="Calibri"/>
              </a:rPr>
              <a:pPr/>
              <a:t>81</a:t>
            </a:fld>
            <a:endParaRPr lang="en-US">
              <a:solidFill>
                <a:prstClr val="black"/>
              </a:solidFill>
              <a:latin typeface="Calibri"/>
            </a:endParaRPr>
          </a:p>
        </p:txBody>
      </p:sp>
    </p:spTree>
    <p:extLst>
      <p:ext uri="{BB962C8B-B14F-4D97-AF65-F5344CB8AC3E}">
        <p14:creationId xmlns:p14="http://schemas.microsoft.com/office/powerpoint/2010/main" val="32062672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137761"/>
            <a:ext cx="10271796" cy="1965026"/>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While I enjoy building novel tools,</a:t>
            </a:r>
            <a:r>
              <a:rPr lang="en-US" sz="1200" b="1" kern="1200" dirty="0">
                <a:solidFill>
                  <a:schemeClr val="tx1"/>
                </a:solidFill>
                <a:effectLst/>
                <a:latin typeface="Times New Roman" pitchFamily="18" charset="0"/>
                <a:ea typeface="+mn-ea"/>
                <a:cs typeface="+mn-cs"/>
              </a:rPr>
              <a:t> I value even more building people and</a:t>
            </a:r>
            <a:r>
              <a:rPr lang="en-US" sz="1200" b="1" kern="1200" baseline="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investing myself into people. </a:t>
            </a:r>
            <a:endParaRPr lang="en-US" sz="1200" b="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Today I highlighted</a:t>
            </a:r>
            <a:r>
              <a:rPr lang="en-US" sz="1200" kern="1200" baseline="0" dirty="0">
                <a:solidFill>
                  <a:schemeClr val="tx1"/>
                </a:solidFill>
                <a:effectLst/>
                <a:latin typeface="Times New Roman" pitchFamily="18" charset="0"/>
                <a:ea typeface="+mn-ea"/>
                <a:cs typeface="+mn-cs"/>
              </a:rPr>
              <a:t> some of the PhD dissertations of Yu Lin, who is now at Google, and </a:t>
            </a:r>
            <a:r>
              <a:rPr lang="en-US" sz="1200" kern="1200" baseline="0" dirty="0" err="1">
                <a:solidFill>
                  <a:schemeClr val="tx1"/>
                </a:solidFill>
                <a:effectLst/>
                <a:latin typeface="Times New Roman" pitchFamily="18" charset="0"/>
                <a:ea typeface="+mn-ea"/>
                <a:cs typeface="+mn-cs"/>
              </a:rPr>
              <a:t>Semih</a:t>
            </a:r>
            <a:r>
              <a:rPr lang="en-US" sz="1200" kern="1200" baseline="0" dirty="0">
                <a:solidFill>
                  <a:schemeClr val="tx1"/>
                </a:solidFill>
                <a:effectLst/>
                <a:latin typeface="Times New Roman" pitchFamily="18" charset="0"/>
                <a:ea typeface="+mn-ea"/>
                <a:cs typeface="+mn-cs"/>
              </a:rPr>
              <a:t> </a:t>
            </a:r>
            <a:r>
              <a:rPr lang="en-US" sz="1200" kern="1200" baseline="0" dirty="0" err="1">
                <a:solidFill>
                  <a:schemeClr val="tx1"/>
                </a:solidFill>
                <a:effectLst/>
                <a:latin typeface="Times New Roman" pitchFamily="18" charset="0"/>
                <a:ea typeface="+mn-ea"/>
                <a:cs typeface="+mn-cs"/>
              </a:rPr>
              <a:t>Okur</a:t>
            </a:r>
            <a:r>
              <a:rPr lang="en-US" sz="1200" kern="1200" baseline="0" dirty="0">
                <a:solidFill>
                  <a:schemeClr val="tx1"/>
                </a:solidFill>
                <a:effectLst/>
                <a:latin typeface="Times New Roman" pitchFamily="18" charset="0"/>
                <a:ea typeface="+mn-ea"/>
                <a:cs typeface="+mn-cs"/>
              </a:rPr>
              <a:t> who is now at Microsoft</a:t>
            </a: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My Master students also have done great work. Each one of 8</a:t>
            </a:r>
            <a:r>
              <a:rPr lang="en-US" sz="1200" kern="1200" baseline="0" dirty="0">
                <a:solidFill>
                  <a:schemeClr val="tx1"/>
                </a:solidFill>
                <a:effectLst/>
                <a:latin typeface="Times New Roman" pitchFamily="18" charset="0"/>
                <a:ea typeface="+mn-ea"/>
                <a:cs typeface="+mn-cs"/>
              </a:rPr>
              <a:t> MS students has </a:t>
            </a:r>
            <a:r>
              <a:rPr lang="en-US" sz="1200" kern="1200" dirty="0">
                <a:solidFill>
                  <a:schemeClr val="tx1"/>
                </a:solidFill>
                <a:effectLst/>
                <a:latin typeface="Times New Roman" pitchFamily="18" charset="0"/>
                <a:ea typeface="+mn-ea"/>
                <a:cs typeface="+mn-cs"/>
              </a:rPr>
              <a:t>published a paper with me. I inspired half of them to continue with a PhD program.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Among the 19 undergrads that have done research with me, 9 are now in grad school.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a:solidFill>
                  <a:schemeClr val="tx1"/>
                </a:solidFill>
                <a:effectLst/>
                <a:latin typeface="Times New Roman" pitchFamily="18" charset="0"/>
                <a:ea typeface="+mn-ea"/>
                <a:cs typeface="+mn-cs"/>
              </a:rPr>
              <a:t>My passion is </a:t>
            </a:r>
            <a:r>
              <a:rPr lang="en-US" sz="1200" b="1" kern="1200" dirty="0">
                <a:solidFill>
                  <a:schemeClr val="tx1"/>
                </a:solidFill>
                <a:effectLst/>
                <a:latin typeface="Times New Roman" pitchFamily="18" charset="0"/>
                <a:ea typeface="+mn-ea"/>
                <a:cs typeface="+mn-cs"/>
              </a:rPr>
              <a:t>to help my students maximize their potential and inspire them to become tomorrow’s leaders. </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82</a:t>
            </a:fld>
            <a:endParaRPr lang="es-ES_tradnl"/>
          </a:p>
        </p:txBody>
      </p:sp>
    </p:spTree>
    <p:extLst>
      <p:ext uri="{BB962C8B-B14F-4D97-AF65-F5344CB8AC3E}">
        <p14:creationId xmlns:p14="http://schemas.microsoft.com/office/powerpoint/2010/main" val="7339242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777662"/>
            <a:ext cx="11889675" cy="2685223"/>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While I enjoy building novel tools,</a:t>
            </a:r>
            <a:r>
              <a:rPr lang="en-US" sz="1200" b="1" kern="1200" dirty="0">
                <a:solidFill>
                  <a:schemeClr val="tx1"/>
                </a:solidFill>
                <a:effectLst/>
                <a:latin typeface="Times New Roman" pitchFamily="18" charset="0"/>
                <a:ea typeface="+mn-ea"/>
                <a:cs typeface="+mn-cs"/>
              </a:rPr>
              <a:t> I value even more building people and</a:t>
            </a:r>
            <a:r>
              <a:rPr lang="en-US" sz="1200" b="1" kern="1200" baseline="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investing myself into people. </a:t>
            </a:r>
            <a:endParaRPr lang="en-US" sz="1200" b="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 have already graduated 2 PhDs, and the third is about</a:t>
            </a:r>
            <a:r>
              <a:rPr lang="en-US" sz="1200" kern="1200" baseline="0" dirty="0">
                <a:solidFill>
                  <a:schemeClr val="tx1"/>
                </a:solidFill>
                <a:effectLst/>
                <a:latin typeface="Times New Roman" pitchFamily="18" charset="0"/>
                <a:ea typeface="+mn-ea"/>
                <a:cs typeface="+mn-cs"/>
              </a:rPr>
              <a:t> to graduate soon.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I am currently supervising 5 PhD students and 1 postdoc. In the past I graduated 8 Master’s students (all published a paper with me). I inspired half of them to continue with a PhD program.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Among the 19 undergrads that have done research with me, 9 are now in grad school.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My goal is to help my students maximize their potential and inspire them to become tomorrow’s leaders. </a:t>
            </a:r>
            <a:endParaRPr lang="en-US" b="1"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Todo</a:t>
            </a:r>
            <a:r>
              <a:rPr lang="en-US" baseline="0" dirty="0"/>
              <a:t>: put logos for companies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TODO: put pictures of students</a:t>
            </a:r>
          </a:p>
          <a:p>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83</a:t>
            </a:fld>
            <a:endParaRPr lang="es-ES_tradnl"/>
          </a:p>
        </p:txBody>
      </p:sp>
    </p:spTree>
    <p:extLst>
      <p:ext uri="{BB962C8B-B14F-4D97-AF65-F5344CB8AC3E}">
        <p14:creationId xmlns:p14="http://schemas.microsoft.com/office/powerpoint/2010/main" val="11670385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Shape 795"/>
          <p:cNvSpPr>
            <a:spLocks noGrp="1" noRot="1" noChangeAspect="1"/>
          </p:cNvSpPr>
          <p:nvPr>
            <p:ph type="sldImg"/>
          </p:nvPr>
        </p:nvSpPr>
        <p:spPr>
          <a:prstGeom prst="rect">
            <a:avLst/>
          </a:prstGeom>
        </p:spPr>
        <p:txBody>
          <a:bodyPr lIns="96661" tIns="48331" rIns="96661" bIns="48331"/>
          <a:lstStyle/>
          <a:p>
            <a:endParaRPr/>
          </a:p>
        </p:txBody>
      </p:sp>
      <p:sp>
        <p:nvSpPr>
          <p:cNvPr id="796" name="Shape 796"/>
          <p:cNvSpPr>
            <a:spLocks noGrp="1"/>
          </p:cNvSpPr>
          <p:nvPr>
            <p:ph type="body" sz="quarter" idx="1"/>
          </p:nvPr>
        </p:nvSpPr>
        <p:spPr>
          <a:xfrm>
            <a:off x="1280726" y="3537597"/>
            <a:ext cx="6232229" cy="3165355"/>
          </a:xfrm>
          <a:prstGeom prst="rect">
            <a:avLst/>
          </a:prstGeom>
        </p:spPr>
        <p:txBody>
          <a:bodyPr/>
          <a:lstStyle/>
          <a:p>
            <a:r>
              <a:rPr dirty="0"/>
              <a:t>To evaluate the applicability, we executed Asyncifier over the code corpus. </a:t>
            </a:r>
          </a:p>
          <a:p>
            <a:r>
              <a:rPr dirty="0"/>
              <a:t>54% of 1245 callbacks passed the preconditions and all of them are refactored. </a:t>
            </a:r>
          </a:p>
          <a:p>
            <a:endParaRPr dirty="0"/>
          </a:p>
          <a:p>
            <a:r>
              <a:rPr dirty="0"/>
              <a:t>We manually verified that 10% of the instances are correct.  </a:t>
            </a:r>
          </a:p>
          <a:p>
            <a:endParaRPr dirty="0"/>
          </a:p>
          <a:p>
            <a:r>
              <a:rPr dirty="0"/>
              <a:t>The main reason of the unrefactored 46% of the callbacks is the preconditions. </a:t>
            </a:r>
          </a:p>
          <a:p>
            <a:r>
              <a:rPr dirty="0"/>
              <a:t>it is not possible to refactor most of them without changing the semantics of the original program.</a:t>
            </a:r>
          </a:p>
          <a:p>
            <a:r>
              <a:rPr lang="en-US" dirty="0"/>
              <a:t>CLICK</a:t>
            </a:r>
            <a:endParaRPr dirty="0"/>
          </a:p>
          <a:p>
            <a:r>
              <a:rPr dirty="0"/>
              <a:t>Second, we also applied Corrector to the full corpus and fixed 2209 antipattern instances.</a:t>
            </a:r>
          </a:p>
          <a:p>
            <a:r>
              <a:rPr dirty="0"/>
              <a:t>(click)</a:t>
            </a:r>
          </a:p>
          <a:p>
            <a:r>
              <a:rPr dirty="0"/>
              <a:t>It is also important to note that asyncifier and corrector work for any platform written in C#. </a:t>
            </a:r>
          </a:p>
          <a:p>
            <a:endParaRPr dirty="0"/>
          </a:p>
          <a:p>
            <a:r>
              <a:rPr lang="en-US" dirty="0"/>
              <a:t>With such </a:t>
            </a:r>
            <a:r>
              <a:rPr dirty="0"/>
              <a:t>results, we conclude that the tools are highly applicable.</a:t>
            </a:r>
          </a:p>
        </p:txBody>
      </p:sp>
    </p:spTree>
    <p:extLst>
      <p:ext uri="{BB962C8B-B14F-4D97-AF65-F5344CB8AC3E}">
        <p14:creationId xmlns:p14="http://schemas.microsoft.com/office/powerpoint/2010/main" val="8978086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prstGeom prst="rect">
            <a:avLst/>
          </a:prstGeom>
        </p:spPr>
        <p:txBody>
          <a:bodyPr lIns="96661" tIns="48331" rIns="96661" bIns="48331"/>
          <a:lstStyle/>
          <a:p>
            <a:endParaRPr/>
          </a:p>
        </p:txBody>
      </p:sp>
      <p:sp>
        <p:nvSpPr>
          <p:cNvPr id="806" name="Shape 806"/>
          <p:cNvSpPr>
            <a:spLocks noGrp="1"/>
          </p:cNvSpPr>
          <p:nvPr>
            <p:ph type="body" sz="quarter" idx="1"/>
          </p:nvPr>
        </p:nvSpPr>
        <p:spPr>
          <a:xfrm>
            <a:off x="1280726" y="3897695"/>
            <a:ext cx="6142269" cy="2445158"/>
          </a:xfrm>
          <a:prstGeom prst="rect">
            <a:avLst/>
          </a:prstGeom>
        </p:spPr>
        <p:txBody>
          <a:bodyPr/>
          <a:lstStyle/>
          <a:p>
            <a:r>
              <a:rPr dirty="0"/>
              <a:t>To evaluate the impact of the refactorings on the code we investigated the size of the changes.</a:t>
            </a:r>
          </a:p>
          <a:p>
            <a:r>
              <a:rPr lang="en-US" dirty="0"/>
              <a:t>CLICK</a:t>
            </a:r>
            <a:endParaRPr dirty="0"/>
          </a:p>
          <a:p>
            <a:r>
              <a:rPr lang="en-US" dirty="0"/>
              <a:t>On average, </a:t>
            </a:r>
            <a:r>
              <a:rPr dirty="0" err="1"/>
              <a:t>ASyncifier</a:t>
            </a:r>
            <a:r>
              <a:rPr dirty="0"/>
              <a:t> changes 29 lines per refactoring</a:t>
            </a:r>
            <a:r>
              <a:rPr lang="en-US" dirty="0"/>
              <a:t>, however, these changes are non-trivial</a:t>
            </a:r>
            <a:r>
              <a:rPr dirty="0"/>
              <a:t>.</a:t>
            </a:r>
          </a:p>
          <a:p>
            <a:r>
              <a:rPr dirty="0"/>
              <a:t>This shows that automation is needed</a:t>
            </a:r>
            <a:endParaRPr lang="en-US" dirty="0"/>
          </a:p>
          <a:p>
            <a:endParaRPr lang="en-US" dirty="0"/>
          </a:p>
          <a:p>
            <a:r>
              <a:rPr lang="en-US" dirty="0"/>
              <a:t>CLICK</a:t>
            </a:r>
            <a:endParaRPr dirty="0"/>
          </a:p>
          <a:p>
            <a:r>
              <a:rPr dirty="0"/>
              <a:t>Third, we calculated the performance. </a:t>
            </a:r>
          </a:p>
          <a:p>
            <a:r>
              <a:rPr dirty="0"/>
              <a:t>Both tools take under a second on average per instance. </a:t>
            </a:r>
            <a:endParaRPr lang="en-US" dirty="0"/>
          </a:p>
          <a:p>
            <a:r>
              <a:rPr lang="en-US" dirty="0"/>
              <a:t>CLICK</a:t>
            </a:r>
            <a:endParaRPr dirty="0"/>
          </a:p>
          <a:p>
            <a:r>
              <a:rPr dirty="0"/>
              <a:t>This shows that both tools can be used interactively in an IDE</a:t>
            </a:r>
          </a:p>
        </p:txBody>
      </p:sp>
    </p:spTree>
    <p:extLst>
      <p:ext uri="{BB962C8B-B14F-4D97-AF65-F5344CB8AC3E}">
        <p14:creationId xmlns:p14="http://schemas.microsoft.com/office/powerpoint/2010/main" val="12491204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537596"/>
            <a:ext cx="16776782" cy="3165355"/>
          </a:xfrm>
        </p:spPr>
        <p:txBody>
          <a:bodyPr/>
          <a:lstStyle/>
          <a:p>
            <a:r>
              <a:rPr lang="en-US" sz="1200" kern="1200" dirty="0">
                <a:solidFill>
                  <a:schemeClr val="tx1"/>
                </a:solidFill>
                <a:effectLst/>
                <a:latin typeface="Times New Roman" pitchFamily="18" charset="0"/>
                <a:ea typeface="+mn-ea"/>
                <a:cs typeface="+mn-cs"/>
              </a:rPr>
              <a:t>I the medium</a:t>
            </a:r>
            <a:r>
              <a:rPr lang="en-US" sz="1200" kern="1200" baseline="0" dirty="0">
                <a:solidFill>
                  <a:schemeClr val="tx1"/>
                </a:solidFill>
                <a:effectLst/>
                <a:latin typeface="Times New Roman" pitchFamily="18" charset="0"/>
                <a:ea typeface="+mn-ea"/>
                <a:cs typeface="+mn-cs"/>
              </a:rPr>
              <a:t> term future, </a:t>
            </a:r>
            <a:r>
              <a:rPr lang="en-US" sz="1200" kern="1200" dirty="0">
                <a:solidFill>
                  <a:schemeClr val="tx1"/>
                </a:solidFill>
                <a:effectLst/>
                <a:latin typeface="Times New Roman" pitchFamily="18" charset="0"/>
                <a:ea typeface="+mn-ea"/>
                <a:cs typeface="+mn-cs"/>
              </a:rPr>
              <a:t>want to enable a software revolution similar with the one in the industrial revolution era, </a:t>
            </a:r>
          </a:p>
          <a:p>
            <a:r>
              <a:rPr lang="en-US" sz="1200" kern="1200" dirty="0">
                <a:solidFill>
                  <a:schemeClr val="tx1"/>
                </a:solidFill>
                <a:effectLst/>
                <a:latin typeface="Times New Roman" pitchFamily="18" charset="0"/>
                <a:ea typeface="+mn-ea"/>
                <a:cs typeface="+mn-cs"/>
              </a:rPr>
              <a:t>from manual development to semi-automated development of software. </a:t>
            </a:r>
          </a:p>
          <a:p>
            <a:endParaRPr lang="en-US" sz="1200"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By placing transformations at the center of software development,</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My research aims to (a) change the way people program, (b) create a platform for research for the next 10 years, and (c) produce results that become standard software development practice in 15 years.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 want programmers to think about programs as compositions of transformations, and for tools to infer the higher-level transformations</a:t>
            </a:r>
            <a:r>
              <a:rPr lang="en-US" sz="1200" kern="1200" baseline="0" dirty="0">
                <a:solidFill>
                  <a:schemeClr val="tx1"/>
                </a:solidFill>
                <a:effectLst/>
                <a:latin typeface="Times New Roman" pitchFamily="18" charset="0"/>
                <a:ea typeface="+mn-ea"/>
                <a:cs typeface="+mn-cs"/>
              </a:rPr>
              <a:t> from their lower-level edits.</a:t>
            </a:r>
            <a:endParaRPr lang="en-US" sz="1200" kern="1200" dirty="0">
              <a:solidFill>
                <a:schemeClr val="tx1"/>
              </a:solidFill>
              <a:effectLst/>
              <a:latin typeface="Times New Roman" pitchFamily="18" charset="0"/>
              <a:ea typeface="+mn-ea"/>
              <a:cs typeface="+mn-cs"/>
            </a:endParaRP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I want both average and expert programmers to be able to write, script, modify, and replay their own transformations. </a:t>
            </a:r>
          </a:p>
          <a:p>
            <a:endParaRPr lang="en-US" sz="1200" kern="1200" dirty="0">
              <a:solidFill>
                <a:schemeClr val="tx1"/>
              </a:solidFill>
              <a:effectLst/>
              <a:latin typeface="Times New Roman" pitchFamily="18" charset="0"/>
              <a:ea typeface="+mn-ea"/>
              <a:cs typeface="+mn-cs"/>
            </a:endParaRPr>
          </a:p>
          <a:p>
            <a:r>
              <a:rPr lang="en-US" sz="1200" kern="1200" dirty="0">
                <a:solidFill>
                  <a:schemeClr val="tx1"/>
                </a:solidFill>
                <a:effectLst/>
                <a:latin typeface="Times New Roman" pitchFamily="18" charset="0"/>
                <a:ea typeface="+mn-ea"/>
                <a:cs typeface="+mn-cs"/>
              </a:rPr>
              <a:t>NSF already funded this vision with a $2.2M collaborative grant, of which I am the lead PI</a:t>
            </a:r>
            <a:r>
              <a:rPr lang="en-US" dirty="0">
                <a:effectLst/>
              </a:rPr>
              <a:t> </a:t>
            </a:r>
          </a:p>
          <a:p>
            <a:endParaRPr lang="en-US" dirty="0">
              <a:effectLst/>
            </a:endParaRPr>
          </a:p>
          <a:p>
            <a:r>
              <a:rPr lang="en-US" dirty="0">
                <a:effectLst/>
              </a:rPr>
              <a:t>With this, I know that my time is up, and I want to take questions now.</a:t>
            </a:r>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86</a:t>
            </a:fld>
            <a:endParaRPr lang="es-ES_tradnl"/>
          </a:p>
        </p:txBody>
      </p:sp>
    </p:spTree>
    <p:extLst>
      <p:ext uri="{BB962C8B-B14F-4D97-AF65-F5344CB8AC3E}">
        <p14:creationId xmlns:p14="http://schemas.microsoft.com/office/powerpoint/2010/main" val="19289381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457301"/>
            <a:ext cx="38410910" cy="5325946"/>
          </a:xfrm>
        </p:spPr>
        <p:txBody>
          <a:bodyPr/>
          <a:lstStyle/>
          <a:p>
            <a:r>
              <a:rPr lang="en-US" b="1" baseline="0" dirty="0"/>
              <a:t>So far we have focused on </a:t>
            </a:r>
            <a:r>
              <a:rPr lang="en-US" b="1" baseline="0" dirty="0" err="1"/>
              <a:t>refactorings</a:t>
            </a:r>
            <a:r>
              <a:rPr lang="en-US" b="1" baseline="0" dirty="0"/>
              <a:t>, but in the future we want to treat similarly any kind of changes (including fixing bugs, performance optimizations, security, tests, adding features).  Our environment called COPE will the first development environment that treats transformations intelligently, as first-class citizens, enabling programmers to express their programming tasks as program transformations.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pitchFamily="18" charset="0"/>
                <a:ea typeface="+mn-ea"/>
                <a:cs typeface="+mn-cs"/>
              </a:rPr>
              <a:t>Automating</a:t>
            </a:r>
            <a:r>
              <a:rPr lang="en-US" sz="1200" b="0" kern="1200" baseline="0" dirty="0">
                <a:solidFill>
                  <a:schemeClr val="tx1"/>
                </a:solidFill>
                <a:effectLst/>
                <a:latin typeface="Times New Roman" pitchFamily="18" charset="0"/>
                <a:ea typeface="+mn-ea"/>
                <a:cs typeface="+mn-cs"/>
              </a:rPr>
              <a:t> program</a:t>
            </a:r>
            <a:r>
              <a:rPr lang="en-US" sz="1200" b="0" kern="1200" dirty="0">
                <a:solidFill>
                  <a:schemeClr val="tx1"/>
                </a:solidFill>
                <a:effectLst/>
                <a:latin typeface="Times New Roman" pitchFamily="18" charset="0"/>
                <a:ea typeface="+mn-ea"/>
                <a:cs typeface="+mn-cs"/>
              </a:rPr>
              <a:t> transformations</a:t>
            </a:r>
            <a:r>
              <a:rPr lang="en-US" sz="1200" b="0" kern="1200" baseline="0" dirty="0">
                <a:solidFill>
                  <a:schemeClr val="tx1"/>
                </a:solidFill>
                <a:effectLst/>
                <a:latin typeface="Times New Roman" pitchFamily="18" charset="0"/>
                <a:ea typeface="+mn-ea"/>
                <a:cs typeface="+mn-cs"/>
              </a:rPr>
              <a:t> is a lot of hard work</a:t>
            </a:r>
            <a:r>
              <a:rPr lang="en-US" sz="1200" kern="1200" dirty="0">
                <a:solidFill>
                  <a:schemeClr val="tx1"/>
                </a:solidFill>
                <a:effectLst/>
                <a:latin typeface="Times New Roman" pitchFamily="18" charset="0"/>
                <a:ea typeface="+mn-ea"/>
                <a:cs typeface="+mn-cs"/>
              </a:rPr>
              <a:t>. This discourages people from creating new transformations. </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We must make this simpler. COPE will provide better ways for average programmers to quickly script their own transformations and for experts to implement sophisticated transformations.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---Experts</a:t>
            </a:r>
            <a:r>
              <a:rPr lang="en-US" sz="1200" kern="1200" baseline="0" dirty="0">
                <a:solidFill>
                  <a:schemeClr val="tx1"/>
                </a:solidFill>
                <a:effectLst/>
                <a:latin typeface="Times New Roman" pitchFamily="18" charset="0"/>
                <a:ea typeface="+mn-ea"/>
                <a:cs typeface="+mn-cs"/>
              </a:rPr>
              <a:t> are</a:t>
            </a:r>
            <a:r>
              <a:rPr lang="en-US" sz="1200" kern="1200" dirty="0">
                <a:solidFill>
                  <a:schemeClr val="tx1"/>
                </a:solidFill>
                <a:effectLst/>
                <a:latin typeface="Times New Roman" pitchFamily="18" charset="0"/>
                <a:ea typeface="+mn-ea"/>
                <a:cs typeface="+mn-cs"/>
              </a:rPr>
              <a:t> happy to learn about AST pattern-matching, AST substitutions, and program analysis.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For average programmers, Writing a transformation should be a simple exercise in writing Java methods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Composing:</a:t>
            </a:r>
            <a:r>
              <a:rPr lang="en-US" sz="1200" b="1" kern="1200" baseline="0" dirty="0">
                <a:solidFill>
                  <a:schemeClr val="tx1"/>
                </a:solidFill>
                <a:effectLst/>
                <a:latin typeface="Times New Roman" pitchFamily="18" charset="0"/>
                <a:ea typeface="+mn-ea"/>
                <a:cs typeface="+mn-cs"/>
              </a:rPr>
              <a:t> transformations are truly first class, when they become higher-order, that is we can transform the transformations.</a:t>
            </a:r>
            <a:r>
              <a:rPr lang="en-US" sz="1200" b="0" kern="1200" baseline="0" dirty="0">
                <a:solidFill>
                  <a:schemeClr val="tx1"/>
                </a:solidFill>
                <a:effectLst/>
                <a:latin typeface="Times New Roman" pitchFamily="18" charset="0"/>
                <a:ea typeface="+mn-ea"/>
                <a:cs typeface="+mn-cs"/>
              </a:rPr>
              <a:t> We will defined a rich algebra of transformations </a:t>
            </a:r>
            <a:r>
              <a:rPr lang="en-US" sz="1200" kern="1200" dirty="0">
                <a:solidFill>
                  <a:schemeClr val="tx1"/>
                </a:solidFill>
                <a:effectLst/>
                <a:latin typeface="Times New Roman" pitchFamily="18" charset="0"/>
                <a:ea typeface="+mn-ea"/>
                <a:cs typeface="+mn-cs"/>
              </a:rPr>
              <a:t>with properties</a:t>
            </a:r>
            <a:r>
              <a:rPr lang="en-US" sz="1200" kern="1200" baseline="0" dirty="0">
                <a:solidFill>
                  <a:schemeClr val="tx1"/>
                </a:solidFill>
                <a:effectLst/>
                <a:latin typeface="Times New Roman" pitchFamily="18" charset="0"/>
                <a:ea typeface="+mn-ea"/>
                <a:cs typeface="+mn-cs"/>
              </a:rPr>
              <a:t> such as</a:t>
            </a:r>
            <a:r>
              <a:rPr lang="en-US" sz="1200" kern="1200" dirty="0">
                <a:solidFill>
                  <a:schemeClr val="tx1"/>
                </a:solidFill>
                <a:effectLst/>
                <a:latin typeface="Times New Roman" pitchFamily="18" charset="0"/>
                <a:ea typeface="+mn-ea"/>
                <a:cs typeface="+mn-cs"/>
              </a:rPr>
              <a:t> </a:t>
            </a:r>
            <a:r>
              <a:rPr lang="en-US" sz="1200" kern="1200" dirty="0" err="1">
                <a:solidFill>
                  <a:schemeClr val="tx1"/>
                </a:solidFill>
                <a:effectLst/>
                <a:latin typeface="Times New Roman" pitchFamily="18" charset="0"/>
                <a:ea typeface="+mn-ea"/>
                <a:cs typeface="+mn-cs"/>
              </a:rPr>
              <a:t>commutativity</a:t>
            </a:r>
            <a:r>
              <a:rPr lang="en-US" sz="1200" kern="1200" dirty="0">
                <a:solidFill>
                  <a:schemeClr val="tx1"/>
                </a:solidFill>
                <a:effectLst/>
                <a:latin typeface="Times New Roman" pitchFamily="18" charset="0"/>
                <a:ea typeface="+mn-ea"/>
                <a:cs typeface="+mn-cs"/>
              </a:rPr>
              <a:t>, conflict, dependencies, parameterization—is central to transformation’s analysis and reuse. Programmers should be able to take a sequence of transformations representing an optimization or feature or bug fix, and reapply it to different versions of a program or even completely different programs. I will develop novel approaches to manipulate transformations as well as visualize their effects.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pitchFamily="18" charset="0"/>
                <a:ea typeface="+mn-ea"/>
                <a:cs typeface="+mn-cs"/>
              </a:rPr>
              <a:t>Infer transformations. </a:t>
            </a:r>
            <a:r>
              <a:rPr lang="en-US" sz="1200" kern="1200" dirty="0">
                <a:solidFill>
                  <a:schemeClr val="tx1"/>
                </a:solidFill>
                <a:effectLst/>
                <a:latin typeface="Times New Roman" pitchFamily="18" charset="0"/>
                <a:ea typeface="+mn-ea"/>
                <a:cs typeface="+mn-cs"/>
              </a:rPr>
              <a:t>We will develop an infrastructure within COPE to infer higher-level changes (e.g., bug fix, security improvement) from lower-level changes, especially code edits. This will allow us to capture high-level program transformations even when the programmer did not specify them.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We will develop a general framework that combines static and dynamic program analysis.</a:t>
            </a:r>
            <a:r>
              <a:rPr lang="en-US" sz="1200" b="1" kern="1200" baseline="0" dirty="0">
                <a:solidFill>
                  <a:schemeClr val="tx1"/>
                </a:solidFill>
                <a:effectLst/>
                <a:latin typeface="Times New Roman" pitchFamily="18" charset="0"/>
                <a:ea typeface="+mn-ea"/>
                <a:cs typeface="+mn-cs"/>
              </a:rPr>
              <a:t> We will also use techniques from </a:t>
            </a:r>
            <a:r>
              <a:rPr lang="en-US" sz="1200" b="1" kern="1200" dirty="0">
                <a:solidFill>
                  <a:schemeClr val="tx1"/>
                </a:solidFill>
                <a:effectLst/>
                <a:latin typeface="Times New Roman" pitchFamily="18" charset="0"/>
                <a:ea typeface="+mn-ea"/>
                <a:cs typeface="+mn-cs"/>
              </a:rPr>
              <a:t>machine learning and data mining techniques, so now I officially</a:t>
            </a:r>
            <a:r>
              <a:rPr lang="en-US" sz="1200" b="1" kern="1200" baseline="0" dirty="0">
                <a:solidFill>
                  <a:schemeClr val="tx1"/>
                </a:solidFill>
                <a:effectLst/>
                <a:latin typeface="Times New Roman" pitchFamily="18" charset="0"/>
                <a:ea typeface="+mn-ea"/>
                <a:cs typeface="+mn-cs"/>
              </a:rPr>
              <a:t> sent out a Call for Collaborators</a:t>
            </a:r>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Times New Roman" pitchFamily="18" charset="0"/>
                <a:ea typeface="+mn-ea"/>
                <a:cs typeface="+mn-cs"/>
              </a:rPr>
              <a:t>Archive and retrieve transformations. T</a:t>
            </a:r>
            <a:r>
              <a:rPr lang="en-US" sz="1200" kern="1200" dirty="0">
                <a:solidFill>
                  <a:schemeClr val="tx1"/>
                </a:solidFill>
                <a:effectLst/>
                <a:latin typeface="Times New Roman" pitchFamily="18" charset="0"/>
                <a:ea typeface="+mn-ea"/>
                <a:cs typeface="+mn-cs"/>
              </a:rPr>
              <a:t>he history of a program will be recorded at many levels of abstraction; as a sequence of low-level edits to text files as a sequence of operations on abstract program representations, as a sequence of programming tasks (bug fixes).</a:t>
            </a:r>
            <a:endParaRPr lang="en-US" sz="1200" b="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COPE will have a UI for searching, filtering, and grouping changes. </a:t>
            </a:r>
            <a:endParaRPr lang="en-US" sz="1200" b="0" kern="1200" dirty="0">
              <a:solidFill>
                <a:schemeClr val="tx1"/>
              </a:solidFill>
              <a:effectLst/>
              <a:latin typeface="Times New Roman" pitchFamily="18" charset="0"/>
              <a:ea typeface="+mn-ea"/>
              <a:cs typeface="+mn-cs"/>
            </a:endParaRPr>
          </a:p>
          <a:p>
            <a:endParaRPr lang="en-US" sz="1200" b="0" kern="1200" dirty="0">
              <a:solidFill>
                <a:schemeClr val="tx1"/>
              </a:solidFill>
              <a:effectLst/>
              <a:latin typeface="Times New Roman" pitchFamily="18" charset="0"/>
              <a:ea typeface="+mn-ea"/>
              <a:cs typeface="+mn-cs"/>
            </a:endParaRPr>
          </a:p>
          <a:p>
            <a:r>
              <a:rPr lang="en-US" sz="1200" b="0" kern="1200" dirty="0">
                <a:solidFill>
                  <a:schemeClr val="tx1"/>
                </a:solidFill>
                <a:effectLst/>
                <a:latin typeface="Times New Roman" pitchFamily="18" charset="0"/>
                <a:ea typeface="+mn-ea"/>
                <a:cs typeface="+mn-cs"/>
              </a:rPr>
              <a:t>Understand transformations. </a:t>
            </a:r>
            <a:r>
              <a:rPr lang="en-US" sz="1200" kern="1200" dirty="0">
                <a:solidFill>
                  <a:schemeClr val="tx1"/>
                </a:solidFill>
                <a:effectLst/>
                <a:latin typeface="Times New Roman" pitchFamily="18" charset="0"/>
                <a:ea typeface="+mn-ea"/>
                <a:cs typeface="+mn-cs"/>
              </a:rPr>
              <a:t>COPE must not only model software </a:t>
            </a:r>
            <a:r>
              <a:rPr lang="en-US" sz="1200" b="1" kern="1200" dirty="0">
                <a:solidFill>
                  <a:schemeClr val="tx1"/>
                </a:solidFill>
                <a:effectLst/>
                <a:latin typeface="Times New Roman" pitchFamily="18" charset="0"/>
                <a:ea typeface="+mn-ea"/>
                <a:cs typeface="+mn-cs"/>
              </a:rPr>
              <a:t>as a sequence of transformations, but also use a sequence that programmers will understand and find usable</a:t>
            </a:r>
            <a:r>
              <a:rPr lang="en-US" sz="1200" kern="1200" dirty="0">
                <a:solidFill>
                  <a:schemeClr val="tx1"/>
                </a:solidFill>
                <a:effectLst/>
                <a:latin typeface="Times New Roman" pitchFamily="18" charset="0"/>
                <a:ea typeface="+mn-ea"/>
                <a:cs typeface="+mn-cs"/>
              </a:rPr>
              <a:t>.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will </a:t>
            </a:r>
            <a:r>
              <a:rPr lang="en-US" sz="1200" b="1" kern="1200" dirty="0">
                <a:solidFill>
                  <a:schemeClr val="tx1"/>
                </a:solidFill>
                <a:effectLst/>
                <a:latin typeface="Times New Roman" pitchFamily="18" charset="0"/>
                <a:ea typeface="+mn-ea"/>
                <a:cs typeface="+mn-cs"/>
              </a:rPr>
              <a:t>conduct user research to better </a:t>
            </a:r>
            <a:r>
              <a:rPr lang="en-US" sz="1200" kern="1200" dirty="0">
                <a:solidFill>
                  <a:schemeClr val="tx1"/>
                </a:solidFill>
                <a:effectLst/>
                <a:latin typeface="Times New Roman" pitchFamily="18" charset="0"/>
                <a:ea typeface="+mn-ea"/>
                <a:cs typeface="+mn-cs"/>
              </a:rPr>
              <a:t>understand how programmers perceive, recall, and communicate change in complex code. </a:t>
            </a:r>
            <a:endParaRPr lang="en-US" sz="1200" b="0" kern="1200" dirty="0">
              <a:solidFill>
                <a:schemeClr val="tx1"/>
              </a:solidFill>
              <a:effectLst/>
              <a:latin typeface="Times New Roman" pitchFamily="18" charset="0"/>
              <a:ea typeface="+mn-ea"/>
              <a:cs typeface="+mn-cs"/>
            </a:endParaRPr>
          </a:p>
          <a:p>
            <a:endParaRPr lang="en-US" sz="1200" b="0" kern="1200" dirty="0">
              <a:solidFill>
                <a:schemeClr val="tx1"/>
              </a:solidFill>
              <a:effectLst/>
              <a:latin typeface="Times New Roman" pitchFamily="18" charset="0"/>
              <a:ea typeface="+mn-ea"/>
              <a:cs typeface="+mn-cs"/>
            </a:endParaRPr>
          </a:p>
          <a:p>
            <a:r>
              <a:rPr lang="en-US" sz="1200" b="0" kern="1200" dirty="0">
                <a:solidFill>
                  <a:schemeClr val="tx1"/>
                </a:solidFill>
                <a:effectLst/>
                <a:latin typeface="Times New Roman" pitchFamily="18" charset="0"/>
                <a:ea typeface="+mn-ea"/>
                <a:cs typeface="+mn-cs"/>
              </a:rPr>
              <a:t>This project</a:t>
            </a:r>
            <a:r>
              <a:rPr lang="en-US" sz="1200" b="0" kern="1200" baseline="0" dirty="0">
                <a:solidFill>
                  <a:schemeClr val="tx1"/>
                </a:solidFill>
                <a:effectLst/>
                <a:latin typeface="Times New Roman" pitchFamily="18" charset="0"/>
                <a:ea typeface="+mn-ea"/>
                <a:cs typeface="+mn-cs"/>
              </a:rPr>
              <a:t> was recently funded by NSF, and I am the lead PI. To be useful, COPE will provide novel visualizations techniques. This means plenty of opportunities for collaboration with the HCI  people at NCSU. </a:t>
            </a:r>
            <a:endParaRPr lang="en-US" sz="1200" b="0" kern="1200" dirty="0">
              <a:solidFill>
                <a:schemeClr val="tx1"/>
              </a:solidFill>
              <a:effectLst/>
              <a:latin typeface="Times New Roman" pitchFamily="18" charset="0"/>
              <a:ea typeface="+mn-ea"/>
              <a:cs typeface="+mn-cs"/>
            </a:endParaRPr>
          </a:p>
          <a:p>
            <a:endParaRPr lang="en-US" sz="1200" b="0" kern="1200" dirty="0">
              <a:solidFill>
                <a:schemeClr val="tx1"/>
              </a:solidFill>
              <a:effectLst/>
              <a:latin typeface="Times New Roman" pitchFamily="18" charset="0"/>
              <a:ea typeface="+mn-ea"/>
              <a:cs typeface="+mn-cs"/>
            </a:endParaRPr>
          </a:p>
          <a:p>
            <a:endParaRPr lang="en-US" sz="1200" b="0"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indent="0">
              <a:buFontTx/>
              <a:buNone/>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87</a:t>
            </a:fld>
            <a:endParaRPr lang="es-ES_tradnl"/>
          </a:p>
        </p:txBody>
      </p:sp>
    </p:spTree>
    <p:extLst>
      <p:ext uri="{BB962C8B-B14F-4D97-AF65-F5344CB8AC3E}">
        <p14:creationId xmlns:p14="http://schemas.microsoft.com/office/powerpoint/2010/main" val="32459895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465" name="Text Box 1"/>
          <p:cNvSpPr txBox="1">
            <a:spLocks noGrp="1" noRot="1" noChangeAspect="1" noChangeArrowheads="1"/>
          </p:cNvSpPr>
          <p:nvPr>
            <p:ph type="sldImg"/>
          </p:nvPr>
        </p:nvSpPr>
        <p:spPr bwMode="auto">
          <a:xfrm>
            <a:off x="2968625" y="547688"/>
            <a:ext cx="3654425" cy="2740025"/>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0466" name="Text Box 2"/>
          <p:cNvSpPr txBox="1">
            <a:spLocks noGrp="1" noChangeArrowheads="1"/>
          </p:cNvSpPr>
          <p:nvPr>
            <p:ph type="body" idx="1"/>
          </p:nvPr>
        </p:nvSpPr>
        <p:spPr bwMode="auto">
          <a:xfrm>
            <a:off x="960905" y="1609709"/>
            <a:ext cx="50319224" cy="797852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13388" rIns="0" bIns="0"/>
          <a:lstStyle>
            <a:lvl1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ea typeface="ＭＳ Ｐゴシック" charset="0"/>
              </a:defRPr>
            </a:lvl1pPr>
            <a:lvl2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ea typeface="ＭＳ Ｐゴシック" charset="0"/>
              </a:defRPr>
            </a:lvl2pPr>
            <a:lvl3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ea typeface="ＭＳ Ｐゴシック" charset="0"/>
              </a:defRPr>
            </a:lvl3pPr>
            <a:lvl4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ea typeface="ＭＳ Ｐゴシック" charset="0"/>
              </a:defRPr>
            </a:lvl4pPr>
            <a:lvl5pPr>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ea typeface="ＭＳ Ｐゴシック" charset="0"/>
              </a:defRPr>
            </a:lvl9pPr>
          </a:lstStyle>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1400" dirty="0">
                <a:cs typeface="Lucida Sans Unicode" charset="0"/>
              </a:rPr>
              <a:t>When</a:t>
            </a:r>
            <a:r>
              <a:rPr lang="en-US" sz="1400" baseline="0" dirty="0">
                <a:cs typeface="Lucida Sans Unicode" charset="0"/>
              </a:rPr>
              <a:t> it comes to making changes to our programs, we have two extremes: </a:t>
            </a: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1400" baseline="0" dirty="0">
                <a:cs typeface="Lucida Sans Unicode" charset="0"/>
              </a:rPr>
              <a:t>- at one extreme we have the programmer alone: he has domain knowledge, but he manually and slowly changes </a:t>
            </a:r>
            <a:r>
              <a:rPr lang="en-US" sz="1400" b="1" baseline="0" dirty="0">
                <a:cs typeface="Lucida Sans Unicode" charset="0"/>
              </a:rPr>
              <a:t>very large programs that contain millions of lines of code. </a:t>
            </a:r>
            <a:endParaRPr lang="en-US" sz="1400" b="1" dirty="0">
              <a:cs typeface="Lucida Sans Unicode" charset="0"/>
            </a:endParaRP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endParaRPr lang="en-US" sz="1400" dirty="0">
              <a:cs typeface="Lucida Sans Unicode" charset="0"/>
            </a:endParaRP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1400" dirty="0">
                <a:cs typeface="Lucida Sans Unicode" charset="0"/>
              </a:rPr>
              <a:t>- at</a:t>
            </a:r>
            <a:r>
              <a:rPr lang="en-US" sz="1400" baseline="0" dirty="0">
                <a:cs typeface="Lucida Sans Unicode" charset="0"/>
              </a:rPr>
              <a:t> the other extreme we have fully automatic tools like the compilers, which have been one of the biggest success stories in software automation. </a:t>
            </a: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1400" baseline="0" dirty="0">
                <a:cs typeface="Lucida Sans Unicode" charset="0"/>
              </a:rPr>
              <a:t>Compilers take our programs written in a high-level programming language and transform them into machine level, executable code. Compilers perform all sorts of optimizations using sophisticated program analyses like control, data-flow, and pointer analyses. But compilers cannot fix broken object-oriented design, compilers are good at </a:t>
            </a:r>
            <a:r>
              <a:rPr lang="en-US" sz="1400" baseline="0" dirty="0" err="1">
                <a:cs typeface="Lucida Sans Unicode" charset="0"/>
              </a:rPr>
              <a:t>vectorization</a:t>
            </a:r>
            <a:r>
              <a:rPr lang="en-US" sz="1400" baseline="0" dirty="0">
                <a:cs typeface="Lucida Sans Unicode" charset="0"/>
              </a:rPr>
              <a:t> but not so good at coarse-level parallelism. </a:t>
            </a:r>
            <a:r>
              <a:rPr lang="en-US" sz="1400" b="1" baseline="0" dirty="0">
                <a:cs typeface="Lucida Sans Unicode" charset="0"/>
              </a:rPr>
              <a:t>There are things that a programmer knows that a compiler doesn’t, and there are things that need to be fixed in source code rather than in object code.</a:t>
            </a: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endParaRPr lang="en-US" sz="1400" dirty="0">
              <a:cs typeface="Lucida Sans Unicode" charset="0"/>
            </a:endParaRP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1400" b="1" dirty="0">
                <a:cs typeface="Lucida Sans Unicode" charset="0"/>
              </a:rPr>
              <a:t>My</a:t>
            </a:r>
            <a:r>
              <a:rPr lang="en-US" sz="1400" b="1" baseline="0" dirty="0">
                <a:cs typeface="Lucida Sans Unicode" charset="0"/>
              </a:rPr>
              <a:t> approach on automating transformations is filling up the gap right here in the middle: it augments the sophisticated program analysis of the compiler with the strengths of the programmer and his insights, in a unique blend of interactive source-to-source program transformations.</a:t>
            </a:r>
            <a:endParaRPr lang="en-US" sz="1400" b="1" dirty="0">
              <a:cs typeface="Lucida Sans Unicode" charset="0"/>
            </a:endParaRP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1400" dirty="0">
                <a:cs typeface="Lucida Sans Unicode" charset="0"/>
              </a:rPr>
              <a:t> I conjecture that this unique </a:t>
            </a:r>
            <a:r>
              <a:rPr lang="en-US" sz="1400" b="1" dirty="0">
                <a:cs typeface="Lucida Sans Unicode" charset="0"/>
              </a:rPr>
              <a:t>interleaving</a:t>
            </a:r>
            <a:r>
              <a:rPr lang="en-US" sz="1400" baseline="0" dirty="0">
                <a:cs typeface="Lucida Sans Unicode" charset="0"/>
              </a:rPr>
              <a:t> </a:t>
            </a:r>
            <a:r>
              <a:rPr lang="en-US" sz="1400" dirty="0">
                <a:cs typeface="Lucida Sans Unicode" charset="0"/>
              </a:rPr>
              <a:t>of the </a:t>
            </a:r>
            <a:r>
              <a:rPr lang="en-US" sz="1400" dirty="0" err="1">
                <a:cs typeface="Lucida Sans Unicode" charset="0"/>
              </a:rPr>
              <a:t>programmer+interactive</a:t>
            </a:r>
            <a:r>
              <a:rPr lang="en-US" sz="1400" dirty="0">
                <a:cs typeface="Lucida Sans Unicode" charset="0"/>
              </a:rPr>
              <a:t> tool</a:t>
            </a:r>
            <a:r>
              <a:rPr lang="en-US" sz="1400" baseline="0" dirty="0">
                <a:cs typeface="Lucida Sans Unicode" charset="0"/>
              </a:rPr>
              <a:t> produces results far greater than either the tool alone or the programmer alone</a:t>
            </a:r>
            <a:endParaRPr lang="en-US" sz="1400" dirty="0">
              <a:cs typeface="Lucida Sans Unicode" charset="0"/>
            </a:endParaRP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endParaRPr lang="en-US" sz="1400" dirty="0">
              <a:cs typeface="Lucida Sans Unicode" charset="0"/>
            </a:endParaRP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1400" dirty="0">
                <a:cs typeface="Lucida Sans Unicode" charset="0"/>
              </a:rPr>
              <a:t>KEYWORD: Interleaving</a:t>
            </a: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endParaRPr lang="en-US" sz="1400" dirty="0">
              <a:cs typeface="Lucida Sans Unicode" charset="0"/>
            </a:endParaRP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endParaRPr lang="en-US" sz="1400" dirty="0">
              <a:cs typeface="Lucida Sans Unicode" charset="0"/>
            </a:endParaRP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1400" dirty="0">
                <a:cs typeface="Lucida Sans Unicode" charset="0"/>
              </a:rPr>
              <a:t>=========================================</a:t>
            </a: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1400" dirty="0">
                <a:cs typeface="Lucida Sans Unicode" charset="0"/>
              </a:rPr>
              <a:t>Stop here.</a:t>
            </a: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endParaRPr lang="en-US" sz="1400" dirty="0">
              <a:cs typeface="Lucida Sans Unicode" charset="0"/>
            </a:endParaRP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1400" dirty="0">
                <a:cs typeface="Lucida Sans Unicode" charset="0"/>
              </a:rPr>
              <a:t>Compiler transformations have to be safe, measurably profitable, automatically applicable (at least heuristically), and lightning-fast.  </a:t>
            </a:r>
            <a:r>
              <a:rPr lang="en-US" sz="1400" dirty="0" err="1">
                <a:cs typeface="Lucida Sans Unicode" charset="0"/>
              </a:rPr>
              <a:t>Refactorings</a:t>
            </a:r>
            <a:r>
              <a:rPr lang="en-US" sz="1400" dirty="0">
                <a:cs typeface="Lucida Sans Unicode" charset="0"/>
              </a:rPr>
              <a:t> only have to be fast enough (they run in "interactive time"); profitability is the responsibility of the end user; and the definition of "safe" is generally relaxed to exclude reflection and so forth.  But </a:t>
            </a:r>
            <a:r>
              <a:rPr lang="en-US" sz="1400" dirty="0" err="1">
                <a:cs typeface="Lucida Sans Unicode" charset="0"/>
              </a:rPr>
              <a:t>refactorings</a:t>
            </a:r>
            <a:r>
              <a:rPr lang="en-US" sz="1400" dirty="0">
                <a:cs typeface="Lucida Sans Unicode" charset="0"/>
              </a:rPr>
              <a:t> have to produce results that are useful to the programmer applying them.  Often, they are taking over the role of a low-level maintenance programmer, making tedious code changes... except they make fewer errors and get the job done faster than a human programmer.</a:t>
            </a: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endParaRPr lang="en-US" sz="1400" dirty="0">
              <a:cs typeface="Lucida Sans Unicode" charset="0"/>
            </a:endParaRPr>
          </a:p>
          <a:p>
            <a:pPr marL="0" marR="0" indent="0" algn="l" defTabSz="914400" rtl="0" eaLnBrk="0" fontAlgn="base" latinLnBrk="0" hangingPunct="0">
              <a:lnSpc>
                <a:spcPct val="93000"/>
              </a:lnSpc>
              <a:spcBef>
                <a:spcPts val="427"/>
              </a:spcBef>
              <a:spcAft>
                <a:spcPct val="0"/>
              </a:spcAft>
              <a:buClrTx/>
              <a:buSzTx/>
              <a:buFontTx/>
              <a:buNone/>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pPr>
            <a:r>
              <a:rPr lang="en-US" sz="1400" dirty="0">
                <a:cs typeface="Lucida Sans Unicode" charset="0"/>
              </a:rPr>
              <a:t>Our somewhat cavalier attitude toward soundness and our lack of full automation is tremendously unappealing to a compiler/static analysis audience, since they have to automate everything, and they're paranoid about unsoundness to an extent that probably constitutes a psychological disorder.  So, I think the key to drive home is that refactoring tools do things that compilers can't.  Compilers can't fix your broken object-oriented design.  Compilers are good at </a:t>
            </a:r>
            <a:r>
              <a:rPr lang="en-US" sz="1400" dirty="0" err="1">
                <a:cs typeface="Lucida Sans Unicode" charset="0"/>
              </a:rPr>
              <a:t>vectorization</a:t>
            </a:r>
            <a:r>
              <a:rPr lang="en-US" sz="1400" dirty="0">
                <a:cs typeface="Lucida Sans Unicode" charset="0"/>
              </a:rPr>
              <a:t> but pretty poor at coarser-grained parallelization.  There are things the user knows that a compiler doesn't, and there are things that need to be fixed in source code rather than in object code.  That's why refactoring tools exist.</a:t>
            </a:r>
          </a:p>
          <a:p>
            <a:pPr>
              <a:lnSpc>
                <a:spcPct val="93000"/>
              </a:lnSpc>
              <a:spcBef>
                <a:spcPts val="427"/>
              </a:spcBef>
            </a:pPr>
            <a:endParaRPr lang="en-US" sz="1500" dirty="0">
              <a:cs typeface="Lucida Sans Unicode" charset="0"/>
            </a:endParaRPr>
          </a:p>
          <a:p>
            <a:pPr>
              <a:lnSpc>
                <a:spcPct val="93000"/>
              </a:lnSpc>
              <a:spcBef>
                <a:spcPts val="427"/>
              </a:spcBef>
            </a:pPr>
            <a:endParaRPr lang="en-US" sz="1500" dirty="0">
              <a:cs typeface="Lucida Sans Unicode" charset="0"/>
            </a:endParaRPr>
          </a:p>
          <a:p>
            <a:pPr>
              <a:lnSpc>
                <a:spcPct val="93000"/>
              </a:lnSpc>
              <a:spcBef>
                <a:spcPts val="427"/>
              </a:spcBef>
            </a:pPr>
            <a:r>
              <a:rPr lang="en-US" sz="1500" dirty="0">
                <a:cs typeface="Lucida Sans Unicode" charset="0"/>
              </a:rPr>
              <a:t>The fundamental difference between interactive and non-interactive,  automatic parallelizing compilers is the role of the programmer. In the top of the page, Starting from a sequential program, a non-interactive tool creates a parallel program automatically, </a:t>
            </a:r>
            <a:r>
              <a:rPr lang="en-US" sz="1500" b="1" dirty="0">
                <a:cs typeface="Lucida Sans Unicode" charset="0"/>
              </a:rPr>
              <a:t>without any help from the programmer</a:t>
            </a:r>
            <a:r>
              <a:rPr lang="en-US" sz="1500" dirty="0">
                <a:cs typeface="Lucida Sans Unicode" charset="0"/>
              </a:rPr>
              <a:t>.</a:t>
            </a:r>
          </a:p>
          <a:p>
            <a:pPr>
              <a:lnSpc>
                <a:spcPct val="93000"/>
              </a:lnSpc>
              <a:spcBef>
                <a:spcPts val="427"/>
              </a:spcBef>
            </a:pPr>
            <a:endParaRPr lang="en-US" sz="1500" dirty="0">
              <a:cs typeface="Lucida Sans Unicode" charset="0"/>
            </a:endParaRPr>
          </a:p>
          <a:p>
            <a:pPr>
              <a:lnSpc>
                <a:spcPct val="93000"/>
              </a:lnSpc>
              <a:spcBef>
                <a:spcPts val="427"/>
              </a:spcBef>
            </a:pPr>
            <a:r>
              <a:rPr lang="en-US" sz="1500" b="1" dirty="0">
                <a:cs typeface="Lucida Sans Unicode" charset="0"/>
              </a:rPr>
              <a:t>When this works it gives great results. </a:t>
            </a:r>
            <a:r>
              <a:rPr lang="en-US" sz="1500" dirty="0">
                <a:cs typeface="Lucida Sans Unicode" charset="0"/>
              </a:rPr>
              <a:t>Despite continuous improvements</a:t>
            </a:r>
            <a:r>
              <a:rPr lang="en-US" sz="1500" baseline="0" dirty="0">
                <a:cs typeface="Lucida Sans Unicode" charset="0"/>
              </a:rPr>
              <a:t> </a:t>
            </a:r>
            <a:r>
              <a:rPr lang="en-US" sz="1500" dirty="0">
                <a:cs typeface="Lucida Sans Unicode" charset="0"/>
              </a:rPr>
              <a:t>on compilers, many times programmers still need to change their programs to make them more parallel. Knowing where</a:t>
            </a:r>
            <a:r>
              <a:rPr lang="en-US" sz="1500" baseline="0" dirty="0">
                <a:cs typeface="Lucida Sans Unicode" charset="0"/>
              </a:rPr>
              <a:t> </a:t>
            </a:r>
            <a:r>
              <a:rPr lang="en-US" sz="1500" dirty="0">
                <a:cs typeface="Lucida Sans Unicode" charset="0"/>
              </a:rPr>
              <a:t>to introduce parallelism requires domain knowledge and understanding of the program’s algorithms and data structures</a:t>
            </a:r>
            <a:r>
              <a:rPr lang="en-US" sz="1500" baseline="0" dirty="0">
                <a:cs typeface="Lucida Sans Unicode" charset="0"/>
              </a:rPr>
              <a:t> . T</a:t>
            </a:r>
            <a:r>
              <a:rPr lang="en-US" sz="1500" dirty="0">
                <a:cs typeface="Lucida Sans Unicode" charset="0"/>
              </a:rPr>
              <a:t>he compiler has limited applicability (it can mostly understand dense matrix operations), thus is of less use for general purpose programs.</a:t>
            </a:r>
          </a:p>
          <a:p>
            <a:pPr>
              <a:lnSpc>
                <a:spcPct val="93000"/>
              </a:lnSpc>
              <a:spcBef>
                <a:spcPts val="427"/>
              </a:spcBef>
            </a:pPr>
            <a:endParaRPr lang="en-US" sz="1500" dirty="0">
              <a:cs typeface="Lucida Sans Unicode" charset="0"/>
            </a:endParaRPr>
          </a:p>
          <a:p>
            <a:pPr algn="just">
              <a:lnSpc>
                <a:spcPct val="93000"/>
              </a:lnSpc>
              <a:spcBef>
                <a:spcPts val="427"/>
              </a:spcBef>
            </a:pPr>
            <a:r>
              <a:rPr lang="en-US" sz="1500" dirty="0">
                <a:cs typeface="Lucida Sans Unicode" charset="0"/>
              </a:rPr>
              <a:t>We </a:t>
            </a:r>
            <a:r>
              <a:rPr lang="en-US" sz="1500" b="1" dirty="0">
                <a:cs typeface="Lucida Sans Unicode" charset="0"/>
              </a:rPr>
              <a:t>take a completely different approach: sometimes, less automation is better!! We let the programmer be in charge of the process of parallelizing an application.</a:t>
            </a:r>
            <a:r>
              <a:rPr lang="en-US" sz="1500" dirty="0">
                <a:cs typeface="Lucida Sans Unicode" charset="0"/>
              </a:rPr>
              <a:t> The programmer is the expert on the problem domain, and has the domain knowledge that no tool can achieve.</a:t>
            </a:r>
          </a:p>
          <a:p>
            <a:pPr>
              <a:lnSpc>
                <a:spcPct val="93000"/>
              </a:lnSpc>
              <a:spcBef>
                <a:spcPts val="427"/>
              </a:spcBef>
            </a:pPr>
            <a:r>
              <a:rPr lang="en-US" sz="1500" dirty="0">
                <a:cs typeface="Lucida Sans Unicode" charset="0"/>
              </a:rPr>
              <a:t>Thus, this approach combines the strengths of the programmer (domain knowledge) and the tool. Programmers are good to see the high-level picture, tools are good with the details: search, remember and compute.</a:t>
            </a:r>
          </a:p>
          <a:p>
            <a:pPr>
              <a:lnSpc>
                <a:spcPct val="93000"/>
              </a:lnSpc>
              <a:spcBef>
                <a:spcPts val="427"/>
              </a:spcBef>
            </a:pPr>
            <a:r>
              <a:rPr lang="en-US" sz="1500" dirty="0">
                <a:cs typeface="Lucida Sans Unicode" charset="0"/>
              </a:rPr>
              <a:t>   - programmer does the </a:t>
            </a:r>
            <a:r>
              <a:rPr lang="en-US" sz="1500" b="1" dirty="0">
                <a:cs typeface="Lucida Sans Unicode" charset="0"/>
              </a:rPr>
              <a:t>creative part</a:t>
            </a:r>
            <a:r>
              <a:rPr lang="en-US" sz="1500" dirty="0">
                <a:cs typeface="Lucida Sans Unicode" charset="0"/>
              </a:rPr>
              <a:t>: selects code and targets it with a transformation</a:t>
            </a:r>
          </a:p>
          <a:p>
            <a:pPr>
              <a:lnSpc>
                <a:spcPct val="93000"/>
              </a:lnSpc>
              <a:spcBef>
                <a:spcPts val="427"/>
              </a:spcBef>
            </a:pPr>
            <a:r>
              <a:rPr lang="en-US" sz="1500" dirty="0">
                <a:cs typeface="Lucida Sans Unicode" charset="0"/>
              </a:rPr>
              <a:t>  - the tool does the </a:t>
            </a:r>
            <a:r>
              <a:rPr lang="en-US" sz="1500" b="1" dirty="0">
                <a:cs typeface="Lucida Sans Unicode" charset="0"/>
              </a:rPr>
              <a:t>tedious job:</a:t>
            </a:r>
            <a:r>
              <a:rPr lang="en-US" sz="1500" dirty="0">
                <a:cs typeface="Lucida Sans Unicode" charset="0"/>
              </a:rPr>
              <a:t> check the safety (this involves searching in many files, by traversing through many functions and through aliased variables), and rewrites the program</a:t>
            </a:r>
          </a:p>
          <a:p>
            <a:pPr algn="just">
              <a:lnSpc>
                <a:spcPct val="93000"/>
              </a:lnSpc>
              <a:spcBef>
                <a:spcPts val="427"/>
              </a:spcBef>
            </a:pPr>
            <a:r>
              <a:rPr lang="en-US" sz="1500" b="1" dirty="0">
                <a:cs typeface="Lucida Sans Unicode" charset="0"/>
              </a:rPr>
              <a:t>Challenges: the analysis needs to be efficient (in order to keep the programmer engaged in an interactive session), </a:t>
            </a:r>
          </a:p>
          <a:p>
            <a:pPr algn="just">
              <a:lnSpc>
                <a:spcPct val="93000"/>
              </a:lnSpc>
              <a:spcBef>
                <a:spcPts val="427"/>
              </a:spcBef>
            </a:pPr>
            <a:r>
              <a:rPr lang="en-US" sz="1500" b="1" dirty="0">
                <a:cs typeface="Lucida Sans Unicode" charset="0"/>
              </a:rPr>
              <a:t>Handle general purpose-programs.</a:t>
            </a:r>
          </a:p>
          <a:p>
            <a:pPr>
              <a:lnSpc>
                <a:spcPct val="93000"/>
              </a:lnSpc>
              <a:spcBef>
                <a:spcPts val="427"/>
              </a:spcBef>
            </a:pPr>
            <a:endParaRPr lang="en-US" sz="1700" dirty="0">
              <a:cs typeface="Lucida Sans Unicode" charset="0"/>
            </a:endParaRPr>
          </a:p>
        </p:txBody>
      </p:sp>
    </p:spTree>
    <p:extLst>
      <p:ext uri="{BB962C8B-B14F-4D97-AF65-F5344CB8AC3E}">
        <p14:creationId xmlns:p14="http://schemas.microsoft.com/office/powerpoint/2010/main" val="13882893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897695"/>
            <a:ext cx="13256524" cy="2445158"/>
          </a:xfrm>
        </p:spPr>
        <p:txBody>
          <a:bodyPr/>
          <a:lstStyle/>
          <a:p>
            <a:pPr marL="0" indent="0">
              <a:buFontTx/>
              <a:buNone/>
            </a:pPr>
            <a:r>
              <a:rPr lang="en-US" sz="1200" b="0" i="0" u="none" strike="noStrike" kern="1200" baseline="0" dirty="0">
                <a:solidFill>
                  <a:schemeClr val="tx1"/>
                </a:solidFill>
                <a:latin typeface="Times New Roman" pitchFamily="18" charset="0"/>
                <a:ea typeface="+mn-ea"/>
                <a:cs typeface="+mn-cs"/>
              </a:rPr>
              <a:t>Although this work on refactoring for spreadsheets is very new (we published it last Fall), Microsoft is already very interested in this. I hope that it will make a big impact.</a:t>
            </a:r>
          </a:p>
          <a:p>
            <a:pPr marL="0" indent="0">
              <a:buFontTx/>
              <a:buNone/>
            </a:pPr>
            <a:endParaRPr lang="en-US" sz="1200" b="0" i="0" u="none" strike="noStrike" kern="1200" baseline="0" dirty="0">
              <a:solidFill>
                <a:schemeClr val="tx1"/>
              </a:solidFill>
              <a:latin typeface="Times New Roman" pitchFamily="18" charset="0"/>
              <a:ea typeface="+mn-ea"/>
              <a:cs typeface="+mn-cs"/>
            </a:endParaRPr>
          </a:p>
          <a:p>
            <a:pPr marL="0" indent="0">
              <a:buFontTx/>
              <a:buNone/>
            </a:pPr>
            <a:r>
              <a:rPr lang="en-US" sz="1200" b="0" i="0" u="none" strike="noStrike" kern="1200" baseline="0" dirty="0">
                <a:solidFill>
                  <a:schemeClr val="tx1"/>
                </a:solidFill>
                <a:latin typeface="Times New Roman" pitchFamily="18" charset="0"/>
                <a:ea typeface="+mn-ea"/>
                <a:cs typeface="+mn-cs"/>
              </a:rPr>
              <a:t>Let me talk about the impact of my earlier work.</a:t>
            </a:r>
          </a:p>
          <a:p>
            <a:pPr marL="0" indent="0">
              <a:buFontTx/>
              <a:buNone/>
            </a:pPr>
            <a:endParaRPr lang="en-US" sz="1200" b="0" i="0" u="none" strike="noStrike" kern="1200" baseline="0" dirty="0">
              <a:solidFill>
                <a:schemeClr val="tx1"/>
              </a:solidFill>
              <a:latin typeface="Times New Roman" pitchFamily="18" charset="0"/>
              <a:ea typeface="+mn-ea"/>
              <a:cs typeface="+mn-cs"/>
            </a:endParaRPr>
          </a:p>
          <a:p>
            <a:pPr marL="0" indent="0">
              <a:buFontTx/>
              <a:buNone/>
            </a:pPr>
            <a:r>
              <a:rPr lang="en-US" sz="1200" b="0" i="0" u="none" strike="noStrike" kern="1200" baseline="0" dirty="0">
                <a:solidFill>
                  <a:schemeClr val="tx1"/>
                </a:solidFill>
                <a:latin typeface="Times New Roman" pitchFamily="18" charset="0"/>
                <a:ea typeface="+mn-ea"/>
                <a:cs typeface="+mn-cs"/>
              </a:rPr>
              <a:t>In the area of parallelism and concurrency, we have tools which are already shipping with the official release of the </a:t>
            </a:r>
            <a:r>
              <a:rPr lang="en-US" sz="1200" b="0" i="0" u="none" strike="noStrike" kern="1200" baseline="0" dirty="0" err="1">
                <a:solidFill>
                  <a:schemeClr val="tx1"/>
                </a:solidFill>
                <a:latin typeface="Times New Roman" pitchFamily="18" charset="0"/>
                <a:ea typeface="+mn-ea"/>
                <a:cs typeface="+mn-cs"/>
              </a:rPr>
              <a:t>NetBeans</a:t>
            </a:r>
            <a:r>
              <a:rPr lang="en-US" sz="1200" b="0" i="0" u="none" strike="noStrike" kern="1200" baseline="0" dirty="0">
                <a:solidFill>
                  <a:schemeClr val="tx1"/>
                </a:solidFill>
                <a:latin typeface="Times New Roman" pitchFamily="18" charset="0"/>
                <a:ea typeface="+mn-ea"/>
                <a:cs typeface="+mn-cs"/>
              </a:rPr>
              <a:t> or Eclipse development IDE and are used by millions of Java programmers everyday.</a:t>
            </a:r>
          </a:p>
          <a:p>
            <a:pPr marL="0" indent="0">
              <a:buFontTx/>
              <a:buNone/>
            </a:pPr>
            <a:r>
              <a:rPr lang="en-US" sz="1200" b="0" i="0" u="none" strike="noStrike" kern="1200" baseline="0" dirty="0">
                <a:solidFill>
                  <a:schemeClr val="tx1"/>
                </a:solidFill>
                <a:latin typeface="Times New Roman" pitchFamily="18" charset="0"/>
                <a:ea typeface="+mn-ea"/>
                <a:cs typeface="+mn-cs"/>
              </a:rPr>
              <a:t>- Recording </a:t>
            </a:r>
            <a:r>
              <a:rPr lang="en-US" sz="1200" b="0" i="0" u="none" strike="noStrike" kern="1200" baseline="0" dirty="0" err="1">
                <a:solidFill>
                  <a:schemeClr val="tx1"/>
                </a:solidFill>
                <a:latin typeface="Times New Roman" pitchFamily="18" charset="0"/>
                <a:ea typeface="+mn-ea"/>
                <a:cs typeface="+mn-cs"/>
              </a:rPr>
              <a:t>refactorings</a:t>
            </a:r>
            <a:r>
              <a:rPr lang="en-US" sz="1200" b="0" i="0" u="none" strike="noStrike" kern="1200" baseline="0" dirty="0">
                <a:solidFill>
                  <a:schemeClr val="tx1"/>
                </a:solidFill>
                <a:latin typeface="Times New Roman" pitchFamily="18" charset="0"/>
                <a:ea typeface="+mn-ea"/>
                <a:cs typeface="+mn-cs"/>
              </a:rPr>
              <a:t> from one codebase and replaying them on a different codebase ships with the official release of Eclipse IDE.</a:t>
            </a:r>
          </a:p>
          <a:p>
            <a:pPr marL="0" indent="0">
              <a:buFontTx/>
              <a:buNone/>
            </a:pPr>
            <a:endParaRPr lang="en-US" sz="1200" b="0" i="0" u="none" strike="noStrike" kern="1200" baseline="0" dirty="0">
              <a:solidFill>
                <a:schemeClr val="tx1"/>
              </a:solidFill>
              <a:latin typeface="Times New Roman" pitchFamily="18" charset="0"/>
              <a:ea typeface="+mn-ea"/>
              <a:cs typeface="+mn-cs"/>
            </a:endParaRPr>
          </a:p>
          <a:p>
            <a:pPr marL="0" indent="0">
              <a:buFontTx/>
              <a:buNone/>
            </a:pPr>
            <a:r>
              <a:rPr lang="en-US" sz="1200" b="0" i="0" u="none" strike="noStrike" kern="1200" baseline="0" dirty="0" err="1">
                <a:solidFill>
                  <a:schemeClr val="tx1"/>
                </a:solidFill>
                <a:latin typeface="Times New Roman" pitchFamily="18" charset="0"/>
                <a:ea typeface="+mn-ea"/>
                <a:cs typeface="+mn-cs"/>
              </a:rPr>
              <a:t>JEdit</a:t>
            </a:r>
            <a:r>
              <a:rPr lang="en-US" sz="1200" b="0" i="0" u="none" strike="noStrike" kern="1200" baseline="0" dirty="0">
                <a:solidFill>
                  <a:schemeClr val="tx1"/>
                </a:solidFill>
                <a:latin typeface="Times New Roman" pitchFamily="18" charset="0"/>
                <a:ea typeface="+mn-ea"/>
                <a:cs typeface="+mn-cs"/>
              </a:rPr>
              <a:t> was too long.</a:t>
            </a:r>
          </a:p>
          <a:p>
            <a:pPr marL="0" indent="0">
              <a:buFontTx/>
              <a:buNone/>
            </a:pPr>
            <a:endParaRPr lang="en-US" sz="1200" b="0" i="0" u="none" strike="noStrike" kern="1200" baseline="0" dirty="0">
              <a:solidFill>
                <a:schemeClr val="tx1"/>
              </a:solidFill>
              <a:latin typeface="Times New Roman" pitchFamily="18" charset="0"/>
              <a:ea typeface="+mn-ea"/>
              <a:cs typeface="+mn-cs"/>
            </a:endParaRPr>
          </a:p>
          <a:p>
            <a:pPr marL="0" indent="0">
              <a:buFontTx/>
              <a:buNone/>
            </a:pPr>
            <a:r>
              <a:rPr lang="en-US" sz="1200" b="1" i="0" u="none" strike="noStrike" kern="1200" baseline="0" dirty="0">
                <a:solidFill>
                  <a:schemeClr val="tx1"/>
                </a:solidFill>
                <a:latin typeface="Times New Roman" pitchFamily="18" charset="0"/>
                <a:ea typeface="+mn-ea"/>
                <a:cs typeface="+mn-cs"/>
              </a:rPr>
              <a:t>The work that I presented on inferring API-level </a:t>
            </a:r>
            <a:r>
              <a:rPr lang="en-US" sz="1200" b="1" i="0" u="none" strike="noStrike" kern="1200" baseline="0" dirty="0" err="1">
                <a:solidFill>
                  <a:schemeClr val="tx1"/>
                </a:solidFill>
                <a:latin typeface="Times New Roman" pitchFamily="18" charset="0"/>
                <a:ea typeface="+mn-ea"/>
                <a:cs typeface="+mn-cs"/>
              </a:rPr>
              <a:t>refactorings</a:t>
            </a:r>
            <a:r>
              <a:rPr lang="en-US" sz="1200" b="1" i="0" u="none" strike="noStrike" kern="1200" baseline="0" dirty="0">
                <a:solidFill>
                  <a:schemeClr val="tx1"/>
                </a:solidFill>
                <a:latin typeface="Times New Roman" pitchFamily="18" charset="0"/>
                <a:ea typeface="+mn-ea"/>
                <a:cs typeface="+mn-cs"/>
              </a:rPr>
              <a:t> is used at Google, IBM, and dozens of labs. Researchers from NCSU (one of Tao </a:t>
            </a:r>
            <a:r>
              <a:rPr lang="en-US" sz="1200" b="1" i="0" u="none" strike="noStrike" kern="1200" baseline="0" dirty="0" err="1">
                <a:solidFill>
                  <a:schemeClr val="tx1"/>
                </a:solidFill>
                <a:latin typeface="Times New Roman" pitchFamily="18" charset="0"/>
                <a:ea typeface="+mn-ea"/>
                <a:cs typeface="+mn-cs"/>
              </a:rPr>
              <a:t>Xie’s</a:t>
            </a:r>
            <a:r>
              <a:rPr lang="en-US" sz="1200" b="1" i="0" u="none" strike="noStrike" kern="1200" baseline="0" dirty="0">
                <a:solidFill>
                  <a:schemeClr val="tx1"/>
                </a:solidFill>
                <a:latin typeface="Times New Roman" pitchFamily="18" charset="0"/>
                <a:ea typeface="+mn-ea"/>
                <a:cs typeface="+mn-cs"/>
              </a:rPr>
              <a:t> students, </a:t>
            </a:r>
            <a:r>
              <a:rPr lang="en-US" sz="1200" b="1" i="0" u="none" strike="noStrike" kern="1200" baseline="0" dirty="0" err="1">
                <a:solidFill>
                  <a:schemeClr val="tx1"/>
                </a:solidFill>
                <a:latin typeface="Times New Roman" pitchFamily="18" charset="0"/>
                <a:ea typeface="+mn-ea"/>
                <a:cs typeface="+mn-cs"/>
              </a:rPr>
              <a:t>Kunal</a:t>
            </a:r>
            <a:r>
              <a:rPr lang="en-US" sz="1200" b="1" i="0" u="none" strike="noStrike" kern="1200" baseline="0" dirty="0">
                <a:solidFill>
                  <a:schemeClr val="tx1"/>
                </a:solidFill>
                <a:latin typeface="Times New Roman" pitchFamily="18" charset="0"/>
                <a:ea typeface="+mn-ea"/>
                <a:cs typeface="+mn-cs"/>
              </a:rPr>
              <a:t> </a:t>
            </a:r>
            <a:r>
              <a:rPr lang="en-US" sz="1200" b="1" i="0" u="none" strike="noStrike" kern="1200" baseline="0" dirty="0" err="1">
                <a:solidFill>
                  <a:schemeClr val="tx1"/>
                </a:solidFill>
                <a:latin typeface="Times New Roman" pitchFamily="18" charset="0"/>
                <a:ea typeface="+mn-ea"/>
                <a:cs typeface="+mn-cs"/>
              </a:rPr>
              <a:t>Taneja</a:t>
            </a:r>
            <a:r>
              <a:rPr lang="en-US" sz="1200" b="1" i="0" u="none" strike="noStrike" kern="1200" baseline="0" dirty="0">
                <a:solidFill>
                  <a:schemeClr val="tx1"/>
                </a:solidFill>
                <a:latin typeface="Times New Roman" pitchFamily="18" charset="0"/>
                <a:ea typeface="+mn-ea"/>
                <a:cs typeface="+mn-cs"/>
              </a:rPr>
              <a:t>) even extended it further. </a:t>
            </a:r>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89</a:t>
            </a:fld>
            <a:endParaRPr lang="es-ES_tradnl"/>
          </a:p>
        </p:txBody>
      </p:sp>
    </p:spTree>
    <p:extLst>
      <p:ext uri="{BB962C8B-B14F-4D97-AF65-F5344CB8AC3E}">
        <p14:creationId xmlns:p14="http://schemas.microsoft.com/office/powerpoint/2010/main" val="3245989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3177498"/>
            <a:ext cx="16591412" cy="3885552"/>
          </a:xfrm>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latin typeface="Times New Roman" pitchFamily="18" charset="0"/>
                <a:ea typeface="+mn-ea"/>
                <a:cs typeface="+mn-cs"/>
              </a:rPr>
              <a:t>Let me give some examples from another area of focus: tools for </a:t>
            </a:r>
            <a:r>
              <a:rPr lang="en-US" sz="1200" b="1" kern="1200" dirty="0">
                <a:solidFill>
                  <a:schemeClr val="tx1"/>
                </a:solidFill>
                <a:latin typeface="Times New Roman" pitchFamily="18" charset="0"/>
                <a:ea typeface="+mn-ea"/>
                <a:cs typeface="+mn-cs"/>
              </a:rPr>
              <a:t>Inferring</a:t>
            </a:r>
            <a:r>
              <a:rPr lang="en-US" sz="1200" b="1" kern="1200" baseline="0" dirty="0">
                <a:solidFill>
                  <a:schemeClr val="tx1"/>
                </a:solidFill>
                <a:latin typeface="Times New Roman" pitchFamily="18" charset="0"/>
                <a:ea typeface="+mn-ea"/>
                <a:cs typeface="+mn-cs"/>
              </a:rPr>
              <a:t> where refactoring already took place in the code.  This is important for understanding the evolution of code, program comprehension, and many more applications such as supporting code merging, code reviews.</a:t>
            </a:r>
            <a:endParaRPr lang="en-US" sz="1200" b="1" kern="120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Refactoring inference has been a very active line of research,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This line of research has </a:t>
            </a:r>
            <a:r>
              <a:rPr lang="en-US" sz="1200" b="1" kern="1200" baseline="0" dirty="0" err="1">
                <a:solidFill>
                  <a:schemeClr val="tx1"/>
                </a:solidFill>
                <a:latin typeface="Times New Roman" pitchFamily="18" charset="0"/>
                <a:ea typeface="+mn-ea"/>
                <a:cs typeface="+mn-cs"/>
              </a:rPr>
              <a:t>stiffled</a:t>
            </a:r>
            <a:r>
              <a:rPr lang="en-US" sz="1200" b="1" kern="1200" baseline="0" dirty="0">
                <a:solidFill>
                  <a:schemeClr val="tx1"/>
                </a:solidFill>
                <a:latin typeface="Times New Roman" pitchFamily="18" charset="0"/>
                <a:ea typeface="+mn-ea"/>
                <a:cs typeface="+mn-cs"/>
              </a:rPr>
              <a:t> in the last 5 years, until it was reinvigorated recently by a new breed of tools that address limitations of the previous generation along the lines of accuracy and the user experimentation required to produce good results.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For example, </a:t>
            </a:r>
            <a:r>
              <a:rPr lang="en-US" sz="1200" b="1" kern="1200" baseline="0" dirty="0" err="1">
                <a:solidFill>
                  <a:schemeClr val="tx1"/>
                </a:solidFill>
                <a:latin typeface="Times New Roman" pitchFamily="18" charset="0"/>
                <a:ea typeface="+mn-ea"/>
                <a:cs typeface="+mn-cs"/>
              </a:rPr>
              <a:t>RefactoringMiner</a:t>
            </a:r>
            <a:r>
              <a:rPr lang="en-US" sz="1200" b="1" kern="1200" baseline="0" dirty="0">
                <a:solidFill>
                  <a:schemeClr val="tx1"/>
                </a:solidFill>
                <a:latin typeface="Times New Roman" pitchFamily="18" charset="0"/>
                <a:ea typeface="+mn-ea"/>
                <a:cs typeface="+mn-cs"/>
              </a:rPr>
              <a:t> developed by the group of our collaborator Nikos </a:t>
            </a:r>
            <a:r>
              <a:rPr lang="en-US" sz="1200" b="1" kern="1200" baseline="0" dirty="0" err="1">
                <a:solidFill>
                  <a:schemeClr val="tx1"/>
                </a:solidFill>
                <a:latin typeface="Times New Roman" pitchFamily="18" charset="0"/>
                <a:ea typeface="+mn-ea"/>
                <a:cs typeface="+mn-cs"/>
              </a:rPr>
              <a:t>Tsantallis</a:t>
            </a:r>
            <a:r>
              <a:rPr lang="en-US" sz="1200" b="1" kern="1200" baseline="0" dirty="0">
                <a:solidFill>
                  <a:schemeClr val="tx1"/>
                </a:solidFill>
                <a:latin typeface="Times New Roman" pitchFamily="18" charset="0"/>
                <a:ea typeface="+mn-ea"/>
                <a:cs typeface="+mn-cs"/>
              </a:rPr>
              <a:t> from  Concordia University works at a much finer-grained: it takes as input consecutive commits, and it does not require that users play with any thresholds.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It is the new state of the art and significantly more accurate than previous tools, it is ultra-fast so it can be used with continuous integration tools every time when a user commits code.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latin typeface="Times New Roman" pitchFamily="18" charset="0"/>
                <a:ea typeface="+mn-ea"/>
                <a:cs typeface="+mn-cs"/>
              </a:rPr>
              <a:t>Moreover, we have released the largest and most trustworthy dataset of 3000 </a:t>
            </a:r>
            <a:r>
              <a:rPr lang="en-US" sz="1200" b="1" kern="1200" baseline="0" dirty="0" err="1">
                <a:solidFill>
                  <a:schemeClr val="tx1"/>
                </a:solidFill>
                <a:latin typeface="Times New Roman" pitchFamily="18" charset="0"/>
                <a:ea typeface="+mn-ea"/>
                <a:cs typeface="+mn-cs"/>
              </a:rPr>
              <a:t>refactorings</a:t>
            </a:r>
            <a:r>
              <a:rPr lang="en-US" sz="1200" b="1" kern="1200" baseline="0" dirty="0">
                <a:solidFill>
                  <a:schemeClr val="tx1"/>
                </a:solidFill>
                <a:latin typeface="Times New Roman" pitchFamily="18" charset="0"/>
                <a:ea typeface="+mn-ea"/>
                <a:cs typeface="+mn-cs"/>
              </a:rPr>
              <a:t> from real-world projects that researchers for our community can use to validate your research, or industry can use for education.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a:xfrm>
            <a:off x="9248530" y="7015246"/>
            <a:ext cx="352671" cy="299955"/>
          </a:xfrm>
        </p:spPr>
        <p:txBody>
          <a:bodyPr/>
          <a:lstStyle/>
          <a:p>
            <a:pPr>
              <a:defRPr/>
            </a:pPr>
            <a:fld id="{7769F722-7C22-4C40-BAEB-00342DB235F3}" type="slidenum">
              <a:rPr lang="es-ES_tradnl" smtClean="0"/>
              <a:pPr>
                <a:defRPr/>
              </a:pPr>
              <a:t>9</a:t>
            </a:fld>
            <a:endParaRPr lang="es-ES_tradnl"/>
          </a:p>
        </p:txBody>
      </p:sp>
    </p:spTree>
    <p:extLst>
      <p:ext uri="{BB962C8B-B14F-4D97-AF65-F5344CB8AC3E}">
        <p14:creationId xmlns:p14="http://schemas.microsoft.com/office/powerpoint/2010/main" val="15320937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4617892"/>
            <a:ext cx="4200071" cy="1004763"/>
          </a:xfrm>
        </p:spPr>
        <p:txBody>
          <a:bodyPr/>
          <a:lstStyle/>
          <a:p>
            <a:r>
              <a:rPr lang="en-US" dirty="0"/>
              <a:t>Thank my many collaborators. </a:t>
            </a:r>
          </a:p>
          <a:p>
            <a:r>
              <a:rPr lang="en-US" dirty="0"/>
              <a:t>Say that I was able to involve</a:t>
            </a:r>
            <a:r>
              <a:rPr lang="en-US" baseline="0" dirty="0"/>
              <a:t> several undergrads in my research.</a:t>
            </a:r>
          </a:p>
          <a:p>
            <a:endParaRPr lang="en-US" baseline="0" dirty="0"/>
          </a:p>
          <a:p>
            <a:endParaRPr lang="en-US" dirty="0"/>
          </a:p>
        </p:txBody>
      </p:sp>
      <p:sp>
        <p:nvSpPr>
          <p:cNvPr id="4" name="Slide Number Placeholder 3"/>
          <p:cNvSpPr>
            <a:spLocks noGrp="1"/>
          </p:cNvSpPr>
          <p:nvPr>
            <p:ph type="sldNum" sz="quarter" idx="10"/>
          </p:nvPr>
        </p:nvSpPr>
        <p:spPr>
          <a:xfrm>
            <a:off x="9242375" y="7015246"/>
            <a:ext cx="358826" cy="299955"/>
          </a:xfrm>
        </p:spPr>
        <p:txBody>
          <a:bodyPr/>
          <a:lstStyle/>
          <a:p>
            <a:pPr>
              <a:defRPr/>
            </a:pPr>
            <a:fld id="{7769F722-7C22-4C40-BAEB-00342DB235F3}" type="slidenum">
              <a:rPr lang="es-ES_tradnl" smtClean="0"/>
              <a:pPr>
                <a:defRPr/>
              </a:pPr>
              <a:t>90</a:t>
            </a:fld>
            <a:endParaRPr lang="es-ES_tradnl"/>
          </a:p>
        </p:txBody>
      </p:sp>
    </p:spTree>
    <p:extLst>
      <p:ext uri="{BB962C8B-B14F-4D97-AF65-F5344CB8AC3E}">
        <p14:creationId xmlns:p14="http://schemas.microsoft.com/office/powerpoint/2010/main" val="120768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46914" name="Rectangle 2"/>
          <p:cNvSpPr>
            <a:spLocks noGrp="1" noChangeArrowheads="1"/>
          </p:cNvSpPr>
          <p:nvPr>
            <p:ph type="ctrTitle"/>
          </p:nvPr>
        </p:nvSpPr>
        <p:spPr>
          <a:xfrm>
            <a:off x="762000" y="1219200"/>
            <a:ext cx="7772400" cy="1470025"/>
          </a:xfrm>
        </p:spPr>
        <p:txBody>
          <a:bodyPr/>
          <a:lstStyle>
            <a:lvl1pPr>
              <a:defRPr/>
            </a:lvl1pPr>
          </a:lstStyle>
          <a:p>
            <a:r>
              <a:rPr lang="en-US" dirty="0"/>
              <a:t>Click to edit Master title style</a:t>
            </a:r>
          </a:p>
        </p:txBody>
      </p:sp>
      <p:sp>
        <p:nvSpPr>
          <p:cNvPr id="1446915" name="Rectangle 3"/>
          <p:cNvSpPr>
            <a:spLocks noGrp="1" noChangeArrowheads="1"/>
          </p:cNvSpPr>
          <p:nvPr>
            <p:ph type="subTitle" idx="1"/>
          </p:nvPr>
        </p:nvSpPr>
        <p:spPr>
          <a:xfrm>
            <a:off x="1371600" y="3352801"/>
            <a:ext cx="6400800" cy="1752600"/>
          </a:xfrm>
        </p:spPr>
        <p:txBody>
          <a:bodyPr/>
          <a:lstStyle>
            <a:lvl1pPr marL="0" indent="0" algn="ctr">
              <a:buFontTx/>
              <a:buNone/>
              <a:defRPr/>
            </a:lvl1pPr>
          </a:lstStyle>
          <a:p>
            <a:r>
              <a:rPr lang="en-US" dirty="0"/>
              <a:t>Click to edit Master subtitle style</a:t>
            </a:r>
          </a:p>
        </p:txBody>
      </p:sp>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8901"/>
            <a:ext cx="2057400" cy="6007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88901"/>
            <a:ext cx="6019800" cy="6007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88901"/>
            <a:ext cx="8077200" cy="990600"/>
          </a:xfrm>
        </p:spPr>
        <p:txBody>
          <a:bodyPr/>
          <a:lstStyle/>
          <a:p>
            <a:r>
              <a:rPr lang="en-US"/>
              <a:t>Click to edit Master title style</a:t>
            </a:r>
          </a:p>
        </p:txBody>
      </p:sp>
      <p:sp>
        <p:nvSpPr>
          <p:cNvPr id="3" name="Table Placeholder 2"/>
          <p:cNvSpPr>
            <a:spLocks noGrp="1"/>
          </p:cNvSpPr>
          <p:nvPr>
            <p:ph type="tbl" idx="1"/>
          </p:nvPr>
        </p:nvSpPr>
        <p:spPr>
          <a:xfrm>
            <a:off x="457200" y="1384300"/>
            <a:ext cx="8229600" cy="4711700"/>
          </a:xfrm>
        </p:spPr>
        <p:txBody>
          <a:bodyPr/>
          <a:lstStyle/>
          <a:p>
            <a:pPr lvl="0"/>
            <a:endParaRPr lang="en-US" noProof="0"/>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35" indent="0" algn="ctr">
              <a:buNone/>
              <a:defRPr>
                <a:solidFill>
                  <a:schemeClr val="tx1">
                    <a:tint val="75000"/>
                  </a:schemeClr>
                </a:solidFill>
              </a:defRPr>
            </a:lvl2pPr>
            <a:lvl3pPr marL="914071" indent="0" algn="ctr">
              <a:buNone/>
              <a:defRPr>
                <a:solidFill>
                  <a:schemeClr val="tx1">
                    <a:tint val="75000"/>
                  </a:schemeClr>
                </a:solidFill>
              </a:defRPr>
            </a:lvl3pPr>
            <a:lvl4pPr marL="1371110" indent="0" algn="ctr">
              <a:buNone/>
              <a:defRPr>
                <a:solidFill>
                  <a:schemeClr val="tx1">
                    <a:tint val="75000"/>
                  </a:schemeClr>
                </a:solidFill>
              </a:defRPr>
            </a:lvl4pPr>
            <a:lvl5pPr marL="1828146" indent="0" algn="ctr">
              <a:buNone/>
              <a:defRPr>
                <a:solidFill>
                  <a:schemeClr val="tx1">
                    <a:tint val="75000"/>
                  </a:schemeClr>
                </a:solidFill>
              </a:defRPr>
            </a:lvl5pPr>
            <a:lvl6pPr marL="2285181" indent="0" algn="ctr">
              <a:buNone/>
              <a:defRPr>
                <a:solidFill>
                  <a:schemeClr val="tx1">
                    <a:tint val="75000"/>
                  </a:schemeClr>
                </a:solidFill>
              </a:defRPr>
            </a:lvl6pPr>
            <a:lvl7pPr marL="2742219" indent="0" algn="ctr">
              <a:buNone/>
              <a:defRPr>
                <a:solidFill>
                  <a:schemeClr val="tx1">
                    <a:tint val="75000"/>
                  </a:schemeClr>
                </a:solidFill>
              </a:defRPr>
            </a:lvl7pPr>
            <a:lvl8pPr marL="3199252" indent="0" algn="ctr">
              <a:buNone/>
              <a:defRPr>
                <a:solidFill>
                  <a:schemeClr val="tx1">
                    <a:tint val="75000"/>
                  </a:schemeClr>
                </a:solidFill>
              </a:defRPr>
            </a:lvl8pPr>
            <a:lvl9pPr marL="365629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0141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17956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7035" indent="0">
              <a:buNone/>
              <a:defRPr sz="1800">
                <a:solidFill>
                  <a:schemeClr val="tx1">
                    <a:tint val="75000"/>
                  </a:schemeClr>
                </a:solidFill>
              </a:defRPr>
            </a:lvl2pPr>
            <a:lvl3pPr marL="914071" indent="0">
              <a:buNone/>
              <a:defRPr sz="1600">
                <a:solidFill>
                  <a:schemeClr val="tx1">
                    <a:tint val="75000"/>
                  </a:schemeClr>
                </a:solidFill>
              </a:defRPr>
            </a:lvl3pPr>
            <a:lvl4pPr marL="1371110" indent="0">
              <a:buNone/>
              <a:defRPr sz="1400">
                <a:solidFill>
                  <a:schemeClr val="tx1">
                    <a:tint val="75000"/>
                  </a:schemeClr>
                </a:solidFill>
              </a:defRPr>
            </a:lvl4pPr>
            <a:lvl5pPr marL="1828146" indent="0">
              <a:buNone/>
              <a:defRPr sz="1400">
                <a:solidFill>
                  <a:schemeClr val="tx1">
                    <a:tint val="75000"/>
                  </a:schemeClr>
                </a:solidFill>
              </a:defRPr>
            </a:lvl5pPr>
            <a:lvl6pPr marL="2285181" indent="0">
              <a:buNone/>
              <a:defRPr sz="1400">
                <a:solidFill>
                  <a:schemeClr val="tx1">
                    <a:tint val="75000"/>
                  </a:schemeClr>
                </a:solidFill>
              </a:defRPr>
            </a:lvl6pPr>
            <a:lvl7pPr marL="2742219" indent="0">
              <a:buNone/>
              <a:defRPr sz="1400">
                <a:solidFill>
                  <a:schemeClr val="tx1">
                    <a:tint val="75000"/>
                  </a:schemeClr>
                </a:solidFill>
              </a:defRPr>
            </a:lvl7pPr>
            <a:lvl8pPr marL="3199252" indent="0">
              <a:buNone/>
              <a:defRPr sz="1400">
                <a:solidFill>
                  <a:schemeClr val="tx1">
                    <a:tint val="75000"/>
                  </a:schemeClr>
                </a:solidFill>
              </a:defRPr>
            </a:lvl8pPr>
            <a:lvl9pPr marL="365629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77619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63657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35" indent="0">
              <a:buNone/>
              <a:defRPr sz="2000" b="1"/>
            </a:lvl2pPr>
            <a:lvl3pPr marL="914071" indent="0">
              <a:buNone/>
              <a:defRPr sz="1800" b="1"/>
            </a:lvl3pPr>
            <a:lvl4pPr marL="1371110" indent="0">
              <a:buNone/>
              <a:defRPr sz="1600" b="1"/>
            </a:lvl4pPr>
            <a:lvl5pPr marL="1828146" indent="0">
              <a:buNone/>
              <a:defRPr sz="1600" b="1"/>
            </a:lvl5pPr>
            <a:lvl6pPr marL="2285181" indent="0">
              <a:buNone/>
              <a:defRPr sz="1600" b="1"/>
            </a:lvl6pPr>
            <a:lvl7pPr marL="2742219" indent="0">
              <a:buNone/>
              <a:defRPr sz="1600" b="1"/>
            </a:lvl7pPr>
            <a:lvl8pPr marL="3199252" indent="0">
              <a:buNone/>
              <a:defRPr sz="1600" b="1"/>
            </a:lvl8pPr>
            <a:lvl9pPr marL="365629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35" indent="0">
              <a:buNone/>
              <a:defRPr sz="2000" b="1"/>
            </a:lvl2pPr>
            <a:lvl3pPr marL="914071" indent="0">
              <a:buNone/>
              <a:defRPr sz="1800" b="1"/>
            </a:lvl3pPr>
            <a:lvl4pPr marL="1371110" indent="0">
              <a:buNone/>
              <a:defRPr sz="1600" b="1"/>
            </a:lvl4pPr>
            <a:lvl5pPr marL="1828146" indent="0">
              <a:buNone/>
              <a:defRPr sz="1600" b="1"/>
            </a:lvl5pPr>
            <a:lvl6pPr marL="2285181" indent="0">
              <a:buNone/>
              <a:defRPr sz="1600" b="1"/>
            </a:lvl6pPr>
            <a:lvl7pPr marL="2742219" indent="0">
              <a:buNone/>
              <a:defRPr sz="1600" b="1"/>
            </a:lvl7pPr>
            <a:lvl8pPr marL="3199252" indent="0">
              <a:buNone/>
              <a:defRPr sz="1600" b="1"/>
            </a:lvl8pPr>
            <a:lvl9pPr marL="36562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80892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47717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1435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35" indent="0">
              <a:buNone/>
              <a:defRPr sz="1200"/>
            </a:lvl2pPr>
            <a:lvl3pPr marL="914071" indent="0">
              <a:buNone/>
              <a:defRPr sz="1000"/>
            </a:lvl3pPr>
            <a:lvl4pPr marL="1371110" indent="0">
              <a:buNone/>
              <a:defRPr sz="900"/>
            </a:lvl4pPr>
            <a:lvl5pPr marL="1828146" indent="0">
              <a:buNone/>
              <a:defRPr sz="900"/>
            </a:lvl5pPr>
            <a:lvl6pPr marL="2285181" indent="0">
              <a:buNone/>
              <a:defRPr sz="900"/>
            </a:lvl6pPr>
            <a:lvl7pPr marL="2742219" indent="0">
              <a:buNone/>
              <a:defRPr sz="900"/>
            </a:lvl7pPr>
            <a:lvl8pPr marL="3199252" indent="0">
              <a:buNone/>
              <a:defRPr sz="900"/>
            </a:lvl8pPr>
            <a:lvl9pPr marL="365629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182812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35" indent="0">
              <a:buNone/>
              <a:defRPr sz="2800"/>
            </a:lvl2pPr>
            <a:lvl3pPr marL="914071" indent="0">
              <a:buNone/>
              <a:defRPr sz="2400"/>
            </a:lvl3pPr>
            <a:lvl4pPr marL="1371110" indent="0">
              <a:buNone/>
              <a:defRPr sz="2000"/>
            </a:lvl4pPr>
            <a:lvl5pPr marL="1828146" indent="0">
              <a:buNone/>
              <a:defRPr sz="2000"/>
            </a:lvl5pPr>
            <a:lvl6pPr marL="2285181" indent="0">
              <a:buNone/>
              <a:defRPr sz="2000"/>
            </a:lvl6pPr>
            <a:lvl7pPr marL="2742219" indent="0">
              <a:buNone/>
              <a:defRPr sz="2000"/>
            </a:lvl7pPr>
            <a:lvl8pPr marL="3199252" indent="0">
              <a:buNone/>
              <a:defRPr sz="2000"/>
            </a:lvl8pPr>
            <a:lvl9pPr marL="3656291"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35" indent="0">
              <a:buNone/>
              <a:defRPr sz="1200"/>
            </a:lvl2pPr>
            <a:lvl3pPr marL="914071" indent="0">
              <a:buNone/>
              <a:defRPr sz="1000"/>
            </a:lvl3pPr>
            <a:lvl4pPr marL="1371110" indent="0">
              <a:buNone/>
              <a:defRPr sz="900"/>
            </a:lvl4pPr>
            <a:lvl5pPr marL="1828146" indent="0">
              <a:buNone/>
              <a:defRPr sz="900"/>
            </a:lvl5pPr>
            <a:lvl6pPr marL="2285181" indent="0">
              <a:buNone/>
              <a:defRPr sz="900"/>
            </a:lvl6pPr>
            <a:lvl7pPr marL="2742219" indent="0">
              <a:buNone/>
              <a:defRPr sz="900"/>
            </a:lvl7pPr>
            <a:lvl8pPr marL="3199252" indent="0">
              <a:buNone/>
              <a:defRPr sz="900"/>
            </a:lvl8pPr>
            <a:lvl9pPr marL="365629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55488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29621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689094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35" indent="0" algn="ctr">
              <a:buNone/>
              <a:defRPr>
                <a:solidFill>
                  <a:schemeClr val="tx1">
                    <a:tint val="75000"/>
                  </a:schemeClr>
                </a:solidFill>
              </a:defRPr>
            </a:lvl2pPr>
            <a:lvl3pPr marL="914071" indent="0" algn="ctr">
              <a:buNone/>
              <a:defRPr>
                <a:solidFill>
                  <a:schemeClr val="tx1">
                    <a:tint val="75000"/>
                  </a:schemeClr>
                </a:solidFill>
              </a:defRPr>
            </a:lvl3pPr>
            <a:lvl4pPr marL="1371110" indent="0" algn="ctr">
              <a:buNone/>
              <a:defRPr>
                <a:solidFill>
                  <a:schemeClr val="tx1">
                    <a:tint val="75000"/>
                  </a:schemeClr>
                </a:solidFill>
              </a:defRPr>
            </a:lvl4pPr>
            <a:lvl5pPr marL="1828146" indent="0" algn="ctr">
              <a:buNone/>
              <a:defRPr>
                <a:solidFill>
                  <a:schemeClr val="tx1">
                    <a:tint val="75000"/>
                  </a:schemeClr>
                </a:solidFill>
              </a:defRPr>
            </a:lvl5pPr>
            <a:lvl6pPr marL="2285181" indent="0" algn="ctr">
              <a:buNone/>
              <a:defRPr>
                <a:solidFill>
                  <a:schemeClr val="tx1">
                    <a:tint val="75000"/>
                  </a:schemeClr>
                </a:solidFill>
              </a:defRPr>
            </a:lvl6pPr>
            <a:lvl7pPr marL="2742219" indent="0" algn="ctr">
              <a:buNone/>
              <a:defRPr>
                <a:solidFill>
                  <a:schemeClr val="tx1">
                    <a:tint val="75000"/>
                  </a:schemeClr>
                </a:solidFill>
              </a:defRPr>
            </a:lvl7pPr>
            <a:lvl8pPr marL="3199252" indent="0" algn="ctr">
              <a:buNone/>
              <a:defRPr>
                <a:solidFill>
                  <a:schemeClr val="tx1">
                    <a:tint val="75000"/>
                  </a:schemeClr>
                </a:solidFill>
              </a:defRPr>
            </a:lvl8pPr>
            <a:lvl9pPr marL="365629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82175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916844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7035" indent="0">
              <a:buNone/>
              <a:defRPr sz="1800">
                <a:solidFill>
                  <a:schemeClr val="tx1">
                    <a:tint val="75000"/>
                  </a:schemeClr>
                </a:solidFill>
              </a:defRPr>
            </a:lvl2pPr>
            <a:lvl3pPr marL="914071" indent="0">
              <a:buNone/>
              <a:defRPr sz="1600">
                <a:solidFill>
                  <a:schemeClr val="tx1">
                    <a:tint val="75000"/>
                  </a:schemeClr>
                </a:solidFill>
              </a:defRPr>
            </a:lvl3pPr>
            <a:lvl4pPr marL="1371110" indent="0">
              <a:buNone/>
              <a:defRPr sz="1400">
                <a:solidFill>
                  <a:schemeClr val="tx1">
                    <a:tint val="75000"/>
                  </a:schemeClr>
                </a:solidFill>
              </a:defRPr>
            </a:lvl4pPr>
            <a:lvl5pPr marL="1828146" indent="0">
              <a:buNone/>
              <a:defRPr sz="1400">
                <a:solidFill>
                  <a:schemeClr val="tx1">
                    <a:tint val="75000"/>
                  </a:schemeClr>
                </a:solidFill>
              </a:defRPr>
            </a:lvl5pPr>
            <a:lvl6pPr marL="2285181" indent="0">
              <a:buNone/>
              <a:defRPr sz="1400">
                <a:solidFill>
                  <a:schemeClr val="tx1">
                    <a:tint val="75000"/>
                  </a:schemeClr>
                </a:solidFill>
              </a:defRPr>
            </a:lvl6pPr>
            <a:lvl7pPr marL="2742219" indent="0">
              <a:buNone/>
              <a:defRPr sz="1400">
                <a:solidFill>
                  <a:schemeClr val="tx1">
                    <a:tint val="75000"/>
                  </a:schemeClr>
                </a:solidFill>
              </a:defRPr>
            </a:lvl7pPr>
            <a:lvl8pPr marL="3199252" indent="0">
              <a:buNone/>
              <a:defRPr sz="1400">
                <a:solidFill>
                  <a:schemeClr val="tx1">
                    <a:tint val="75000"/>
                  </a:schemeClr>
                </a:solidFill>
              </a:defRPr>
            </a:lvl8pPr>
            <a:lvl9pPr marL="365629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513901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46837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35" indent="0">
              <a:buNone/>
              <a:defRPr sz="2000" b="1"/>
            </a:lvl2pPr>
            <a:lvl3pPr marL="914071" indent="0">
              <a:buNone/>
              <a:defRPr sz="1800" b="1"/>
            </a:lvl3pPr>
            <a:lvl4pPr marL="1371110" indent="0">
              <a:buNone/>
              <a:defRPr sz="1600" b="1"/>
            </a:lvl4pPr>
            <a:lvl5pPr marL="1828146" indent="0">
              <a:buNone/>
              <a:defRPr sz="1600" b="1"/>
            </a:lvl5pPr>
            <a:lvl6pPr marL="2285181" indent="0">
              <a:buNone/>
              <a:defRPr sz="1600" b="1"/>
            </a:lvl6pPr>
            <a:lvl7pPr marL="2742219" indent="0">
              <a:buNone/>
              <a:defRPr sz="1600" b="1"/>
            </a:lvl7pPr>
            <a:lvl8pPr marL="3199252" indent="0">
              <a:buNone/>
              <a:defRPr sz="1600" b="1"/>
            </a:lvl8pPr>
            <a:lvl9pPr marL="365629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35" indent="0">
              <a:buNone/>
              <a:defRPr sz="2000" b="1"/>
            </a:lvl2pPr>
            <a:lvl3pPr marL="914071" indent="0">
              <a:buNone/>
              <a:defRPr sz="1800" b="1"/>
            </a:lvl3pPr>
            <a:lvl4pPr marL="1371110" indent="0">
              <a:buNone/>
              <a:defRPr sz="1600" b="1"/>
            </a:lvl4pPr>
            <a:lvl5pPr marL="1828146" indent="0">
              <a:buNone/>
              <a:defRPr sz="1600" b="1"/>
            </a:lvl5pPr>
            <a:lvl6pPr marL="2285181" indent="0">
              <a:buNone/>
              <a:defRPr sz="1600" b="1"/>
            </a:lvl6pPr>
            <a:lvl7pPr marL="2742219" indent="0">
              <a:buNone/>
              <a:defRPr sz="1600" b="1"/>
            </a:lvl7pPr>
            <a:lvl8pPr marL="3199252" indent="0">
              <a:buNone/>
              <a:defRPr sz="1600" b="1"/>
            </a:lvl8pPr>
            <a:lvl9pPr marL="36562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854314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77290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lvl1pPr>
            <a:lvl2pPr marL="457035" indent="0">
              <a:buNone/>
              <a:defRPr sz="1800"/>
            </a:lvl2pPr>
            <a:lvl3pPr marL="914071" indent="0">
              <a:buNone/>
              <a:defRPr sz="1600"/>
            </a:lvl3pPr>
            <a:lvl4pPr marL="1371110" indent="0">
              <a:buNone/>
              <a:defRPr sz="1400"/>
            </a:lvl4pPr>
            <a:lvl5pPr marL="1828146" indent="0">
              <a:buNone/>
              <a:defRPr sz="1400"/>
            </a:lvl5pPr>
            <a:lvl6pPr marL="2285181" indent="0">
              <a:buNone/>
              <a:defRPr sz="1400"/>
            </a:lvl6pPr>
            <a:lvl7pPr marL="2742219" indent="0">
              <a:buNone/>
              <a:defRPr sz="1400"/>
            </a:lvl7pPr>
            <a:lvl8pPr marL="3199252" indent="0">
              <a:buNone/>
              <a:defRPr sz="1400"/>
            </a:lvl8pPr>
            <a:lvl9pPr marL="3656291"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49550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35" indent="0">
              <a:buNone/>
              <a:defRPr sz="1200"/>
            </a:lvl2pPr>
            <a:lvl3pPr marL="914071" indent="0">
              <a:buNone/>
              <a:defRPr sz="1000"/>
            </a:lvl3pPr>
            <a:lvl4pPr marL="1371110" indent="0">
              <a:buNone/>
              <a:defRPr sz="900"/>
            </a:lvl4pPr>
            <a:lvl5pPr marL="1828146" indent="0">
              <a:buNone/>
              <a:defRPr sz="900"/>
            </a:lvl5pPr>
            <a:lvl6pPr marL="2285181" indent="0">
              <a:buNone/>
              <a:defRPr sz="900"/>
            </a:lvl6pPr>
            <a:lvl7pPr marL="2742219" indent="0">
              <a:buNone/>
              <a:defRPr sz="900"/>
            </a:lvl7pPr>
            <a:lvl8pPr marL="3199252" indent="0">
              <a:buNone/>
              <a:defRPr sz="900"/>
            </a:lvl8pPr>
            <a:lvl9pPr marL="365629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779385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35" indent="0">
              <a:buNone/>
              <a:defRPr sz="2800"/>
            </a:lvl2pPr>
            <a:lvl3pPr marL="914071" indent="0">
              <a:buNone/>
              <a:defRPr sz="2400"/>
            </a:lvl3pPr>
            <a:lvl4pPr marL="1371110" indent="0">
              <a:buNone/>
              <a:defRPr sz="2000"/>
            </a:lvl4pPr>
            <a:lvl5pPr marL="1828146" indent="0">
              <a:buNone/>
              <a:defRPr sz="2000"/>
            </a:lvl5pPr>
            <a:lvl6pPr marL="2285181" indent="0">
              <a:buNone/>
              <a:defRPr sz="2000"/>
            </a:lvl6pPr>
            <a:lvl7pPr marL="2742219" indent="0">
              <a:buNone/>
              <a:defRPr sz="2000"/>
            </a:lvl7pPr>
            <a:lvl8pPr marL="3199252" indent="0">
              <a:buNone/>
              <a:defRPr sz="2000"/>
            </a:lvl8pPr>
            <a:lvl9pPr marL="3656291"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35" indent="0">
              <a:buNone/>
              <a:defRPr sz="1200"/>
            </a:lvl2pPr>
            <a:lvl3pPr marL="914071" indent="0">
              <a:buNone/>
              <a:defRPr sz="1000"/>
            </a:lvl3pPr>
            <a:lvl4pPr marL="1371110" indent="0">
              <a:buNone/>
              <a:defRPr sz="900"/>
            </a:lvl4pPr>
            <a:lvl5pPr marL="1828146" indent="0">
              <a:buNone/>
              <a:defRPr sz="900"/>
            </a:lvl5pPr>
            <a:lvl6pPr marL="2285181" indent="0">
              <a:buNone/>
              <a:defRPr sz="900"/>
            </a:lvl6pPr>
            <a:lvl7pPr marL="2742219" indent="0">
              <a:buNone/>
              <a:defRPr sz="900"/>
            </a:lvl7pPr>
            <a:lvl8pPr marL="3199252" indent="0">
              <a:buNone/>
              <a:defRPr sz="900"/>
            </a:lvl8pPr>
            <a:lvl9pPr marL="365629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293665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000972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893813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250032" y="1437680"/>
            <a:ext cx="8643938" cy="2277070"/>
          </a:xfrm>
          <a:prstGeom prst="rect">
            <a:avLst/>
          </a:prstGeom>
        </p:spPr>
        <p:txBody>
          <a:bodyPr anchor="b"/>
          <a:lstStyle>
            <a:lvl1pPr>
              <a:defRPr>
                <a:solidFill>
                  <a:srgbClr val="0F3463"/>
                </a:solidFill>
              </a:defRPr>
            </a:lvl1pPr>
          </a:lstStyle>
          <a:p>
            <a:r>
              <a:t>Title Text</a:t>
            </a:r>
          </a:p>
        </p:txBody>
      </p:sp>
      <p:sp>
        <p:nvSpPr>
          <p:cNvPr id="12" name="Shape 12"/>
          <p:cNvSpPr>
            <a:spLocks noGrp="1"/>
          </p:cNvSpPr>
          <p:nvPr>
            <p:ph type="body" sz="quarter" idx="1"/>
          </p:nvPr>
        </p:nvSpPr>
        <p:spPr>
          <a:xfrm>
            <a:off x="250032" y="3705820"/>
            <a:ext cx="8643938" cy="910828"/>
          </a:xfrm>
          <a:prstGeom prst="rect">
            <a:avLst/>
          </a:prstGeom>
        </p:spPr>
        <p:txBody>
          <a:bodyPr anchor="t"/>
          <a:lstStyle>
            <a:lvl1pPr marL="0" indent="0" algn="ctr">
              <a:lnSpc>
                <a:spcPct val="100000"/>
              </a:lnSpc>
              <a:spcBef>
                <a:spcPts val="0"/>
              </a:spcBef>
              <a:buSzTx/>
              <a:buNone/>
              <a:defRPr sz="2700">
                <a:solidFill>
                  <a:srgbClr val="FD6B2A"/>
                </a:solidFill>
              </a:defRPr>
            </a:lvl1pPr>
            <a:lvl2pPr marL="0" indent="0" algn="ctr">
              <a:lnSpc>
                <a:spcPct val="100000"/>
              </a:lnSpc>
              <a:spcBef>
                <a:spcPts val="0"/>
              </a:spcBef>
              <a:buSzTx/>
              <a:buNone/>
              <a:defRPr sz="2700">
                <a:solidFill>
                  <a:srgbClr val="FD6B2A"/>
                </a:solidFill>
              </a:defRPr>
            </a:lvl2pPr>
            <a:lvl3pPr marL="0" indent="0" algn="ctr">
              <a:lnSpc>
                <a:spcPct val="100000"/>
              </a:lnSpc>
              <a:spcBef>
                <a:spcPts val="0"/>
              </a:spcBef>
              <a:buSzTx/>
              <a:buNone/>
              <a:defRPr sz="2700">
                <a:solidFill>
                  <a:srgbClr val="FD6B2A"/>
                </a:solidFill>
              </a:defRPr>
            </a:lvl3pPr>
            <a:lvl4pPr marL="0" indent="0" algn="ctr">
              <a:lnSpc>
                <a:spcPct val="100000"/>
              </a:lnSpc>
              <a:spcBef>
                <a:spcPts val="0"/>
              </a:spcBef>
              <a:buSzTx/>
              <a:buNone/>
              <a:defRPr sz="2700">
                <a:solidFill>
                  <a:srgbClr val="FD6B2A"/>
                </a:solidFill>
              </a:defRPr>
            </a:lvl4pPr>
            <a:lvl5pPr marL="0" indent="0" algn="ctr">
              <a:lnSpc>
                <a:spcPct val="100000"/>
              </a:lnSpc>
              <a:spcBef>
                <a:spcPts val="0"/>
              </a:spcBef>
              <a:buSzTx/>
              <a:buNone/>
              <a:defRPr sz="2700">
                <a:solidFill>
                  <a:srgbClr val="FD6B2A"/>
                </a:solidFill>
              </a:defRPr>
            </a:lvl5pPr>
          </a:lstStyle>
          <a:p>
            <a:r>
              <a:t>Body Level One</a:t>
            </a:r>
          </a:p>
          <a:p>
            <a:pPr lvl="1"/>
            <a:r>
              <a:t>Body Level Two</a:t>
            </a:r>
          </a:p>
          <a:p>
            <a:pPr lvl="2"/>
            <a:r>
              <a:t>Body Level Three</a:t>
            </a:r>
          </a:p>
          <a:p>
            <a:pPr lvl="3"/>
            <a:r>
              <a:t>Body Level Four</a:t>
            </a:r>
          </a:p>
          <a:p>
            <a:pPr lvl="4"/>
            <a:r>
              <a:t>Body Level Five</a:t>
            </a:r>
          </a:p>
        </p:txBody>
      </p:sp>
      <p:pic>
        <p:nvPicPr>
          <p:cNvPr id="13" name="delft.png"/>
          <p:cNvPicPr>
            <a:picLocks noChangeAspect="1"/>
          </p:cNvPicPr>
          <p:nvPr/>
        </p:nvPicPr>
        <p:blipFill>
          <a:blip r:embed="rId2"/>
          <a:stretch>
            <a:fillRect/>
          </a:stretch>
        </p:blipFill>
        <p:spPr>
          <a:xfrm>
            <a:off x="698568" y="3442829"/>
            <a:ext cx="1145978" cy="1116212"/>
          </a:xfrm>
          <a:prstGeom prst="rect">
            <a:avLst/>
          </a:prstGeom>
          <a:ln w="12700">
            <a:miter lim="400000"/>
          </a:ln>
        </p:spPr>
      </p:pic>
      <p:pic>
        <p:nvPicPr>
          <p:cNvPr id="14" name="oregon.png"/>
          <p:cNvPicPr>
            <a:picLocks noChangeAspect="1"/>
          </p:cNvPicPr>
          <p:nvPr/>
        </p:nvPicPr>
        <p:blipFill>
          <a:blip r:embed="rId3"/>
          <a:stretch>
            <a:fillRect/>
          </a:stretch>
        </p:blipFill>
        <p:spPr>
          <a:xfrm>
            <a:off x="7494261" y="2657936"/>
            <a:ext cx="1056680" cy="1116212"/>
          </a:xfrm>
          <a:prstGeom prst="rect">
            <a:avLst/>
          </a:prstGeom>
          <a:ln w="12700">
            <a:miter lim="400000"/>
          </a:ln>
        </p:spPr>
      </p:pic>
      <p:pic>
        <p:nvPicPr>
          <p:cNvPr id="15" name="UIUC logo.png"/>
          <p:cNvPicPr>
            <a:picLocks noChangeAspect="1"/>
          </p:cNvPicPr>
          <p:nvPr/>
        </p:nvPicPr>
        <p:blipFill>
          <a:blip r:embed="rId4"/>
          <a:stretch>
            <a:fillRect/>
          </a:stretch>
        </p:blipFill>
        <p:spPr>
          <a:xfrm>
            <a:off x="840697" y="2018109"/>
            <a:ext cx="861814" cy="1116211"/>
          </a:xfrm>
          <a:prstGeom prst="rect">
            <a:avLst/>
          </a:prstGeom>
          <a:ln w="12700">
            <a:miter lim="400000"/>
          </a:ln>
        </p:spPr>
      </p:pic>
      <p:sp>
        <p:nvSpPr>
          <p:cNvPr id="16" name="Shape 16"/>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3402117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mp; Subtitle - Photo">
    <p:spTree>
      <p:nvGrpSpPr>
        <p:cNvPr id="1" name=""/>
        <p:cNvGrpSpPr/>
        <p:nvPr/>
      </p:nvGrpSpPr>
      <p:grpSpPr>
        <a:xfrm>
          <a:off x="0" y="0"/>
          <a:ext cx="0" cy="0"/>
          <a:chOff x="0" y="0"/>
          <a:chExt cx="0" cy="0"/>
        </a:xfrm>
      </p:grpSpPr>
      <p:sp>
        <p:nvSpPr>
          <p:cNvPr id="23" name="Shape 23"/>
          <p:cNvSpPr>
            <a:spLocks noGrp="1"/>
          </p:cNvSpPr>
          <p:nvPr>
            <p:ph type="pic" idx="13"/>
          </p:nvPr>
        </p:nvSpPr>
        <p:spPr>
          <a:xfrm>
            <a:off x="918751" y="375047"/>
            <a:ext cx="7304485" cy="4120478"/>
          </a:xfrm>
          <a:prstGeom prst="rect">
            <a:avLst/>
          </a:prstGeom>
        </p:spPr>
        <p:txBody>
          <a:bodyPr lIns="64264" tIns="32132" rIns="64264" bIns="32132" anchor="t"/>
          <a:lstStyle/>
          <a:p>
            <a:endParaRPr/>
          </a:p>
        </p:txBody>
      </p:sp>
      <p:sp>
        <p:nvSpPr>
          <p:cNvPr id="24" name="Shape 24"/>
          <p:cNvSpPr>
            <a:spLocks noGrp="1"/>
          </p:cNvSpPr>
          <p:nvPr>
            <p:ph type="title"/>
          </p:nvPr>
        </p:nvSpPr>
        <p:spPr>
          <a:xfrm>
            <a:off x="250032" y="4804173"/>
            <a:ext cx="8643938" cy="884039"/>
          </a:xfrm>
          <a:prstGeom prst="rect">
            <a:avLst/>
          </a:prstGeom>
        </p:spPr>
        <p:txBody>
          <a:bodyPr anchor="b"/>
          <a:lstStyle/>
          <a:p>
            <a:r>
              <a:t>Title Text</a:t>
            </a:r>
          </a:p>
        </p:txBody>
      </p:sp>
      <p:sp>
        <p:nvSpPr>
          <p:cNvPr id="25" name="Shape 25"/>
          <p:cNvSpPr>
            <a:spLocks noGrp="1"/>
          </p:cNvSpPr>
          <p:nvPr>
            <p:ph type="body" sz="quarter" idx="1"/>
          </p:nvPr>
        </p:nvSpPr>
        <p:spPr>
          <a:xfrm>
            <a:off x="250032" y="5679281"/>
            <a:ext cx="8643938" cy="848320"/>
          </a:xfrm>
          <a:prstGeom prst="rect">
            <a:avLst/>
          </a:prstGeom>
        </p:spPr>
        <p:txBody>
          <a:bodyPr anchor="t"/>
          <a:lstStyle>
            <a:lvl1pPr marL="0" indent="0" algn="ctr">
              <a:lnSpc>
                <a:spcPct val="100000"/>
              </a:lnSpc>
              <a:spcBef>
                <a:spcPts val="0"/>
              </a:spcBef>
              <a:buSzTx/>
              <a:buNone/>
              <a:defRPr sz="2700"/>
            </a:lvl1pPr>
            <a:lvl2pPr marL="0" indent="0" algn="ctr">
              <a:lnSpc>
                <a:spcPct val="100000"/>
              </a:lnSpc>
              <a:spcBef>
                <a:spcPts val="0"/>
              </a:spcBef>
              <a:buSzTx/>
              <a:buNone/>
              <a:defRPr sz="2700"/>
            </a:lvl2pPr>
            <a:lvl3pPr marL="0" indent="0" algn="ctr">
              <a:lnSpc>
                <a:spcPct val="100000"/>
              </a:lnSpc>
              <a:spcBef>
                <a:spcPts val="0"/>
              </a:spcBef>
              <a:buSzTx/>
              <a:buNone/>
              <a:defRPr sz="2700"/>
            </a:lvl3pPr>
            <a:lvl4pPr marL="0" indent="0" algn="ctr">
              <a:lnSpc>
                <a:spcPct val="100000"/>
              </a:lnSpc>
              <a:spcBef>
                <a:spcPts val="0"/>
              </a:spcBef>
              <a:buSzTx/>
              <a:buNone/>
              <a:defRPr sz="2700"/>
            </a:lvl4pPr>
            <a:lvl5pPr marL="0" indent="0" algn="ctr">
              <a:lnSpc>
                <a:spcPct val="100000"/>
              </a:lnSpc>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0618227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mp; Subtitle - Photo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hape 33"/>
          <p:cNvSpPr>
            <a:spLocks noGrp="1"/>
          </p:cNvSpPr>
          <p:nvPr>
            <p:ph type="pic" idx="13"/>
          </p:nvPr>
        </p:nvSpPr>
        <p:spPr>
          <a:xfrm>
            <a:off x="918751" y="375047"/>
            <a:ext cx="7304485" cy="4120478"/>
          </a:xfrm>
          <a:prstGeom prst="rect">
            <a:avLst/>
          </a:prstGeom>
        </p:spPr>
        <p:txBody>
          <a:bodyPr lIns="64264" tIns="32132" rIns="64264" bIns="32132" anchor="t"/>
          <a:lstStyle/>
          <a:p>
            <a:endParaRPr/>
          </a:p>
        </p:txBody>
      </p:sp>
      <p:sp>
        <p:nvSpPr>
          <p:cNvPr id="34" name="Shape 34"/>
          <p:cNvSpPr>
            <a:spLocks noGrp="1"/>
          </p:cNvSpPr>
          <p:nvPr>
            <p:ph type="title"/>
          </p:nvPr>
        </p:nvSpPr>
        <p:spPr>
          <a:xfrm>
            <a:off x="250032" y="4804173"/>
            <a:ext cx="8643938" cy="884039"/>
          </a:xfrm>
          <a:prstGeom prst="rect">
            <a:avLst/>
          </a:prstGeom>
        </p:spPr>
        <p:txBody>
          <a:bodyPr anchor="b"/>
          <a:lstStyle/>
          <a:p>
            <a:r>
              <a:t>Title Text</a:t>
            </a:r>
          </a:p>
        </p:txBody>
      </p:sp>
      <p:sp>
        <p:nvSpPr>
          <p:cNvPr id="35" name="Shape 35"/>
          <p:cNvSpPr>
            <a:spLocks noGrp="1"/>
          </p:cNvSpPr>
          <p:nvPr>
            <p:ph type="body" sz="quarter" idx="1"/>
          </p:nvPr>
        </p:nvSpPr>
        <p:spPr>
          <a:xfrm>
            <a:off x="250032" y="5679281"/>
            <a:ext cx="8643938" cy="848320"/>
          </a:xfrm>
          <a:prstGeom prst="rect">
            <a:avLst/>
          </a:prstGeom>
        </p:spPr>
        <p:txBody>
          <a:bodyPr anchor="t"/>
          <a:lstStyle>
            <a:lvl1pPr marL="0" indent="0" algn="ctr">
              <a:lnSpc>
                <a:spcPct val="100000"/>
              </a:lnSpc>
              <a:spcBef>
                <a:spcPts val="0"/>
              </a:spcBef>
              <a:buSzTx/>
              <a:buNone/>
              <a:defRPr sz="2700"/>
            </a:lvl1pPr>
            <a:lvl2pPr marL="0" indent="0" algn="ctr">
              <a:lnSpc>
                <a:spcPct val="100000"/>
              </a:lnSpc>
              <a:spcBef>
                <a:spcPts val="0"/>
              </a:spcBef>
              <a:buSzTx/>
              <a:buNone/>
              <a:defRPr sz="2700"/>
            </a:lvl2pPr>
            <a:lvl3pPr marL="0" indent="0" algn="ctr">
              <a:lnSpc>
                <a:spcPct val="100000"/>
              </a:lnSpc>
              <a:spcBef>
                <a:spcPts val="0"/>
              </a:spcBef>
              <a:buSzTx/>
              <a:buNone/>
              <a:defRPr sz="2700"/>
            </a:lvl3pPr>
            <a:lvl4pPr marL="0" indent="0" algn="ctr">
              <a:lnSpc>
                <a:spcPct val="100000"/>
              </a:lnSpc>
              <a:spcBef>
                <a:spcPts val="0"/>
              </a:spcBef>
              <a:buSzTx/>
              <a:buNone/>
              <a:defRPr sz="2700"/>
            </a:lvl4pPr>
            <a:lvl5pPr marL="0" indent="0" algn="ctr">
              <a:lnSpc>
                <a:spcPct val="100000"/>
              </a:lnSpc>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36" name="Shape 36"/>
          <p:cNvSpPr>
            <a:spLocks noGrp="1"/>
          </p:cNvSpPr>
          <p:nvPr>
            <p:ph type="sldNum" sz="quarter" idx="2"/>
          </p:nvPr>
        </p:nvSpPr>
        <p:spPr>
          <a:xfrm>
            <a:off x="4429635" y="6518672"/>
            <a:ext cx="275801" cy="272186"/>
          </a:xfrm>
          <a:prstGeom prst="rect">
            <a:avLst/>
          </a:prstGeom>
        </p:spPr>
        <p:txBody>
          <a:bodyPr/>
          <a:lstStyle>
            <a:lvl1pPr>
              <a:defRPr>
                <a:solidFill>
                  <a:srgbClr val="232323"/>
                </a:solidFill>
              </a:defRPr>
            </a:lvl1pPr>
          </a:lstStyle>
          <a:p>
            <a:fld id="{86CB4B4D-7CA3-9044-876B-883B54F8677D}" type="slidenum">
              <a:rPr/>
              <a:pPr/>
              <a:t>‹#›</a:t>
            </a:fld>
            <a:endParaRPr/>
          </a:p>
        </p:txBody>
      </p:sp>
    </p:spTree>
    <p:extLst>
      <p:ext uri="{BB962C8B-B14F-4D97-AF65-F5344CB8AC3E}">
        <p14:creationId xmlns:p14="http://schemas.microsoft.com/office/powerpoint/2010/main" val="285286839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pic>
        <p:nvPicPr>
          <p:cNvPr id="43" name="UIUC logo.png"/>
          <p:cNvPicPr>
            <a:picLocks noChangeAspect="1"/>
          </p:cNvPicPr>
          <p:nvPr/>
        </p:nvPicPr>
        <p:blipFill>
          <a:blip r:embed="rId2"/>
          <a:stretch>
            <a:fillRect/>
          </a:stretch>
        </p:blipFill>
        <p:spPr>
          <a:xfrm>
            <a:off x="8649480" y="6274715"/>
            <a:ext cx="413671" cy="535782"/>
          </a:xfrm>
          <a:prstGeom prst="rect">
            <a:avLst/>
          </a:prstGeom>
          <a:ln w="12700">
            <a:miter lim="400000"/>
          </a:ln>
        </p:spPr>
      </p:pic>
      <p:sp>
        <p:nvSpPr>
          <p:cNvPr id="44" name="Shape 44"/>
          <p:cNvSpPr>
            <a:spLocks noGrp="1"/>
          </p:cNvSpPr>
          <p:nvPr>
            <p:ph type="title"/>
          </p:nvPr>
        </p:nvSpPr>
        <p:spPr>
          <a:prstGeom prst="rect">
            <a:avLst/>
          </a:prstGeom>
        </p:spPr>
        <p:txBody>
          <a:bodyPr/>
          <a:lstStyle>
            <a:lvl1pPr>
              <a:defRPr sz="3900">
                <a:solidFill>
                  <a:srgbClr val="0F3463"/>
                </a:solidFill>
              </a:defRPr>
            </a:lvl1pPr>
          </a:lstStyle>
          <a:p>
            <a:r>
              <a:t>Title Text</a:t>
            </a:r>
          </a:p>
        </p:txBody>
      </p:sp>
      <p:sp>
        <p:nvSpPr>
          <p:cNvPr id="45" name="Shape 45"/>
          <p:cNvSpPr>
            <a:spLocks noGrp="1"/>
          </p:cNvSpPr>
          <p:nvPr>
            <p:ph type="body" idx="1"/>
          </p:nvPr>
        </p:nvSpPr>
        <p:spPr>
          <a:xfrm>
            <a:off x="250032" y="2241352"/>
            <a:ext cx="8643938" cy="4107656"/>
          </a:xfrm>
          <a:prstGeom prst="rect">
            <a:avLst/>
          </a:prstGeom>
        </p:spPr>
        <p:txBody>
          <a:bodyPr/>
          <a:lstStyle>
            <a:lvl1pPr>
              <a:lnSpc>
                <a:spcPct val="100000"/>
              </a:lnSpc>
              <a:defRPr sz="2700">
                <a:solidFill>
                  <a:srgbClr val="535353"/>
                </a:solidFill>
              </a:defRPr>
            </a:lvl1pPr>
            <a:lvl2pPr>
              <a:lnSpc>
                <a:spcPct val="100000"/>
              </a:lnSpc>
              <a:defRPr sz="2700">
                <a:solidFill>
                  <a:srgbClr val="535353"/>
                </a:solidFill>
              </a:defRPr>
            </a:lvl2pPr>
            <a:lvl3pPr>
              <a:lnSpc>
                <a:spcPct val="100000"/>
              </a:lnSpc>
              <a:defRPr sz="2700">
                <a:solidFill>
                  <a:srgbClr val="535353"/>
                </a:solidFill>
              </a:defRPr>
            </a:lvl3pPr>
            <a:lvl4pPr>
              <a:lnSpc>
                <a:spcPct val="100000"/>
              </a:lnSpc>
              <a:defRPr sz="2700">
                <a:solidFill>
                  <a:srgbClr val="535353"/>
                </a:solidFill>
              </a:defRPr>
            </a:lvl4pPr>
            <a:lvl5pPr>
              <a:lnSpc>
                <a:spcPct val="100000"/>
              </a:lnSpc>
              <a:defRPr sz="27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xfrm>
            <a:off x="16124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3351105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lvl1pPr>
              <a:defRPr sz="3900">
                <a:solidFill>
                  <a:srgbClr val="0F3463"/>
                </a:solidFill>
              </a:defRPr>
            </a:lvl1pPr>
          </a:lstStyle>
          <a:p>
            <a:r>
              <a:t>Title Text</a:t>
            </a:r>
          </a:p>
        </p:txBody>
      </p:sp>
      <p:sp>
        <p:nvSpPr>
          <p:cNvPr id="54" name="Shape 54"/>
          <p:cNvSpPr>
            <a:spLocks noGrp="1"/>
          </p:cNvSpPr>
          <p:nvPr>
            <p:ph type="body" idx="1"/>
          </p:nvPr>
        </p:nvSpPr>
        <p:spPr>
          <a:xfrm>
            <a:off x="250032" y="2241352"/>
            <a:ext cx="8643938" cy="4107656"/>
          </a:xfrm>
          <a:prstGeom prst="rect">
            <a:avLst/>
          </a:prstGeom>
        </p:spPr>
        <p:txBody>
          <a:bodyPr numCol="2" spcCol="432006" anchor="t"/>
          <a:lstStyle>
            <a:lvl1pPr>
              <a:lnSpc>
                <a:spcPct val="100000"/>
              </a:lnSpc>
              <a:defRPr sz="2700">
                <a:solidFill>
                  <a:srgbClr val="535353"/>
                </a:solidFill>
              </a:defRPr>
            </a:lvl1pPr>
            <a:lvl2pPr>
              <a:lnSpc>
                <a:spcPct val="100000"/>
              </a:lnSpc>
              <a:defRPr sz="2700">
                <a:solidFill>
                  <a:srgbClr val="535353"/>
                </a:solidFill>
              </a:defRPr>
            </a:lvl2pPr>
            <a:lvl3pPr>
              <a:lnSpc>
                <a:spcPct val="100000"/>
              </a:lnSpc>
              <a:defRPr sz="2700">
                <a:solidFill>
                  <a:srgbClr val="535353"/>
                </a:solidFill>
              </a:defRPr>
            </a:lvl3pPr>
            <a:lvl4pPr>
              <a:lnSpc>
                <a:spcPct val="100000"/>
              </a:lnSpc>
              <a:defRPr sz="2700">
                <a:solidFill>
                  <a:srgbClr val="535353"/>
                </a:solidFill>
              </a:defRPr>
            </a:lvl4pPr>
            <a:lvl5pPr>
              <a:lnSpc>
                <a:spcPct val="100000"/>
              </a:lnSpc>
              <a:defRPr sz="27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79106" y="653653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2533391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4300"/>
            <a:ext cx="4038600" cy="4711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84300"/>
            <a:ext cx="4038600" cy="4711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62" name="Shape 6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3" name="Shape 6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982204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0" name="Shape 70"/>
          <p:cNvSpPr/>
          <p:nvPr/>
        </p:nvSpPr>
        <p:spPr>
          <a:xfrm flipH="1">
            <a:off x="2571751" y="6563320"/>
            <a:ext cx="1455539" cy="223242"/>
          </a:xfrm>
          <a:prstGeom prst="rect">
            <a:avLst/>
          </a:prstGeom>
          <a:gradFill>
            <a:gsLst>
              <a:gs pos="0">
                <a:srgbClr val="FFAB39"/>
              </a:gs>
              <a:gs pos="100000">
                <a:srgbClr val="F27E00"/>
              </a:gs>
            </a:gsLst>
            <a:lin ang="5400000"/>
          </a:gradFill>
          <a:ln w="12700">
            <a:miter lim="400000"/>
          </a:ln>
        </p:spPr>
        <p:txBody>
          <a:bodyPr lIns="35701" tIns="35701" rIns="35701" bIns="35701" anchor="ct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nvGrpSpPr>
          <p:cNvPr id="73" name="Group 73"/>
          <p:cNvGrpSpPr/>
          <p:nvPr/>
        </p:nvGrpSpPr>
        <p:grpSpPr>
          <a:xfrm>
            <a:off x="6858000" y="6563319"/>
            <a:ext cx="1455540" cy="223244"/>
            <a:chOff x="0" y="0"/>
            <a:chExt cx="2070100" cy="317500"/>
          </a:xfrm>
        </p:grpSpPr>
        <p:sp>
          <p:nvSpPr>
            <p:cNvPr id="71" name="Shape 71"/>
            <p:cNvSpPr/>
            <p:nvPr/>
          </p:nvSpPr>
          <p:spPr>
            <a:xfrm flipH="1">
              <a:off x="1824633" y="0"/>
              <a:ext cx="245468" cy="317500"/>
            </a:xfrm>
            <a:prstGeom prst="ellipse">
              <a:avLst/>
            </a:prstGeom>
            <a:gradFill flip="none" rotWithShape="1">
              <a:gsLst>
                <a:gs pos="0">
                  <a:srgbClr val="8BC13B"/>
                </a:gs>
                <a:gs pos="100000">
                  <a:srgbClr val="5C9F13"/>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72" name="Shape 72"/>
            <p:cNvSpPr/>
            <p:nvPr/>
          </p:nvSpPr>
          <p:spPr>
            <a:xfrm rot="10800000" flipH="1">
              <a:off x="0" y="0"/>
              <a:ext cx="1963732" cy="317500"/>
            </a:xfrm>
            <a:prstGeom prst="rect">
              <a:avLst/>
            </a:prstGeom>
            <a:gradFill flip="none" rotWithShape="1">
              <a:gsLst>
                <a:gs pos="0">
                  <a:srgbClr val="68A905"/>
                </a:gs>
                <a:gs pos="100000">
                  <a:srgbClr val="9FCC4B"/>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grpSp>
        <p:nvGrpSpPr>
          <p:cNvPr id="76" name="Group 76"/>
          <p:cNvGrpSpPr/>
          <p:nvPr/>
        </p:nvGrpSpPr>
        <p:grpSpPr>
          <a:xfrm>
            <a:off x="830460" y="6563319"/>
            <a:ext cx="1643064" cy="223244"/>
            <a:chOff x="0" y="0"/>
            <a:chExt cx="2336800" cy="317500"/>
          </a:xfrm>
        </p:grpSpPr>
        <p:sp>
          <p:nvSpPr>
            <p:cNvPr id="74" name="Shape 74"/>
            <p:cNvSpPr/>
            <p:nvPr/>
          </p:nvSpPr>
          <p:spPr>
            <a:xfrm>
              <a:off x="120072" y="0"/>
              <a:ext cx="2216729" cy="317500"/>
            </a:xfrm>
            <a:prstGeom prst="rect">
              <a:avLst/>
            </a:prstGeom>
            <a:gradFill flip="none" rotWithShape="1">
              <a:gsLst>
                <a:gs pos="0">
                  <a:srgbClr val="78B8F3"/>
                </a:gs>
                <a:gs pos="100000">
                  <a:srgbClr val="3A86CE"/>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75" name="Shape 75"/>
            <p:cNvSpPr/>
            <p:nvPr/>
          </p:nvSpPr>
          <p:spPr>
            <a:xfrm rot="10800000" flipH="1">
              <a:off x="0" y="0"/>
              <a:ext cx="277091" cy="317500"/>
            </a:xfrm>
            <a:prstGeom prst="ellipse">
              <a:avLst/>
            </a:prstGeom>
            <a:gradFill flip="none" rotWithShape="1">
              <a:gsLst>
                <a:gs pos="0">
                  <a:srgbClr val="3875C6"/>
                </a:gs>
                <a:gs pos="100000">
                  <a:srgbClr val="67A5EC"/>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77" name="Shape 77"/>
          <p:cNvSpPr/>
          <p:nvPr/>
        </p:nvSpPr>
        <p:spPr>
          <a:xfrm flipH="1">
            <a:off x="4125516" y="6563320"/>
            <a:ext cx="2634258" cy="223242"/>
          </a:xfrm>
          <a:prstGeom prst="rect">
            <a:avLst/>
          </a:prstGeom>
          <a:solidFill>
            <a:srgbClr val="E32400"/>
          </a:solidFill>
          <a:ln w="12700">
            <a:miter lim="400000"/>
          </a:ln>
        </p:spPr>
        <p:txBody>
          <a:bodyPr lIns="35701" tIns="35701" rIns="35701" bIns="35701" anchor="ct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78" name="Shape 78"/>
          <p:cNvSpPr>
            <a:spLocks noGrp="1"/>
          </p:cNvSpPr>
          <p:nvPr>
            <p:ph type="sldNum" sz="quarter" idx="2"/>
          </p:nvPr>
        </p:nvSpPr>
        <p:spPr>
          <a:xfrm>
            <a:off x="179106" y="655439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1231439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 name="Shape 85"/>
          <p:cNvSpPr>
            <a:spLocks noGrp="1"/>
          </p:cNvSpPr>
          <p:nvPr>
            <p:ph type="sldNum" sz="quarter" idx="2"/>
          </p:nvPr>
        </p:nvSpPr>
        <p:spPr>
          <a:xfrm>
            <a:off x="4429635" y="6518672"/>
            <a:ext cx="275801" cy="272186"/>
          </a:xfrm>
          <a:prstGeom prst="rect">
            <a:avLst/>
          </a:prstGeom>
        </p:spPr>
        <p:txBody>
          <a:bodyPr/>
          <a:lstStyle>
            <a:lvl1pPr>
              <a:defRPr>
                <a:solidFill>
                  <a:srgbClr val="232323"/>
                </a:solidFill>
              </a:defRPr>
            </a:lvl1pPr>
          </a:lstStyle>
          <a:p>
            <a:fld id="{86CB4B4D-7CA3-9044-876B-883B54F8677D}" type="slidenum">
              <a:rPr/>
              <a:pPr/>
              <a:t>‹#›</a:t>
            </a:fld>
            <a:endParaRPr/>
          </a:p>
        </p:txBody>
      </p:sp>
    </p:spTree>
    <p:extLst>
      <p:ext uri="{BB962C8B-B14F-4D97-AF65-F5344CB8AC3E}">
        <p14:creationId xmlns:p14="http://schemas.microsoft.com/office/powerpoint/2010/main" val="2616754268"/>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how">
    <p:spTree>
      <p:nvGrpSpPr>
        <p:cNvPr id="1" name=""/>
        <p:cNvGrpSpPr/>
        <p:nvPr/>
      </p:nvGrpSpPr>
      <p:grpSpPr>
        <a:xfrm>
          <a:off x="0" y="0"/>
          <a:ext cx="0" cy="0"/>
          <a:chOff x="0" y="0"/>
          <a:chExt cx="0" cy="0"/>
        </a:xfrm>
      </p:grpSpPr>
      <p:sp>
        <p:nvSpPr>
          <p:cNvPr id="109" name="Shape 109"/>
          <p:cNvSpPr/>
          <p:nvPr/>
        </p:nvSpPr>
        <p:spPr>
          <a:xfrm flipH="1">
            <a:off x="2741749" y="6599039"/>
            <a:ext cx="1785938" cy="178594"/>
          </a:xfrm>
          <a:prstGeom prst="rect">
            <a:avLst/>
          </a:prstGeom>
          <a:gradFill>
            <a:gsLst>
              <a:gs pos="0">
                <a:srgbClr val="FFAB39"/>
              </a:gs>
              <a:gs pos="100000">
                <a:srgbClr val="F27E00"/>
              </a:gs>
            </a:gsLst>
            <a:lin ang="5400000"/>
          </a:gradFill>
          <a:ln w="12700">
            <a:miter lim="400000"/>
          </a:ln>
        </p:spPr>
        <p:txBody>
          <a:bodyPr lIns="35701" tIns="35701" rIns="35701" bIns="35701" anchor="ct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10" name="Shape 110"/>
          <p:cNvSpPr/>
          <p:nvPr/>
        </p:nvSpPr>
        <p:spPr>
          <a:xfrm>
            <a:off x="2591986" y="6366363"/>
            <a:ext cx="2085471" cy="626097"/>
          </a:xfrm>
          <a:prstGeom prst="rect">
            <a:avLst/>
          </a:prstGeom>
          <a:ln w="12700">
            <a:miter lim="400000"/>
          </a:ln>
          <a:extLst>
            <a:ext uri="{C572A759-6A51-4108-AA02-DFA0A04FC94B}">
              <ma14:wrappingTextBoxFlag xmlns="" xmlns:ma14="http://schemas.microsoft.com/office/mac/drawingml/2011/main" val="1"/>
            </a:ext>
          </a:extLst>
        </p:spPr>
        <p:txBody>
          <a:bodyPr wrap="none" lIns="35701" tIns="35701" rIns="35701" bIns="35701" anchor="ctr">
            <a:spAutoFit/>
          </a:bodyPr>
          <a:lstStyle>
            <a:lvl1pPr>
              <a:defRPr sz="3600">
                <a:solidFill>
                  <a:srgbClr val="000000"/>
                </a:solidFill>
                <a:latin typeface="Gill Sans SemiBold"/>
                <a:ea typeface="Gill Sans SemiBold"/>
                <a:cs typeface="Gill Sans SemiBold"/>
                <a:sym typeface="Gill Sans SemiBold"/>
              </a:defRPr>
            </a:lvl1pPr>
          </a:lstStyle>
          <a:p>
            <a:pPr algn="ctr" defTabSz="410583" fontAlgn="auto" hangingPunct="0">
              <a:spcBef>
                <a:spcPts val="0"/>
              </a:spcBef>
              <a:spcAft>
                <a:spcPts val="0"/>
              </a:spcAft>
            </a:pPr>
            <a:r>
              <a:rPr kern="0"/>
              <a:t>Asyncifier</a:t>
            </a:r>
          </a:p>
        </p:txBody>
      </p:sp>
      <p:grpSp>
        <p:nvGrpSpPr>
          <p:cNvPr id="113" name="Group 113"/>
          <p:cNvGrpSpPr/>
          <p:nvPr/>
        </p:nvGrpSpPr>
        <p:grpSpPr>
          <a:xfrm flipH="1">
            <a:off x="796368" y="6590109"/>
            <a:ext cx="1868924" cy="178594"/>
            <a:chOff x="-321222" y="64753"/>
            <a:chExt cx="2658023" cy="254000"/>
          </a:xfrm>
        </p:grpSpPr>
        <p:sp>
          <p:nvSpPr>
            <p:cNvPr id="111" name="Shape 111"/>
            <p:cNvSpPr/>
            <p:nvPr/>
          </p:nvSpPr>
          <p:spPr>
            <a:xfrm flipH="1">
              <a:off x="2059709" y="64753"/>
              <a:ext cx="277092" cy="254001"/>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12" name="Shape 112"/>
            <p:cNvSpPr/>
            <p:nvPr/>
          </p:nvSpPr>
          <p:spPr>
            <a:xfrm rot="10800000" flipH="1">
              <a:off x="-321223" y="64753"/>
              <a:ext cx="2540001" cy="254001"/>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114" name="Shape 114"/>
          <p:cNvSpPr>
            <a:spLocks noGrp="1"/>
          </p:cNvSpPr>
          <p:nvPr>
            <p:ph type="sldNum" sz="quarter" idx="2"/>
          </p:nvPr>
        </p:nvSpPr>
        <p:spPr>
          <a:xfrm>
            <a:off x="250542" y="6527603"/>
            <a:ext cx="275801" cy="272186"/>
          </a:xfrm>
          <a:prstGeom prst="rect">
            <a:avLst/>
          </a:prstGeom>
        </p:spPr>
        <p:txBody>
          <a:bodyPr/>
          <a:lstStyle/>
          <a:p>
            <a:fld id="{86CB4B4D-7CA3-9044-876B-883B54F8677D}" type="slidenum">
              <a:rPr/>
              <a:pPr/>
              <a:t>‹#›</a:t>
            </a:fld>
            <a:endParaRPr/>
          </a:p>
        </p:txBody>
      </p:sp>
      <p:sp>
        <p:nvSpPr>
          <p:cNvPr id="115" name="Shape 115"/>
          <p:cNvSpPr>
            <a:spLocks noGrp="1"/>
          </p:cNvSpPr>
          <p:nvPr>
            <p:ph type="title"/>
          </p:nvPr>
        </p:nvSpPr>
        <p:spPr>
          <a:xfrm>
            <a:off x="250032" y="2"/>
            <a:ext cx="8643938" cy="1220577"/>
          </a:xfrm>
          <a:prstGeom prst="rect">
            <a:avLst/>
          </a:prstGeom>
        </p:spPr>
        <p:txBody>
          <a:bodyPr/>
          <a:lstStyle>
            <a:lvl1pPr>
              <a:defRPr sz="3900" cap="none">
                <a:solidFill>
                  <a:srgbClr val="FF9300"/>
                </a:solidFill>
              </a:defRPr>
            </a:lvl1pPr>
          </a:lstStyle>
          <a:p>
            <a:r>
              <a:t>Title Text</a:t>
            </a:r>
          </a:p>
        </p:txBody>
      </p:sp>
      <p:grpSp>
        <p:nvGrpSpPr>
          <p:cNvPr id="118" name="Group 118"/>
          <p:cNvGrpSpPr/>
          <p:nvPr/>
        </p:nvGrpSpPr>
        <p:grpSpPr>
          <a:xfrm>
            <a:off x="6466534" y="6590109"/>
            <a:ext cx="1882391" cy="178595"/>
            <a:chOff x="-607078" y="31749"/>
            <a:chExt cx="2677178" cy="254000"/>
          </a:xfrm>
        </p:grpSpPr>
        <p:sp>
          <p:nvSpPr>
            <p:cNvPr id="116" name="Shape 116"/>
            <p:cNvSpPr/>
            <p:nvPr/>
          </p:nvSpPr>
          <p:spPr>
            <a:xfrm flipH="1">
              <a:off x="1824633" y="31750"/>
              <a:ext cx="245467" cy="254001"/>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17" name="Shape 117"/>
            <p:cNvSpPr/>
            <p:nvPr/>
          </p:nvSpPr>
          <p:spPr>
            <a:xfrm rot="10800000" flipH="1">
              <a:off x="-607079" y="31750"/>
              <a:ext cx="2540001" cy="254001"/>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119" name="Shape 119"/>
          <p:cNvSpPr/>
          <p:nvPr/>
        </p:nvSpPr>
        <p:spPr>
          <a:xfrm flipH="1">
            <a:off x="4604142" y="6590109"/>
            <a:ext cx="1785938" cy="178594"/>
          </a:xfrm>
          <a:prstGeom prst="rect">
            <a:avLst/>
          </a:prstGeom>
          <a:gradFill>
            <a:gsLst>
              <a:gs pos="0">
                <a:srgbClr val="DDDDDD"/>
              </a:gs>
              <a:gs pos="100000">
                <a:srgbClr val="717171"/>
              </a:gs>
            </a:gsLst>
            <a:lin ang="5400000"/>
          </a:gradFill>
          <a:ln w="12700">
            <a:miter lim="400000"/>
          </a:ln>
        </p:spPr>
        <p:txBody>
          <a:bodyPr lIns="35701" tIns="35701" rIns="35701" bIns="35701" anchor="ct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Tree>
    <p:extLst>
      <p:ext uri="{BB962C8B-B14F-4D97-AF65-F5344CB8AC3E}">
        <p14:creationId xmlns:p14="http://schemas.microsoft.com/office/powerpoint/2010/main" val="128172931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what!">
    <p:spTree>
      <p:nvGrpSpPr>
        <p:cNvPr id="1" name=""/>
        <p:cNvGrpSpPr/>
        <p:nvPr/>
      </p:nvGrpSpPr>
      <p:grpSpPr>
        <a:xfrm>
          <a:off x="0" y="0"/>
          <a:ext cx="0" cy="0"/>
          <a:chOff x="0" y="0"/>
          <a:chExt cx="0" cy="0"/>
        </a:xfrm>
      </p:grpSpPr>
      <p:sp>
        <p:nvSpPr>
          <p:cNvPr id="126" name="Shape 126"/>
          <p:cNvSpPr/>
          <p:nvPr/>
        </p:nvSpPr>
        <p:spPr>
          <a:xfrm flipH="1">
            <a:off x="4604142" y="6590109"/>
            <a:ext cx="1785938" cy="178594"/>
          </a:xfrm>
          <a:prstGeom prst="rect">
            <a:avLst/>
          </a:prstGeom>
          <a:gradFill>
            <a:gsLst>
              <a:gs pos="0">
                <a:srgbClr val="941751">
                  <a:alpha val="50000"/>
                </a:srgbClr>
              </a:gs>
              <a:gs pos="100000">
                <a:srgbClr val="E82100"/>
              </a:gs>
            </a:gsLst>
            <a:lin ang="5400000"/>
          </a:gradFill>
          <a:ln w="12700">
            <a:miter lim="400000"/>
          </a:ln>
        </p:spPr>
        <p:txBody>
          <a:bodyPr lIns="35701" tIns="35701" rIns="35701" bIns="35701" anchor="ct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27" name="Shape 127"/>
          <p:cNvSpPr/>
          <p:nvPr/>
        </p:nvSpPr>
        <p:spPr>
          <a:xfrm>
            <a:off x="4422317" y="6357434"/>
            <a:ext cx="2149591" cy="626097"/>
          </a:xfrm>
          <a:prstGeom prst="rect">
            <a:avLst/>
          </a:prstGeom>
          <a:ln w="12700">
            <a:miter lim="400000"/>
          </a:ln>
          <a:extLst>
            <a:ext uri="{C572A759-6A51-4108-AA02-DFA0A04FC94B}">
              <ma14:wrappingTextBoxFlag xmlns="" xmlns:ma14="http://schemas.microsoft.com/office/mac/drawingml/2011/main" val="1"/>
            </a:ext>
          </a:extLst>
        </p:spPr>
        <p:txBody>
          <a:bodyPr wrap="none" lIns="35701" tIns="35701" rIns="35701" bIns="35701" anchor="ctr">
            <a:spAutoFit/>
          </a:bodyPr>
          <a:lstStyle>
            <a:lvl1pPr>
              <a:defRPr sz="3600">
                <a:solidFill>
                  <a:srgbClr val="000000"/>
                </a:solidFill>
                <a:latin typeface="Gill Sans SemiBold"/>
                <a:ea typeface="Gill Sans SemiBold"/>
                <a:cs typeface="Gill Sans SemiBold"/>
                <a:sym typeface="Gill Sans SemiBold"/>
              </a:defRPr>
            </a:lvl1pPr>
          </a:lstStyle>
          <a:p>
            <a:pPr algn="ctr" defTabSz="410583" fontAlgn="auto" hangingPunct="0">
              <a:spcBef>
                <a:spcPts val="0"/>
              </a:spcBef>
              <a:spcAft>
                <a:spcPts val="0"/>
              </a:spcAft>
            </a:pPr>
            <a:r>
              <a:rPr kern="0"/>
              <a:t>Corrector</a:t>
            </a:r>
          </a:p>
        </p:txBody>
      </p:sp>
      <p:sp>
        <p:nvSpPr>
          <p:cNvPr id="128" name="Shape 128"/>
          <p:cNvSpPr>
            <a:spLocks noGrp="1"/>
          </p:cNvSpPr>
          <p:nvPr>
            <p:ph type="sldNum" sz="quarter" idx="2"/>
          </p:nvPr>
        </p:nvSpPr>
        <p:spPr>
          <a:xfrm>
            <a:off x="330910" y="6509743"/>
            <a:ext cx="275801" cy="272186"/>
          </a:xfrm>
          <a:prstGeom prst="rect">
            <a:avLst/>
          </a:prstGeom>
        </p:spPr>
        <p:txBody>
          <a:bodyPr/>
          <a:lstStyle/>
          <a:p>
            <a:fld id="{86CB4B4D-7CA3-9044-876B-883B54F8677D}" type="slidenum">
              <a:rPr/>
              <a:pPr/>
              <a:t>‹#›</a:t>
            </a:fld>
            <a:endParaRPr/>
          </a:p>
        </p:txBody>
      </p:sp>
      <p:sp>
        <p:nvSpPr>
          <p:cNvPr id="129" name="Shape 129"/>
          <p:cNvSpPr>
            <a:spLocks noGrp="1"/>
          </p:cNvSpPr>
          <p:nvPr>
            <p:ph type="title"/>
          </p:nvPr>
        </p:nvSpPr>
        <p:spPr>
          <a:xfrm>
            <a:off x="250032" y="2"/>
            <a:ext cx="8643938" cy="1220577"/>
          </a:xfrm>
          <a:prstGeom prst="rect">
            <a:avLst/>
          </a:prstGeom>
        </p:spPr>
        <p:txBody>
          <a:bodyPr/>
          <a:lstStyle>
            <a:lvl1pPr>
              <a:defRPr sz="3900" cap="none">
                <a:solidFill>
                  <a:srgbClr val="941751"/>
                </a:solidFill>
              </a:defRPr>
            </a:lvl1pPr>
          </a:lstStyle>
          <a:p>
            <a:r>
              <a:t>Title Text</a:t>
            </a:r>
          </a:p>
        </p:txBody>
      </p:sp>
      <p:grpSp>
        <p:nvGrpSpPr>
          <p:cNvPr id="132" name="Group 132"/>
          <p:cNvGrpSpPr/>
          <p:nvPr/>
        </p:nvGrpSpPr>
        <p:grpSpPr>
          <a:xfrm flipH="1">
            <a:off x="796368" y="6590109"/>
            <a:ext cx="1868924" cy="178594"/>
            <a:chOff x="-321222" y="64753"/>
            <a:chExt cx="2658023" cy="254000"/>
          </a:xfrm>
        </p:grpSpPr>
        <p:sp>
          <p:nvSpPr>
            <p:cNvPr id="130" name="Shape 130"/>
            <p:cNvSpPr/>
            <p:nvPr/>
          </p:nvSpPr>
          <p:spPr>
            <a:xfrm flipH="1">
              <a:off x="2059709" y="64753"/>
              <a:ext cx="277092" cy="254001"/>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31" name="Shape 131"/>
            <p:cNvSpPr/>
            <p:nvPr/>
          </p:nvSpPr>
          <p:spPr>
            <a:xfrm rot="10800000" flipH="1">
              <a:off x="-321223" y="64753"/>
              <a:ext cx="2540001" cy="254001"/>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grpSp>
        <p:nvGrpSpPr>
          <p:cNvPr id="135" name="Group 135"/>
          <p:cNvGrpSpPr/>
          <p:nvPr/>
        </p:nvGrpSpPr>
        <p:grpSpPr>
          <a:xfrm>
            <a:off x="6466534" y="6590109"/>
            <a:ext cx="1882391" cy="178595"/>
            <a:chOff x="-607078" y="31749"/>
            <a:chExt cx="2677178" cy="254000"/>
          </a:xfrm>
        </p:grpSpPr>
        <p:sp>
          <p:nvSpPr>
            <p:cNvPr id="133" name="Shape 133"/>
            <p:cNvSpPr/>
            <p:nvPr/>
          </p:nvSpPr>
          <p:spPr>
            <a:xfrm flipH="1">
              <a:off x="1824633" y="31750"/>
              <a:ext cx="245467" cy="254001"/>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34" name="Shape 134"/>
            <p:cNvSpPr/>
            <p:nvPr/>
          </p:nvSpPr>
          <p:spPr>
            <a:xfrm rot="10800000" flipH="1">
              <a:off x="-607079" y="31750"/>
              <a:ext cx="2540001" cy="254001"/>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136" name="Shape 136"/>
          <p:cNvSpPr/>
          <p:nvPr/>
        </p:nvSpPr>
        <p:spPr>
          <a:xfrm flipH="1">
            <a:off x="2741747" y="6590109"/>
            <a:ext cx="1785938" cy="178594"/>
          </a:xfrm>
          <a:prstGeom prst="rect">
            <a:avLst/>
          </a:prstGeom>
          <a:gradFill>
            <a:gsLst>
              <a:gs pos="0">
                <a:srgbClr val="DDDDDD"/>
              </a:gs>
              <a:gs pos="100000">
                <a:srgbClr val="717171"/>
              </a:gs>
            </a:gsLst>
            <a:lin ang="5400000"/>
          </a:gradFill>
          <a:ln w="12700">
            <a:miter lim="400000"/>
          </a:ln>
        </p:spPr>
        <p:txBody>
          <a:bodyPr lIns="35701" tIns="35701" rIns="35701" bIns="35701" anchor="ct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Tree>
    <p:extLst>
      <p:ext uri="{BB962C8B-B14F-4D97-AF65-F5344CB8AC3E}">
        <p14:creationId xmlns:p14="http://schemas.microsoft.com/office/powerpoint/2010/main" val="248878328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so what">
    <p:spTree>
      <p:nvGrpSpPr>
        <p:cNvPr id="1" name=""/>
        <p:cNvGrpSpPr/>
        <p:nvPr/>
      </p:nvGrpSpPr>
      <p:grpSpPr>
        <a:xfrm>
          <a:off x="0" y="0"/>
          <a:ext cx="0" cy="0"/>
          <a:chOff x="0" y="0"/>
          <a:chExt cx="0" cy="0"/>
        </a:xfrm>
      </p:grpSpPr>
      <p:grpSp>
        <p:nvGrpSpPr>
          <p:cNvPr id="145" name="Group 145"/>
          <p:cNvGrpSpPr/>
          <p:nvPr/>
        </p:nvGrpSpPr>
        <p:grpSpPr>
          <a:xfrm>
            <a:off x="6466534" y="6590109"/>
            <a:ext cx="1867402" cy="178595"/>
            <a:chOff x="-585759" y="0"/>
            <a:chExt cx="2655859" cy="254000"/>
          </a:xfrm>
        </p:grpSpPr>
        <p:sp>
          <p:nvSpPr>
            <p:cNvPr id="143" name="Shape 143"/>
            <p:cNvSpPr/>
            <p:nvPr/>
          </p:nvSpPr>
          <p:spPr>
            <a:xfrm flipH="1">
              <a:off x="1824633" y="0"/>
              <a:ext cx="245468" cy="254000"/>
            </a:xfrm>
            <a:prstGeom prst="ellipse">
              <a:avLst/>
            </a:prstGeom>
            <a:gradFill flip="none" rotWithShape="1">
              <a:gsLst>
                <a:gs pos="0">
                  <a:srgbClr val="8BC13B"/>
                </a:gs>
                <a:gs pos="100000">
                  <a:srgbClr val="5C9F13"/>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44" name="Shape 144"/>
            <p:cNvSpPr/>
            <p:nvPr/>
          </p:nvSpPr>
          <p:spPr>
            <a:xfrm rot="10800000" flipH="1">
              <a:off x="-585760" y="-1"/>
              <a:ext cx="2540001" cy="254001"/>
            </a:xfrm>
            <a:prstGeom prst="rect">
              <a:avLst/>
            </a:prstGeom>
            <a:gradFill flip="none" rotWithShape="1">
              <a:gsLst>
                <a:gs pos="0">
                  <a:srgbClr val="68A905"/>
                </a:gs>
                <a:gs pos="100000">
                  <a:srgbClr val="9FCC4B"/>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146" name="Shape 146"/>
          <p:cNvSpPr/>
          <p:nvPr/>
        </p:nvSpPr>
        <p:spPr>
          <a:xfrm>
            <a:off x="6642838" y="6357434"/>
            <a:ext cx="1514802" cy="626097"/>
          </a:xfrm>
          <a:prstGeom prst="rect">
            <a:avLst/>
          </a:prstGeom>
          <a:ln w="12700">
            <a:miter lim="400000"/>
          </a:ln>
          <a:extLst>
            <a:ext uri="{C572A759-6A51-4108-AA02-DFA0A04FC94B}">
              <ma14:wrappingTextBoxFlag xmlns="" xmlns:ma14="http://schemas.microsoft.com/office/mac/drawingml/2011/main" val="1"/>
            </a:ext>
          </a:extLst>
        </p:spPr>
        <p:txBody>
          <a:bodyPr wrap="none" lIns="35701" tIns="35701" rIns="35701" bIns="35701" anchor="ctr">
            <a:spAutoFit/>
          </a:bodyPr>
          <a:lstStyle>
            <a:lvl1pPr>
              <a:defRPr sz="3600">
                <a:solidFill>
                  <a:srgbClr val="000000"/>
                </a:solidFill>
                <a:latin typeface="Gill Sans SemiBold"/>
                <a:ea typeface="Gill Sans SemiBold"/>
                <a:cs typeface="Gill Sans SemiBold"/>
                <a:sym typeface="Gill Sans SemiBold"/>
              </a:defRPr>
            </a:lvl1pPr>
          </a:lstStyle>
          <a:p>
            <a:pPr algn="ctr" defTabSz="410583" fontAlgn="auto" hangingPunct="0">
              <a:spcBef>
                <a:spcPts val="0"/>
              </a:spcBef>
              <a:spcAft>
                <a:spcPts val="0"/>
              </a:spcAft>
            </a:pPr>
            <a:r>
              <a:rPr kern="0"/>
              <a:t>Results</a:t>
            </a:r>
          </a:p>
        </p:txBody>
      </p:sp>
      <p:sp>
        <p:nvSpPr>
          <p:cNvPr id="147" name="Shape 147"/>
          <p:cNvSpPr>
            <a:spLocks noGrp="1"/>
          </p:cNvSpPr>
          <p:nvPr>
            <p:ph type="sldNum" sz="quarter" idx="2"/>
          </p:nvPr>
        </p:nvSpPr>
        <p:spPr>
          <a:xfrm>
            <a:off x="321981" y="6509743"/>
            <a:ext cx="275801" cy="272186"/>
          </a:xfrm>
          <a:prstGeom prst="rect">
            <a:avLst/>
          </a:prstGeom>
        </p:spPr>
        <p:txBody>
          <a:bodyPr/>
          <a:lstStyle/>
          <a:p>
            <a:fld id="{86CB4B4D-7CA3-9044-876B-883B54F8677D}" type="slidenum">
              <a:rPr/>
              <a:pPr/>
              <a:t>‹#›</a:t>
            </a:fld>
            <a:endParaRPr/>
          </a:p>
        </p:txBody>
      </p:sp>
      <p:sp>
        <p:nvSpPr>
          <p:cNvPr id="148" name="Shape 148"/>
          <p:cNvSpPr>
            <a:spLocks noGrp="1"/>
          </p:cNvSpPr>
          <p:nvPr>
            <p:ph type="title"/>
          </p:nvPr>
        </p:nvSpPr>
        <p:spPr>
          <a:xfrm>
            <a:off x="250032" y="2"/>
            <a:ext cx="8643938" cy="1220577"/>
          </a:xfrm>
          <a:prstGeom prst="rect">
            <a:avLst/>
          </a:prstGeom>
        </p:spPr>
        <p:txBody>
          <a:bodyPr/>
          <a:lstStyle>
            <a:lvl1pPr>
              <a:defRPr sz="3900" cap="none">
                <a:solidFill>
                  <a:srgbClr val="008F00"/>
                </a:solidFill>
              </a:defRPr>
            </a:lvl1pPr>
          </a:lstStyle>
          <a:p>
            <a:r>
              <a:t>Title Text</a:t>
            </a:r>
          </a:p>
        </p:txBody>
      </p:sp>
      <p:grpSp>
        <p:nvGrpSpPr>
          <p:cNvPr id="151" name="Group 151"/>
          <p:cNvGrpSpPr/>
          <p:nvPr/>
        </p:nvGrpSpPr>
        <p:grpSpPr>
          <a:xfrm flipH="1">
            <a:off x="796368" y="6590109"/>
            <a:ext cx="1868924" cy="178594"/>
            <a:chOff x="-321222" y="64753"/>
            <a:chExt cx="2658023" cy="254000"/>
          </a:xfrm>
        </p:grpSpPr>
        <p:sp>
          <p:nvSpPr>
            <p:cNvPr id="149" name="Shape 149"/>
            <p:cNvSpPr/>
            <p:nvPr/>
          </p:nvSpPr>
          <p:spPr>
            <a:xfrm flipH="1">
              <a:off x="2059709" y="64753"/>
              <a:ext cx="277092" cy="254001"/>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50" name="Shape 150"/>
            <p:cNvSpPr/>
            <p:nvPr/>
          </p:nvSpPr>
          <p:spPr>
            <a:xfrm rot="10800000" flipH="1">
              <a:off x="-321223" y="64753"/>
              <a:ext cx="2540001" cy="254001"/>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152" name="Shape 152"/>
          <p:cNvSpPr/>
          <p:nvPr/>
        </p:nvSpPr>
        <p:spPr>
          <a:xfrm flipH="1">
            <a:off x="2741747" y="6590109"/>
            <a:ext cx="1785938" cy="178594"/>
          </a:xfrm>
          <a:prstGeom prst="rect">
            <a:avLst/>
          </a:prstGeom>
          <a:gradFill>
            <a:gsLst>
              <a:gs pos="0">
                <a:srgbClr val="DDDDDD"/>
              </a:gs>
              <a:gs pos="100000">
                <a:srgbClr val="717171"/>
              </a:gs>
            </a:gsLst>
            <a:lin ang="5400000"/>
          </a:gradFill>
          <a:ln w="12700">
            <a:miter lim="400000"/>
          </a:ln>
        </p:spPr>
        <p:txBody>
          <a:bodyPr lIns="35701" tIns="35701" rIns="35701" bIns="35701" anchor="ct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53" name="Shape 153"/>
          <p:cNvSpPr/>
          <p:nvPr/>
        </p:nvSpPr>
        <p:spPr>
          <a:xfrm flipH="1">
            <a:off x="4604142" y="6590109"/>
            <a:ext cx="1785938" cy="178594"/>
          </a:xfrm>
          <a:prstGeom prst="rect">
            <a:avLst/>
          </a:prstGeom>
          <a:gradFill>
            <a:gsLst>
              <a:gs pos="0">
                <a:srgbClr val="DDDDDD"/>
              </a:gs>
              <a:gs pos="100000">
                <a:srgbClr val="717171"/>
              </a:gs>
            </a:gsLst>
            <a:lin ang="5400000"/>
          </a:gradFill>
          <a:ln w="12700">
            <a:miter lim="400000"/>
          </a:ln>
        </p:spPr>
        <p:txBody>
          <a:bodyPr lIns="35701" tIns="35701" rIns="35701" bIns="35701" anchor="ct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Tree>
    <p:extLst>
      <p:ext uri="{BB962C8B-B14F-4D97-AF65-F5344CB8AC3E}">
        <p14:creationId xmlns:p14="http://schemas.microsoft.com/office/powerpoint/2010/main" val="393825157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 Top - Dark">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60" name="UIUC logo.png"/>
          <p:cNvPicPr>
            <a:picLocks noChangeAspect="1"/>
          </p:cNvPicPr>
          <p:nvPr/>
        </p:nvPicPr>
        <p:blipFill>
          <a:blip r:embed="rId3"/>
          <a:stretch>
            <a:fillRect/>
          </a:stretch>
        </p:blipFill>
        <p:spPr>
          <a:xfrm>
            <a:off x="8649480" y="6274715"/>
            <a:ext cx="413671" cy="535782"/>
          </a:xfrm>
          <a:prstGeom prst="rect">
            <a:avLst/>
          </a:prstGeom>
          <a:ln w="12700">
            <a:miter lim="400000"/>
          </a:ln>
        </p:spPr>
      </p:pic>
      <p:sp>
        <p:nvSpPr>
          <p:cNvPr id="161" name="Shape 161"/>
          <p:cNvSpPr>
            <a:spLocks noGrp="1"/>
          </p:cNvSpPr>
          <p:nvPr>
            <p:ph type="title"/>
          </p:nvPr>
        </p:nvSpPr>
        <p:spPr>
          <a:prstGeom prst="rect">
            <a:avLst/>
          </a:prstGeom>
        </p:spPr>
        <p:txBody>
          <a:bodyPr/>
          <a:lstStyle>
            <a:lvl1pPr>
              <a:defRPr>
                <a:solidFill>
                  <a:srgbClr val="0F3463"/>
                </a:solidFill>
              </a:defRPr>
            </a:lvl1pPr>
          </a:lstStyle>
          <a:p>
            <a:r>
              <a:t>Title Text</a:t>
            </a:r>
          </a:p>
        </p:txBody>
      </p:sp>
      <p:sp>
        <p:nvSpPr>
          <p:cNvPr id="162" name="Shape 162"/>
          <p:cNvSpPr>
            <a:spLocks noGrp="1"/>
          </p:cNvSpPr>
          <p:nvPr>
            <p:ph type="sldNum" sz="quarter" idx="2"/>
          </p:nvPr>
        </p:nvSpPr>
        <p:spPr>
          <a:xfrm>
            <a:off x="4429635" y="6518672"/>
            <a:ext cx="275801" cy="272186"/>
          </a:xfrm>
          <a:prstGeom prst="rect">
            <a:avLst/>
          </a:prstGeom>
        </p:spPr>
        <p:txBody>
          <a:bodyPr/>
          <a:lstStyle>
            <a:lvl1pPr>
              <a:defRPr>
                <a:solidFill>
                  <a:srgbClr val="232323"/>
                </a:solidFill>
              </a:defRPr>
            </a:lvl1pPr>
          </a:lstStyle>
          <a:p>
            <a:fld id="{86CB4B4D-7CA3-9044-876B-883B54F8677D}" type="slidenum">
              <a:rPr/>
              <a:pPr/>
              <a:t>‹#›</a:t>
            </a:fld>
            <a:endParaRPr/>
          </a:p>
        </p:txBody>
      </p:sp>
    </p:spTree>
    <p:extLst>
      <p:ext uri="{BB962C8B-B14F-4D97-AF65-F5344CB8AC3E}">
        <p14:creationId xmlns:p14="http://schemas.microsoft.com/office/powerpoint/2010/main" val="1841321560"/>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69" name="Shape 169"/>
          <p:cNvSpPr>
            <a:spLocks noGrp="1"/>
          </p:cNvSpPr>
          <p:nvPr>
            <p:ph type="title"/>
          </p:nvPr>
        </p:nvSpPr>
        <p:spPr>
          <a:xfrm>
            <a:off x="250032" y="2268141"/>
            <a:ext cx="8643938" cy="2321719"/>
          </a:xfrm>
          <a:prstGeom prst="rect">
            <a:avLst/>
          </a:prstGeom>
        </p:spPr>
        <p:txBody>
          <a:bodyPr/>
          <a:lstStyle>
            <a:lvl1pPr>
              <a:defRPr>
                <a:solidFill>
                  <a:srgbClr val="0F3463"/>
                </a:solidFill>
              </a:defRPr>
            </a:lvl1pPr>
          </a:lstStyle>
          <a:p>
            <a:r>
              <a:t>Title Text</a:t>
            </a:r>
          </a:p>
        </p:txBody>
      </p:sp>
      <p:sp>
        <p:nvSpPr>
          <p:cNvPr id="170" name="Shape 170"/>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259839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77" name="Shape 177"/>
          <p:cNvSpPr>
            <a:spLocks noGrp="1"/>
          </p:cNvSpPr>
          <p:nvPr>
            <p:ph type="pic" idx="13"/>
          </p:nvPr>
        </p:nvSpPr>
        <p:spPr>
          <a:xfrm>
            <a:off x="918751" y="375047"/>
            <a:ext cx="7304485" cy="4120478"/>
          </a:xfrm>
          <a:prstGeom prst="rect">
            <a:avLst/>
          </a:prstGeom>
        </p:spPr>
        <p:txBody>
          <a:bodyPr lIns="64264" tIns="32132" rIns="64264" bIns="32132" anchor="t"/>
          <a:lstStyle/>
          <a:p>
            <a:endParaRPr/>
          </a:p>
        </p:txBody>
      </p:sp>
      <p:sp>
        <p:nvSpPr>
          <p:cNvPr id="178" name="Shape 178"/>
          <p:cNvSpPr>
            <a:spLocks noGrp="1"/>
          </p:cNvSpPr>
          <p:nvPr>
            <p:ph type="title"/>
          </p:nvPr>
        </p:nvSpPr>
        <p:spPr>
          <a:xfrm>
            <a:off x="250032" y="5214938"/>
            <a:ext cx="8643938" cy="901898"/>
          </a:xfrm>
          <a:prstGeom prst="rect">
            <a:avLst/>
          </a:prstGeom>
        </p:spPr>
        <p:txBody>
          <a:bodyPr/>
          <a:lstStyle/>
          <a:p>
            <a:r>
              <a:t>Title Text</a:t>
            </a:r>
          </a:p>
        </p:txBody>
      </p:sp>
      <p:sp>
        <p:nvSpPr>
          <p:cNvPr id="179" name="Shape 179"/>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22785305"/>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Photo - Horizont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 name="Shape 186"/>
          <p:cNvSpPr>
            <a:spLocks noGrp="1"/>
          </p:cNvSpPr>
          <p:nvPr>
            <p:ph type="pic" idx="13"/>
          </p:nvPr>
        </p:nvSpPr>
        <p:spPr>
          <a:xfrm>
            <a:off x="918751" y="375047"/>
            <a:ext cx="7304485" cy="4120478"/>
          </a:xfrm>
          <a:prstGeom prst="rect">
            <a:avLst/>
          </a:prstGeom>
        </p:spPr>
        <p:txBody>
          <a:bodyPr lIns="64264" tIns="32132" rIns="64264" bIns="32132" anchor="t"/>
          <a:lstStyle/>
          <a:p>
            <a:endParaRPr/>
          </a:p>
        </p:txBody>
      </p:sp>
      <p:sp>
        <p:nvSpPr>
          <p:cNvPr id="187" name="Shape 187"/>
          <p:cNvSpPr>
            <a:spLocks noGrp="1"/>
          </p:cNvSpPr>
          <p:nvPr>
            <p:ph type="title"/>
          </p:nvPr>
        </p:nvSpPr>
        <p:spPr>
          <a:xfrm>
            <a:off x="250032" y="5214938"/>
            <a:ext cx="8643938" cy="901898"/>
          </a:xfrm>
          <a:prstGeom prst="rect">
            <a:avLst/>
          </a:prstGeom>
        </p:spPr>
        <p:txBody>
          <a:bodyPr/>
          <a:lstStyle/>
          <a:p>
            <a:r>
              <a:t>Title Text</a:t>
            </a:r>
          </a:p>
        </p:txBody>
      </p:sp>
      <p:sp>
        <p:nvSpPr>
          <p:cNvPr id="188" name="Shape 188"/>
          <p:cNvSpPr>
            <a:spLocks noGrp="1"/>
          </p:cNvSpPr>
          <p:nvPr>
            <p:ph type="sldNum" sz="quarter" idx="2"/>
          </p:nvPr>
        </p:nvSpPr>
        <p:spPr>
          <a:xfrm>
            <a:off x="4429635" y="6518672"/>
            <a:ext cx="275801" cy="272186"/>
          </a:xfrm>
          <a:prstGeom prst="rect">
            <a:avLst/>
          </a:prstGeom>
        </p:spPr>
        <p:txBody>
          <a:bodyPr/>
          <a:lstStyle>
            <a:lvl1pPr>
              <a:defRPr>
                <a:solidFill>
                  <a:srgbClr val="232323"/>
                </a:solidFill>
              </a:defRPr>
            </a:lvl1pPr>
          </a:lstStyle>
          <a:p>
            <a:fld id="{86CB4B4D-7CA3-9044-876B-883B54F8677D}" type="slidenum">
              <a:rPr/>
              <a:pPr/>
              <a:t>‹#›</a:t>
            </a:fld>
            <a:endParaRPr/>
          </a:p>
        </p:txBody>
      </p:sp>
    </p:spTree>
    <p:extLst>
      <p:ext uri="{BB962C8B-B14F-4D97-AF65-F5344CB8AC3E}">
        <p14:creationId xmlns:p14="http://schemas.microsoft.com/office/powerpoint/2010/main" val="244661891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35" indent="0">
              <a:buNone/>
              <a:defRPr sz="2000" b="1"/>
            </a:lvl2pPr>
            <a:lvl3pPr marL="914071" indent="0">
              <a:buNone/>
              <a:defRPr sz="1800" b="1"/>
            </a:lvl3pPr>
            <a:lvl4pPr marL="1371110" indent="0">
              <a:buNone/>
              <a:defRPr sz="1600" b="1"/>
            </a:lvl4pPr>
            <a:lvl5pPr marL="1828146" indent="0">
              <a:buNone/>
              <a:defRPr sz="1600" b="1"/>
            </a:lvl5pPr>
            <a:lvl6pPr marL="2285181" indent="0">
              <a:buNone/>
              <a:defRPr sz="1600" b="1"/>
            </a:lvl6pPr>
            <a:lvl7pPr marL="2742219" indent="0">
              <a:buNone/>
              <a:defRPr sz="1600" b="1"/>
            </a:lvl7pPr>
            <a:lvl8pPr marL="3199252" indent="0">
              <a:buNone/>
              <a:defRPr sz="1600" b="1"/>
            </a:lvl8pPr>
            <a:lvl9pPr marL="365629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35" indent="0">
              <a:buNone/>
              <a:defRPr sz="2000" b="1"/>
            </a:lvl2pPr>
            <a:lvl3pPr marL="914071" indent="0">
              <a:buNone/>
              <a:defRPr sz="1800" b="1"/>
            </a:lvl3pPr>
            <a:lvl4pPr marL="1371110" indent="0">
              <a:buNone/>
              <a:defRPr sz="1600" b="1"/>
            </a:lvl4pPr>
            <a:lvl5pPr marL="1828146" indent="0">
              <a:buNone/>
              <a:defRPr sz="1600" b="1"/>
            </a:lvl5pPr>
            <a:lvl6pPr marL="2285181" indent="0">
              <a:buNone/>
              <a:defRPr sz="1600" b="1"/>
            </a:lvl6pPr>
            <a:lvl7pPr marL="2742219" indent="0">
              <a:buNone/>
              <a:defRPr sz="1600" b="1"/>
            </a:lvl7pPr>
            <a:lvl8pPr marL="3199252" indent="0">
              <a:buNone/>
              <a:defRPr sz="1600" b="1"/>
            </a:lvl8pPr>
            <a:lvl9pPr marL="36562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95" name="Shape 195"/>
          <p:cNvSpPr>
            <a:spLocks noGrp="1"/>
          </p:cNvSpPr>
          <p:nvPr>
            <p:ph type="pic" sz="half" idx="13"/>
          </p:nvPr>
        </p:nvSpPr>
        <p:spPr>
          <a:xfrm>
            <a:off x="4714883" y="477747"/>
            <a:ext cx="4214813" cy="5902523"/>
          </a:xfrm>
          <a:prstGeom prst="rect">
            <a:avLst/>
          </a:prstGeom>
        </p:spPr>
        <p:txBody>
          <a:bodyPr lIns="64264" tIns="32132" rIns="64264" bIns="32132" anchor="t"/>
          <a:lstStyle/>
          <a:p>
            <a:endParaRPr/>
          </a:p>
        </p:txBody>
      </p:sp>
      <p:sp>
        <p:nvSpPr>
          <p:cNvPr id="196" name="Shape 196"/>
          <p:cNvSpPr>
            <a:spLocks noGrp="1"/>
          </p:cNvSpPr>
          <p:nvPr>
            <p:ph type="title"/>
          </p:nvPr>
        </p:nvSpPr>
        <p:spPr>
          <a:xfrm>
            <a:off x="250031" y="973336"/>
            <a:ext cx="4143375" cy="2464594"/>
          </a:xfrm>
          <a:prstGeom prst="rect">
            <a:avLst/>
          </a:prstGeom>
        </p:spPr>
        <p:txBody>
          <a:bodyPr anchor="b"/>
          <a:lstStyle/>
          <a:p>
            <a:r>
              <a:t>Title Text</a:t>
            </a:r>
          </a:p>
        </p:txBody>
      </p:sp>
      <p:sp>
        <p:nvSpPr>
          <p:cNvPr id="197" name="Shape 197"/>
          <p:cNvSpPr>
            <a:spLocks noGrp="1"/>
          </p:cNvSpPr>
          <p:nvPr>
            <p:ph type="body" sz="quarter" idx="1"/>
          </p:nvPr>
        </p:nvSpPr>
        <p:spPr>
          <a:xfrm>
            <a:off x="250031" y="3429000"/>
            <a:ext cx="4143375" cy="910828"/>
          </a:xfrm>
          <a:prstGeom prst="rect">
            <a:avLst/>
          </a:prstGeom>
        </p:spPr>
        <p:txBody>
          <a:bodyPr anchor="t"/>
          <a:lstStyle>
            <a:lvl1pPr marL="0" indent="0" algn="ctr">
              <a:lnSpc>
                <a:spcPct val="100000"/>
              </a:lnSpc>
              <a:spcBef>
                <a:spcPts val="0"/>
              </a:spcBef>
              <a:buSzTx/>
              <a:buNone/>
              <a:defRPr sz="2700"/>
            </a:lvl1pPr>
            <a:lvl2pPr marL="0" indent="0" algn="ctr">
              <a:lnSpc>
                <a:spcPct val="100000"/>
              </a:lnSpc>
              <a:spcBef>
                <a:spcPts val="0"/>
              </a:spcBef>
              <a:buSzTx/>
              <a:buNone/>
              <a:defRPr sz="2700"/>
            </a:lvl2pPr>
            <a:lvl3pPr marL="0" indent="0" algn="ctr">
              <a:lnSpc>
                <a:spcPct val="100000"/>
              </a:lnSpc>
              <a:spcBef>
                <a:spcPts val="0"/>
              </a:spcBef>
              <a:buSzTx/>
              <a:buNone/>
              <a:defRPr sz="2700"/>
            </a:lvl3pPr>
            <a:lvl4pPr marL="0" indent="0" algn="ctr">
              <a:lnSpc>
                <a:spcPct val="100000"/>
              </a:lnSpc>
              <a:spcBef>
                <a:spcPts val="0"/>
              </a:spcBef>
              <a:buSzTx/>
              <a:buNone/>
              <a:defRPr sz="2700"/>
            </a:lvl4pPr>
            <a:lvl5pPr marL="0" indent="0" algn="ctr">
              <a:lnSpc>
                <a:spcPct val="100000"/>
              </a:lnSpc>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198" name="Shape 198"/>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1091717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Photo - Vertic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5" name="Shape 205"/>
          <p:cNvSpPr>
            <a:spLocks noGrp="1"/>
          </p:cNvSpPr>
          <p:nvPr>
            <p:ph type="pic" sz="half" idx="13"/>
          </p:nvPr>
        </p:nvSpPr>
        <p:spPr>
          <a:xfrm>
            <a:off x="4714883" y="477747"/>
            <a:ext cx="4214813" cy="5902523"/>
          </a:xfrm>
          <a:prstGeom prst="rect">
            <a:avLst/>
          </a:prstGeom>
        </p:spPr>
        <p:txBody>
          <a:bodyPr lIns="64264" tIns="32132" rIns="64264" bIns="32132" anchor="t"/>
          <a:lstStyle/>
          <a:p>
            <a:endParaRPr/>
          </a:p>
        </p:txBody>
      </p:sp>
      <p:sp>
        <p:nvSpPr>
          <p:cNvPr id="206" name="Shape 206"/>
          <p:cNvSpPr>
            <a:spLocks noGrp="1"/>
          </p:cNvSpPr>
          <p:nvPr>
            <p:ph type="title"/>
          </p:nvPr>
        </p:nvSpPr>
        <p:spPr>
          <a:xfrm>
            <a:off x="250031" y="973336"/>
            <a:ext cx="4143375" cy="2464594"/>
          </a:xfrm>
          <a:prstGeom prst="rect">
            <a:avLst/>
          </a:prstGeom>
        </p:spPr>
        <p:txBody>
          <a:bodyPr anchor="b"/>
          <a:lstStyle/>
          <a:p>
            <a:r>
              <a:t>Title Text</a:t>
            </a:r>
          </a:p>
        </p:txBody>
      </p:sp>
      <p:sp>
        <p:nvSpPr>
          <p:cNvPr id="207" name="Shape 207"/>
          <p:cNvSpPr>
            <a:spLocks noGrp="1"/>
          </p:cNvSpPr>
          <p:nvPr>
            <p:ph type="body" sz="quarter" idx="1"/>
          </p:nvPr>
        </p:nvSpPr>
        <p:spPr>
          <a:xfrm>
            <a:off x="250031" y="3429000"/>
            <a:ext cx="4143375" cy="910828"/>
          </a:xfrm>
          <a:prstGeom prst="rect">
            <a:avLst/>
          </a:prstGeom>
        </p:spPr>
        <p:txBody>
          <a:bodyPr anchor="t"/>
          <a:lstStyle>
            <a:lvl1pPr marL="0" indent="0" algn="ctr">
              <a:lnSpc>
                <a:spcPct val="100000"/>
              </a:lnSpc>
              <a:spcBef>
                <a:spcPts val="0"/>
              </a:spcBef>
              <a:buSzTx/>
              <a:buNone/>
              <a:defRPr sz="2700"/>
            </a:lvl1pPr>
            <a:lvl2pPr marL="0" indent="0" algn="ctr">
              <a:lnSpc>
                <a:spcPct val="100000"/>
              </a:lnSpc>
              <a:spcBef>
                <a:spcPts val="0"/>
              </a:spcBef>
              <a:buSzTx/>
              <a:buNone/>
              <a:defRPr sz="2700"/>
            </a:lvl2pPr>
            <a:lvl3pPr marL="0" indent="0" algn="ctr">
              <a:lnSpc>
                <a:spcPct val="100000"/>
              </a:lnSpc>
              <a:spcBef>
                <a:spcPts val="0"/>
              </a:spcBef>
              <a:buSzTx/>
              <a:buNone/>
              <a:defRPr sz="2700"/>
            </a:lvl3pPr>
            <a:lvl4pPr marL="0" indent="0" algn="ctr">
              <a:lnSpc>
                <a:spcPct val="100000"/>
              </a:lnSpc>
              <a:spcBef>
                <a:spcPts val="0"/>
              </a:spcBef>
              <a:buSzTx/>
              <a:buNone/>
              <a:defRPr sz="2700"/>
            </a:lvl4pPr>
            <a:lvl5pPr marL="0" indent="0" algn="ctr">
              <a:lnSpc>
                <a:spcPct val="100000"/>
              </a:lnSpc>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08" name="Shape 208"/>
          <p:cNvSpPr>
            <a:spLocks noGrp="1"/>
          </p:cNvSpPr>
          <p:nvPr>
            <p:ph type="sldNum" sz="quarter" idx="2"/>
          </p:nvPr>
        </p:nvSpPr>
        <p:spPr>
          <a:xfrm>
            <a:off x="4429635" y="6518672"/>
            <a:ext cx="275801" cy="272186"/>
          </a:xfrm>
          <a:prstGeom prst="rect">
            <a:avLst/>
          </a:prstGeom>
        </p:spPr>
        <p:txBody>
          <a:bodyPr/>
          <a:lstStyle>
            <a:lvl1pPr>
              <a:defRPr>
                <a:solidFill>
                  <a:srgbClr val="232323"/>
                </a:solidFill>
              </a:defRPr>
            </a:lvl1pPr>
          </a:lstStyle>
          <a:p>
            <a:fld id="{86CB4B4D-7CA3-9044-876B-883B54F8677D}" type="slidenum">
              <a:rPr/>
              <a:pPr/>
              <a:t>‹#›</a:t>
            </a:fld>
            <a:endParaRPr/>
          </a:p>
        </p:txBody>
      </p:sp>
    </p:spTree>
    <p:extLst>
      <p:ext uri="{BB962C8B-B14F-4D97-AF65-F5344CB8AC3E}">
        <p14:creationId xmlns:p14="http://schemas.microsoft.com/office/powerpoint/2010/main" val="360625115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5" name="Shape 215"/>
          <p:cNvSpPr>
            <a:spLocks noGrp="1"/>
          </p:cNvSpPr>
          <p:nvPr>
            <p:ph type="pic" sz="half" idx="13"/>
          </p:nvPr>
        </p:nvSpPr>
        <p:spPr>
          <a:xfrm>
            <a:off x="5286375" y="1982391"/>
            <a:ext cx="3080742" cy="4634508"/>
          </a:xfrm>
          <a:prstGeom prst="rect">
            <a:avLst/>
          </a:prstGeom>
        </p:spPr>
        <p:txBody>
          <a:bodyPr lIns="64264" tIns="32132" rIns="64264" bIns="32132" anchor="t"/>
          <a:lstStyle/>
          <a:p>
            <a:endParaRPr/>
          </a:p>
        </p:txBody>
      </p:sp>
      <p:sp>
        <p:nvSpPr>
          <p:cNvPr id="216" name="Shape 216"/>
          <p:cNvSpPr>
            <a:spLocks noGrp="1"/>
          </p:cNvSpPr>
          <p:nvPr>
            <p:ph type="title"/>
          </p:nvPr>
        </p:nvSpPr>
        <p:spPr>
          <a:prstGeom prst="rect">
            <a:avLst/>
          </a:prstGeom>
        </p:spPr>
        <p:txBody>
          <a:bodyPr/>
          <a:lstStyle/>
          <a:p>
            <a:r>
              <a:t>Title Text</a:t>
            </a:r>
          </a:p>
        </p:txBody>
      </p:sp>
      <p:sp>
        <p:nvSpPr>
          <p:cNvPr id="217" name="Shape 217"/>
          <p:cNvSpPr>
            <a:spLocks noGrp="1"/>
          </p:cNvSpPr>
          <p:nvPr>
            <p:ph type="body" sz="half" idx="1"/>
          </p:nvPr>
        </p:nvSpPr>
        <p:spPr>
          <a:xfrm>
            <a:off x="250031" y="2241352"/>
            <a:ext cx="4143375" cy="4107656"/>
          </a:xfrm>
          <a:prstGeom prst="rect">
            <a:avLst/>
          </a:prstGeom>
        </p:spPr>
        <p:txBody>
          <a:bodyPr/>
          <a:lstStyle>
            <a:lvl1pPr>
              <a:lnSpc>
                <a:spcPct val="100000"/>
              </a:lnSpc>
              <a:defRPr sz="2700">
                <a:solidFill>
                  <a:srgbClr val="535353"/>
                </a:solidFill>
              </a:defRPr>
            </a:lvl1pPr>
            <a:lvl2pPr>
              <a:lnSpc>
                <a:spcPct val="100000"/>
              </a:lnSpc>
              <a:defRPr sz="2700">
                <a:solidFill>
                  <a:srgbClr val="535353"/>
                </a:solidFill>
              </a:defRPr>
            </a:lvl2pPr>
            <a:lvl3pPr>
              <a:lnSpc>
                <a:spcPct val="100000"/>
              </a:lnSpc>
              <a:defRPr sz="2700">
                <a:solidFill>
                  <a:srgbClr val="535353"/>
                </a:solidFill>
              </a:defRPr>
            </a:lvl3pPr>
            <a:lvl4pPr>
              <a:lnSpc>
                <a:spcPct val="100000"/>
              </a:lnSpc>
              <a:defRPr sz="2700">
                <a:solidFill>
                  <a:srgbClr val="535353"/>
                </a:solidFill>
              </a:defRPr>
            </a:lvl4pPr>
            <a:lvl5pPr>
              <a:lnSpc>
                <a:spcPct val="100000"/>
              </a:lnSpc>
              <a:defRPr sz="27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84359186"/>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lstStyle/>
          <a:p>
            <a:r>
              <a:t>Title Text</a:t>
            </a:r>
          </a:p>
        </p:txBody>
      </p:sp>
      <p:sp>
        <p:nvSpPr>
          <p:cNvPr id="226" name="Shape 226"/>
          <p:cNvSpPr>
            <a:spLocks noGrp="1"/>
          </p:cNvSpPr>
          <p:nvPr>
            <p:ph type="body" sz="half" idx="1"/>
          </p:nvPr>
        </p:nvSpPr>
        <p:spPr>
          <a:xfrm>
            <a:off x="250031" y="2241352"/>
            <a:ext cx="4143375" cy="4107656"/>
          </a:xfrm>
          <a:prstGeom prst="rect">
            <a:avLst/>
          </a:prstGeom>
        </p:spPr>
        <p:txBody>
          <a:bodyPr/>
          <a:lstStyle>
            <a:lvl1pPr>
              <a:lnSpc>
                <a:spcPct val="100000"/>
              </a:lnSpc>
              <a:defRPr sz="2700">
                <a:solidFill>
                  <a:srgbClr val="535353"/>
                </a:solidFill>
              </a:defRPr>
            </a:lvl1pPr>
            <a:lvl2pPr>
              <a:lnSpc>
                <a:spcPct val="100000"/>
              </a:lnSpc>
              <a:defRPr sz="2700">
                <a:solidFill>
                  <a:srgbClr val="535353"/>
                </a:solidFill>
              </a:defRPr>
            </a:lvl2pPr>
            <a:lvl3pPr>
              <a:lnSpc>
                <a:spcPct val="100000"/>
              </a:lnSpc>
              <a:defRPr sz="2700">
                <a:solidFill>
                  <a:srgbClr val="535353"/>
                </a:solidFill>
              </a:defRPr>
            </a:lvl3pPr>
            <a:lvl4pPr>
              <a:lnSpc>
                <a:spcPct val="100000"/>
              </a:lnSpc>
              <a:defRPr sz="2700">
                <a:solidFill>
                  <a:srgbClr val="535353"/>
                </a:solidFill>
              </a:defRPr>
            </a:lvl4pPr>
            <a:lvl5pPr>
              <a:lnSpc>
                <a:spcPct val="100000"/>
              </a:lnSpc>
              <a:defRPr sz="27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29480046"/>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lstStyle/>
          <a:p>
            <a:r>
              <a:t>Title Text</a:t>
            </a:r>
          </a:p>
        </p:txBody>
      </p:sp>
      <p:sp>
        <p:nvSpPr>
          <p:cNvPr id="235" name="Shape 235"/>
          <p:cNvSpPr>
            <a:spLocks noGrp="1"/>
          </p:cNvSpPr>
          <p:nvPr>
            <p:ph type="body" sz="half" idx="1"/>
          </p:nvPr>
        </p:nvSpPr>
        <p:spPr>
          <a:xfrm>
            <a:off x="4750594" y="2241352"/>
            <a:ext cx="4143375" cy="4107656"/>
          </a:xfrm>
          <a:prstGeom prst="rect">
            <a:avLst/>
          </a:prstGeom>
        </p:spPr>
        <p:txBody>
          <a:bodyPr/>
          <a:lstStyle>
            <a:lvl1pPr>
              <a:lnSpc>
                <a:spcPct val="100000"/>
              </a:lnSpc>
              <a:defRPr sz="2700">
                <a:solidFill>
                  <a:srgbClr val="535353"/>
                </a:solidFill>
              </a:defRPr>
            </a:lvl1pPr>
            <a:lvl2pPr>
              <a:lnSpc>
                <a:spcPct val="100000"/>
              </a:lnSpc>
              <a:defRPr sz="2700">
                <a:solidFill>
                  <a:srgbClr val="535353"/>
                </a:solidFill>
              </a:defRPr>
            </a:lvl2pPr>
            <a:lvl3pPr>
              <a:lnSpc>
                <a:spcPct val="100000"/>
              </a:lnSpc>
              <a:defRPr sz="2700">
                <a:solidFill>
                  <a:srgbClr val="535353"/>
                </a:solidFill>
              </a:defRPr>
            </a:lvl3pPr>
            <a:lvl4pPr>
              <a:lnSpc>
                <a:spcPct val="100000"/>
              </a:lnSpc>
              <a:defRPr sz="2700">
                <a:solidFill>
                  <a:srgbClr val="535353"/>
                </a:solidFill>
              </a:defRPr>
            </a:lvl4pPr>
            <a:lvl5pPr>
              <a:lnSpc>
                <a:spcPct val="100000"/>
              </a:lnSpc>
              <a:defRPr sz="27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236" name="Shape 236"/>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69015616"/>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so what">
    <p:spTree>
      <p:nvGrpSpPr>
        <p:cNvPr id="1" name=""/>
        <p:cNvGrpSpPr/>
        <p:nvPr/>
      </p:nvGrpSpPr>
      <p:grpSpPr>
        <a:xfrm>
          <a:off x="0" y="0"/>
          <a:ext cx="0" cy="0"/>
          <a:chOff x="0" y="0"/>
          <a:chExt cx="0" cy="0"/>
        </a:xfrm>
      </p:grpSpPr>
      <p:grpSp>
        <p:nvGrpSpPr>
          <p:cNvPr id="245" name="Group 245"/>
          <p:cNvGrpSpPr/>
          <p:nvPr/>
        </p:nvGrpSpPr>
        <p:grpSpPr>
          <a:xfrm flipH="1">
            <a:off x="830469" y="6563319"/>
            <a:ext cx="1643063" cy="223244"/>
            <a:chOff x="0" y="0"/>
            <a:chExt cx="2336800" cy="317500"/>
          </a:xfrm>
        </p:grpSpPr>
        <p:sp>
          <p:nvSpPr>
            <p:cNvPr id="243" name="Shape 243"/>
            <p:cNvSpPr/>
            <p:nvPr/>
          </p:nvSpPr>
          <p:spPr>
            <a:xfrm flipH="1">
              <a:off x="2059709" y="0"/>
              <a:ext cx="277092" cy="317500"/>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244" name="Shape 244"/>
            <p:cNvSpPr/>
            <p:nvPr/>
          </p:nvSpPr>
          <p:spPr>
            <a:xfrm rot="10800000" flipH="1">
              <a:off x="0" y="0"/>
              <a:ext cx="2216727" cy="317500"/>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246" name="Shape 246"/>
          <p:cNvSpPr/>
          <p:nvPr/>
        </p:nvSpPr>
        <p:spPr>
          <a:xfrm flipH="1">
            <a:off x="2571751" y="6563320"/>
            <a:ext cx="1455539" cy="223242"/>
          </a:xfrm>
          <a:prstGeom prst="rect">
            <a:avLst/>
          </a:prstGeom>
          <a:gradFill>
            <a:gsLst>
              <a:gs pos="0">
                <a:srgbClr val="DDDDDD"/>
              </a:gs>
              <a:gs pos="100000">
                <a:srgbClr val="717171"/>
              </a:gs>
            </a:gsLst>
            <a:lin ang="5400000"/>
          </a:gradFill>
          <a:ln w="12700">
            <a:miter lim="400000"/>
          </a:ln>
        </p:spPr>
        <p:txBody>
          <a:bodyPr lIns="35701" tIns="35701" rIns="35701" bIns="35701" anchor="ct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nvGrpSpPr>
          <p:cNvPr id="249" name="Group 249"/>
          <p:cNvGrpSpPr/>
          <p:nvPr/>
        </p:nvGrpSpPr>
        <p:grpSpPr>
          <a:xfrm>
            <a:off x="6858000" y="6563319"/>
            <a:ext cx="1455540" cy="223244"/>
            <a:chOff x="0" y="0"/>
            <a:chExt cx="2070100" cy="317500"/>
          </a:xfrm>
        </p:grpSpPr>
        <p:sp>
          <p:nvSpPr>
            <p:cNvPr id="247" name="Shape 247"/>
            <p:cNvSpPr/>
            <p:nvPr/>
          </p:nvSpPr>
          <p:spPr>
            <a:xfrm flipH="1">
              <a:off x="1824633" y="0"/>
              <a:ext cx="245468" cy="317500"/>
            </a:xfrm>
            <a:prstGeom prst="ellipse">
              <a:avLst/>
            </a:prstGeom>
            <a:gradFill flip="none" rotWithShape="1">
              <a:gsLst>
                <a:gs pos="0">
                  <a:srgbClr val="8BC13B"/>
                </a:gs>
                <a:gs pos="100000">
                  <a:srgbClr val="5C9F13"/>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248" name="Shape 248"/>
            <p:cNvSpPr/>
            <p:nvPr/>
          </p:nvSpPr>
          <p:spPr>
            <a:xfrm rot="10800000" flipH="1">
              <a:off x="0" y="0"/>
              <a:ext cx="1963732" cy="317500"/>
            </a:xfrm>
            <a:prstGeom prst="rect">
              <a:avLst/>
            </a:prstGeom>
            <a:gradFill flip="none" rotWithShape="1">
              <a:gsLst>
                <a:gs pos="0">
                  <a:srgbClr val="68A905"/>
                </a:gs>
                <a:gs pos="100000">
                  <a:srgbClr val="9FCC4B"/>
                </a:gs>
              </a:gsLst>
              <a:lin ang="5400000" scaled="0"/>
            </a:gradFill>
            <a:ln w="12700" cap="flat">
              <a:noFill/>
              <a:miter lim="400000"/>
            </a:ln>
            <a:effectLst/>
          </p:spPr>
          <p:txBody>
            <a:bodyPr wrap="square" lIns="50800" tIns="50800" rIns="50800" bIns="50800" numCol="1" anchor="ctr">
              <a:noAutofit/>
            </a:bodyP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250" name="Shape 250"/>
          <p:cNvSpPr/>
          <p:nvPr/>
        </p:nvSpPr>
        <p:spPr>
          <a:xfrm>
            <a:off x="6724195" y="6352967"/>
            <a:ext cx="1729179" cy="626097"/>
          </a:xfrm>
          <a:prstGeom prst="rect">
            <a:avLst/>
          </a:prstGeom>
          <a:ln w="12700">
            <a:miter lim="400000"/>
          </a:ln>
          <a:extLst>
            <a:ext uri="{C572A759-6A51-4108-AA02-DFA0A04FC94B}">
              <ma14:wrappingTextBoxFlag xmlns="" xmlns:ma14="http://schemas.microsoft.com/office/mac/drawingml/2011/main" val="1"/>
            </a:ext>
          </a:extLst>
        </p:spPr>
        <p:txBody>
          <a:bodyPr wrap="none" lIns="35701" tIns="35701" rIns="35701" bIns="35701" anchor="ctr">
            <a:spAutoFit/>
          </a:bodyPr>
          <a:lstStyle>
            <a:lvl1pPr>
              <a:defRPr sz="3600">
                <a:solidFill>
                  <a:srgbClr val="3B5E1D"/>
                </a:solidFill>
                <a:latin typeface="+mn-lt"/>
                <a:ea typeface="+mn-ea"/>
                <a:cs typeface="+mn-cs"/>
                <a:sym typeface="Gill Sans"/>
              </a:defRPr>
            </a:lvl1pPr>
          </a:lstStyle>
          <a:p>
            <a:pPr algn="ctr" defTabSz="410583" fontAlgn="auto" hangingPunct="0">
              <a:spcBef>
                <a:spcPts val="0"/>
              </a:spcBef>
              <a:spcAft>
                <a:spcPts val="0"/>
              </a:spcAft>
            </a:pPr>
            <a:r>
              <a:rPr kern="0">
                <a:latin typeface="Gill Sans"/>
                <a:ea typeface="Gill Sans"/>
                <a:cs typeface="Gill Sans"/>
              </a:rPr>
              <a:t>So What</a:t>
            </a:r>
          </a:p>
        </p:txBody>
      </p:sp>
      <p:sp>
        <p:nvSpPr>
          <p:cNvPr id="251" name="Shape 251"/>
          <p:cNvSpPr/>
          <p:nvPr/>
        </p:nvSpPr>
        <p:spPr>
          <a:xfrm flipH="1">
            <a:off x="4125516" y="6563320"/>
            <a:ext cx="2634258" cy="223242"/>
          </a:xfrm>
          <a:prstGeom prst="rect">
            <a:avLst/>
          </a:prstGeom>
          <a:gradFill>
            <a:gsLst>
              <a:gs pos="0">
                <a:srgbClr val="DDDDDD"/>
              </a:gs>
              <a:gs pos="100000">
                <a:srgbClr val="717171"/>
              </a:gs>
            </a:gsLst>
            <a:lin ang="5400000"/>
          </a:gradFill>
          <a:ln w="12700">
            <a:miter lim="400000"/>
          </a:ln>
        </p:spPr>
        <p:txBody>
          <a:bodyPr lIns="35701" tIns="35701" rIns="35701" bIns="35701" anchor="ctr"/>
          <a:lstStyle/>
          <a:p>
            <a:pPr algn="ctr" defTabSz="410583"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pic>
        <p:nvPicPr>
          <p:cNvPr id="252" name="UIUC logo.png"/>
          <p:cNvPicPr>
            <a:picLocks noChangeAspect="1"/>
          </p:cNvPicPr>
          <p:nvPr/>
        </p:nvPicPr>
        <p:blipFill>
          <a:blip r:embed="rId2"/>
          <a:stretch>
            <a:fillRect/>
          </a:stretch>
        </p:blipFill>
        <p:spPr>
          <a:xfrm>
            <a:off x="8649480" y="6274715"/>
            <a:ext cx="413671" cy="535782"/>
          </a:xfrm>
          <a:prstGeom prst="rect">
            <a:avLst/>
          </a:prstGeom>
          <a:ln w="12700">
            <a:miter lim="400000"/>
          </a:ln>
        </p:spPr>
      </p:pic>
      <p:sp>
        <p:nvSpPr>
          <p:cNvPr id="253" name="Shape 253"/>
          <p:cNvSpPr>
            <a:spLocks noGrp="1"/>
          </p:cNvSpPr>
          <p:nvPr>
            <p:ph type="title"/>
          </p:nvPr>
        </p:nvSpPr>
        <p:spPr>
          <a:prstGeom prst="rect">
            <a:avLst/>
          </a:prstGeom>
        </p:spPr>
        <p:txBody>
          <a:bodyPr/>
          <a:lstStyle>
            <a:lvl1pPr>
              <a:defRPr sz="4500">
                <a:solidFill>
                  <a:srgbClr val="0F3463"/>
                </a:solidFill>
                <a:latin typeface="Gill Sans Light"/>
                <a:ea typeface="Gill Sans Light"/>
                <a:cs typeface="Gill Sans Light"/>
                <a:sym typeface="Gill Sans Light"/>
              </a:defRPr>
            </a:lvl1pPr>
          </a:lstStyle>
          <a:p>
            <a:r>
              <a:t>Title Text</a:t>
            </a:r>
          </a:p>
        </p:txBody>
      </p:sp>
      <p:sp>
        <p:nvSpPr>
          <p:cNvPr id="254" name="Shape 254"/>
          <p:cNvSpPr>
            <a:spLocks noGrp="1"/>
          </p:cNvSpPr>
          <p:nvPr>
            <p:ph type="sldNum" sz="quarter" idx="2"/>
          </p:nvPr>
        </p:nvSpPr>
        <p:spPr>
          <a:xfrm>
            <a:off x="321981" y="6509743"/>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4349942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250032" y="1437680"/>
            <a:ext cx="8643938" cy="2277070"/>
          </a:xfrm>
          <a:prstGeom prst="rect">
            <a:avLst/>
          </a:prstGeom>
        </p:spPr>
        <p:txBody>
          <a:bodyPr anchor="b"/>
          <a:lstStyle>
            <a:lvl1pPr>
              <a:defRPr>
                <a:solidFill>
                  <a:srgbClr val="0F3463"/>
                </a:solidFill>
              </a:defRPr>
            </a:lvl1pPr>
          </a:lstStyle>
          <a:p>
            <a:r>
              <a:t>Title Text</a:t>
            </a:r>
          </a:p>
        </p:txBody>
      </p:sp>
      <p:sp>
        <p:nvSpPr>
          <p:cNvPr id="12" name="Shape 12"/>
          <p:cNvSpPr>
            <a:spLocks noGrp="1"/>
          </p:cNvSpPr>
          <p:nvPr>
            <p:ph type="body" sz="quarter" idx="1"/>
          </p:nvPr>
        </p:nvSpPr>
        <p:spPr>
          <a:xfrm>
            <a:off x="250032" y="3705820"/>
            <a:ext cx="8643938" cy="910828"/>
          </a:xfrm>
          <a:prstGeom prst="rect">
            <a:avLst/>
          </a:prstGeom>
        </p:spPr>
        <p:txBody>
          <a:bodyPr anchor="t"/>
          <a:lstStyle>
            <a:lvl1pPr marL="0" indent="0" algn="ctr">
              <a:lnSpc>
                <a:spcPct val="100000"/>
              </a:lnSpc>
              <a:spcBef>
                <a:spcPts val="0"/>
              </a:spcBef>
              <a:buSzTx/>
              <a:buNone/>
              <a:defRPr sz="2700">
                <a:solidFill>
                  <a:srgbClr val="FD6B2A"/>
                </a:solidFill>
              </a:defRPr>
            </a:lvl1pPr>
            <a:lvl2pPr marL="0" indent="0" algn="ctr">
              <a:lnSpc>
                <a:spcPct val="100000"/>
              </a:lnSpc>
              <a:spcBef>
                <a:spcPts val="0"/>
              </a:spcBef>
              <a:buSzTx/>
              <a:buNone/>
              <a:defRPr sz="2700">
                <a:solidFill>
                  <a:srgbClr val="FD6B2A"/>
                </a:solidFill>
              </a:defRPr>
            </a:lvl2pPr>
            <a:lvl3pPr marL="0" indent="0" algn="ctr">
              <a:lnSpc>
                <a:spcPct val="100000"/>
              </a:lnSpc>
              <a:spcBef>
                <a:spcPts val="0"/>
              </a:spcBef>
              <a:buSzTx/>
              <a:buNone/>
              <a:defRPr sz="2700">
                <a:solidFill>
                  <a:srgbClr val="FD6B2A"/>
                </a:solidFill>
              </a:defRPr>
            </a:lvl3pPr>
            <a:lvl4pPr marL="0" indent="0" algn="ctr">
              <a:lnSpc>
                <a:spcPct val="100000"/>
              </a:lnSpc>
              <a:spcBef>
                <a:spcPts val="0"/>
              </a:spcBef>
              <a:buSzTx/>
              <a:buNone/>
              <a:defRPr sz="2700">
                <a:solidFill>
                  <a:srgbClr val="FD6B2A"/>
                </a:solidFill>
              </a:defRPr>
            </a:lvl4pPr>
            <a:lvl5pPr marL="0" indent="0" algn="ctr">
              <a:lnSpc>
                <a:spcPct val="100000"/>
              </a:lnSpc>
              <a:spcBef>
                <a:spcPts val="0"/>
              </a:spcBef>
              <a:buSzTx/>
              <a:buNone/>
              <a:defRPr sz="2700">
                <a:solidFill>
                  <a:srgbClr val="FD6B2A"/>
                </a:solidFill>
              </a:defRPr>
            </a:lvl5pPr>
          </a:lstStyle>
          <a:p>
            <a:r>
              <a:t>Body Level One</a:t>
            </a:r>
          </a:p>
          <a:p>
            <a:pPr lvl="1"/>
            <a:r>
              <a:t>Body Level Two</a:t>
            </a:r>
          </a:p>
          <a:p>
            <a:pPr lvl="2"/>
            <a:r>
              <a:t>Body Level Three</a:t>
            </a:r>
          </a:p>
          <a:p>
            <a:pPr lvl="3"/>
            <a:r>
              <a:t>Body Level Four</a:t>
            </a:r>
          </a:p>
          <a:p>
            <a:pPr lvl="4"/>
            <a:r>
              <a:t>Body Level Five</a:t>
            </a:r>
          </a:p>
        </p:txBody>
      </p:sp>
      <p:pic>
        <p:nvPicPr>
          <p:cNvPr id="13" name="delft.png"/>
          <p:cNvPicPr>
            <a:picLocks noChangeAspect="1"/>
          </p:cNvPicPr>
          <p:nvPr/>
        </p:nvPicPr>
        <p:blipFill>
          <a:blip r:embed="rId2"/>
          <a:stretch>
            <a:fillRect/>
          </a:stretch>
        </p:blipFill>
        <p:spPr>
          <a:xfrm>
            <a:off x="698568" y="3442829"/>
            <a:ext cx="1145978" cy="1116212"/>
          </a:xfrm>
          <a:prstGeom prst="rect">
            <a:avLst/>
          </a:prstGeom>
          <a:ln w="12700">
            <a:miter lim="400000"/>
          </a:ln>
        </p:spPr>
      </p:pic>
      <p:pic>
        <p:nvPicPr>
          <p:cNvPr id="14" name="oregon.png"/>
          <p:cNvPicPr>
            <a:picLocks noChangeAspect="1"/>
          </p:cNvPicPr>
          <p:nvPr/>
        </p:nvPicPr>
        <p:blipFill>
          <a:blip r:embed="rId3"/>
          <a:stretch>
            <a:fillRect/>
          </a:stretch>
        </p:blipFill>
        <p:spPr>
          <a:xfrm>
            <a:off x="7494261" y="2657936"/>
            <a:ext cx="1056680" cy="1116212"/>
          </a:xfrm>
          <a:prstGeom prst="rect">
            <a:avLst/>
          </a:prstGeom>
          <a:ln w="12700">
            <a:miter lim="400000"/>
          </a:ln>
        </p:spPr>
      </p:pic>
      <p:pic>
        <p:nvPicPr>
          <p:cNvPr id="15" name="UIUC logo.png"/>
          <p:cNvPicPr>
            <a:picLocks noChangeAspect="1"/>
          </p:cNvPicPr>
          <p:nvPr/>
        </p:nvPicPr>
        <p:blipFill>
          <a:blip r:embed="rId4"/>
          <a:stretch>
            <a:fillRect/>
          </a:stretch>
        </p:blipFill>
        <p:spPr>
          <a:xfrm>
            <a:off x="840697" y="2018109"/>
            <a:ext cx="861814" cy="1116211"/>
          </a:xfrm>
          <a:prstGeom prst="rect">
            <a:avLst/>
          </a:prstGeom>
          <a:ln w="12700">
            <a:miter lim="400000"/>
          </a:ln>
        </p:spPr>
      </p:pic>
      <p:sp>
        <p:nvSpPr>
          <p:cNvPr id="16" name="Shape 16"/>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8537872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amp; Subtitle - Photo">
    <p:spTree>
      <p:nvGrpSpPr>
        <p:cNvPr id="1" name=""/>
        <p:cNvGrpSpPr/>
        <p:nvPr/>
      </p:nvGrpSpPr>
      <p:grpSpPr>
        <a:xfrm>
          <a:off x="0" y="0"/>
          <a:ext cx="0" cy="0"/>
          <a:chOff x="0" y="0"/>
          <a:chExt cx="0" cy="0"/>
        </a:xfrm>
      </p:grpSpPr>
      <p:sp>
        <p:nvSpPr>
          <p:cNvPr id="23" name="Shape 23"/>
          <p:cNvSpPr>
            <a:spLocks noGrp="1"/>
          </p:cNvSpPr>
          <p:nvPr>
            <p:ph type="pic" idx="13"/>
          </p:nvPr>
        </p:nvSpPr>
        <p:spPr>
          <a:xfrm>
            <a:off x="918746" y="375047"/>
            <a:ext cx="7304485" cy="4120478"/>
          </a:xfrm>
          <a:prstGeom prst="rect">
            <a:avLst/>
          </a:prstGeom>
        </p:spPr>
        <p:txBody>
          <a:bodyPr lIns="64281" tIns="32140" rIns="64281" bIns="32140" anchor="t"/>
          <a:lstStyle/>
          <a:p>
            <a:endParaRPr/>
          </a:p>
        </p:txBody>
      </p:sp>
      <p:sp>
        <p:nvSpPr>
          <p:cNvPr id="24" name="Shape 24"/>
          <p:cNvSpPr>
            <a:spLocks noGrp="1"/>
          </p:cNvSpPr>
          <p:nvPr>
            <p:ph type="title"/>
          </p:nvPr>
        </p:nvSpPr>
        <p:spPr>
          <a:xfrm>
            <a:off x="250032" y="4804173"/>
            <a:ext cx="8643938" cy="884039"/>
          </a:xfrm>
          <a:prstGeom prst="rect">
            <a:avLst/>
          </a:prstGeom>
        </p:spPr>
        <p:txBody>
          <a:bodyPr anchor="b"/>
          <a:lstStyle/>
          <a:p>
            <a:r>
              <a:t>Title Text</a:t>
            </a:r>
          </a:p>
        </p:txBody>
      </p:sp>
      <p:sp>
        <p:nvSpPr>
          <p:cNvPr id="25" name="Shape 25"/>
          <p:cNvSpPr>
            <a:spLocks noGrp="1"/>
          </p:cNvSpPr>
          <p:nvPr>
            <p:ph type="body" sz="quarter" idx="1"/>
          </p:nvPr>
        </p:nvSpPr>
        <p:spPr>
          <a:xfrm>
            <a:off x="250032" y="5679281"/>
            <a:ext cx="8643938" cy="848320"/>
          </a:xfrm>
          <a:prstGeom prst="rect">
            <a:avLst/>
          </a:prstGeom>
        </p:spPr>
        <p:txBody>
          <a:bodyPr anchor="t"/>
          <a:lstStyle>
            <a:lvl1pPr marL="0" indent="0" algn="ctr">
              <a:lnSpc>
                <a:spcPct val="100000"/>
              </a:lnSpc>
              <a:spcBef>
                <a:spcPts val="0"/>
              </a:spcBef>
              <a:buSzTx/>
              <a:buNone/>
              <a:defRPr sz="2700"/>
            </a:lvl1pPr>
            <a:lvl2pPr marL="0" indent="0" algn="ctr">
              <a:lnSpc>
                <a:spcPct val="100000"/>
              </a:lnSpc>
              <a:spcBef>
                <a:spcPts val="0"/>
              </a:spcBef>
              <a:buSzTx/>
              <a:buNone/>
              <a:defRPr sz="2700"/>
            </a:lvl2pPr>
            <a:lvl3pPr marL="0" indent="0" algn="ctr">
              <a:lnSpc>
                <a:spcPct val="100000"/>
              </a:lnSpc>
              <a:spcBef>
                <a:spcPts val="0"/>
              </a:spcBef>
              <a:buSzTx/>
              <a:buNone/>
              <a:defRPr sz="2700"/>
            </a:lvl3pPr>
            <a:lvl4pPr marL="0" indent="0" algn="ctr">
              <a:lnSpc>
                <a:spcPct val="100000"/>
              </a:lnSpc>
              <a:spcBef>
                <a:spcPts val="0"/>
              </a:spcBef>
              <a:buSzTx/>
              <a:buNone/>
              <a:defRPr sz="2700"/>
            </a:lvl4pPr>
            <a:lvl5pPr marL="0" indent="0" algn="ctr">
              <a:lnSpc>
                <a:spcPct val="100000"/>
              </a:lnSpc>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74345308"/>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mp; Subtitle - Photo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 name="Shape 33"/>
          <p:cNvSpPr>
            <a:spLocks noGrp="1"/>
          </p:cNvSpPr>
          <p:nvPr>
            <p:ph type="pic" idx="13"/>
          </p:nvPr>
        </p:nvSpPr>
        <p:spPr>
          <a:xfrm>
            <a:off x="918746" y="375047"/>
            <a:ext cx="7304485" cy="4120478"/>
          </a:xfrm>
          <a:prstGeom prst="rect">
            <a:avLst/>
          </a:prstGeom>
        </p:spPr>
        <p:txBody>
          <a:bodyPr lIns="64281" tIns="32140" rIns="64281" bIns="32140" anchor="t"/>
          <a:lstStyle/>
          <a:p>
            <a:endParaRPr/>
          </a:p>
        </p:txBody>
      </p:sp>
      <p:sp>
        <p:nvSpPr>
          <p:cNvPr id="34" name="Shape 34"/>
          <p:cNvSpPr>
            <a:spLocks noGrp="1"/>
          </p:cNvSpPr>
          <p:nvPr>
            <p:ph type="title"/>
          </p:nvPr>
        </p:nvSpPr>
        <p:spPr>
          <a:xfrm>
            <a:off x="250032" y="4804173"/>
            <a:ext cx="8643938" cy="884039"/>
          </a:xfrm>
          <a:prstGeom prst="rect">
            <a:avLst/>
          </a:prstGeom>
        </p:spPr>
        <p:txBody>
          <a:bodyPr anchor="b"/>
          <a:lstStyle/>
          <a:p>
            <a:r>
              <a:t>Title Text</a:t>
            </a:r>
          </a:p>
        </p:txBody>
      </p:sp>
      <p:sp>
        <p:nvSpPr>
          <p:cNvPr id="35" name="Shape 35"/>
          <p:cNvSpPr>
            <a:spLocks noGrp="1"/>
          </p:cNvSpPr>
          <p:nvPr>
            <p:ph type="body" sz="quarter" idx="1"/>
          </p:nvPr>
        </p:nvSpPr>
        <p:spPr>
          <a:xfrm>
            <a:off x="250032" y="5679281"/>
            <a:ext cx="8643938" cy="848320"/>
          </a:xfrm>
          <a:prstGeom prst="rect">
            <a:avLst/>
          </a:prstGeom>
        </p:spPr>
        <p:txBody>
          <a:bodyPr anchor="t"/>
          <a:lstStyle>
            <a:lvl1pPr marL="0" indent="0" algn="ctr">
              <a:lnSpc>
                <a:spcPct val="100000"/>
              </a:lnSpc>
              <a:spcBef>
                <a:spcPts val="0"/>
              </a:spcBef>
              <a:buSzTx/>
              <a:buNone/>
              <a:defRPr sz="2700"/>
            </a:lvl1pPr>
            <a:lvl2pPr marL="0" indent="0" algn="ctr">
              <a:lnSpc>
                <a:spcPct val="100000"/>
              </a:lnSpc>
              <a:spcBef>
                <a:spcPts val="0"/>
              </a:spcBef>
              <a:buSzTx/>
              <a:buNone/>
              <a:defRPr sz="2700"/>
            </a:lvl2pPr>
            <a:lvl3pPr marL="0" indent="0" algn="ctr">
              <a:lnSpc>
                <a:spcPct val="100000"/>
              </a:lnSpc>
              <a:spcBef>
                <a:spcPts val="0"/>
              </a:spcBef>
              <a:buSzTx/>
              <a:buNone/>
              <a:defRPr sz="2700"/>
            </a:lvl3pPr>
            <a:lvl4pPr marL="0" indent="0" algn="ctr">
              <a:lnSpc>
                <a:spcPct val="100000"/>
              </a:lnSpc>
              <a:spcBef>
                <a:spcPts val="0"/>
              </a:spcBef>
              <a:buSzTx/>
              <a:buNone/>
              <a:defRPr sz="2700"/>
            </a:lvl4pPr>
            <a:lvl5pPr marL="0" indent="0" algn="ctr">
              <a:lnSpc>
                <a:spcPct val="100000"/>
              </a:lnSpc>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36" name="Shape 36"/>
          <p:cNvSpPr>
            <a:spLocks noGrp="1"/>
          </p:cNvSpPr>
          <p:nvPr>
            <p:ph type="sldNum" sz="quarter" idx="2"/>
          </p:nvPr>
        </p:nvSpPr>
        <p:spPr>
          <a:xfrm>
            <a:off x="4429635" y="6518672"/>
            <a:ext cx="275801" cy="272186"/>
          </a:xfrm>
          <a:prstGeom prst="rect">
            <a:avLst/>
          </a:prstGeom>
        </p:spPr>
        <p:txBody>
          <a:bodyPr/>
          <a:lstStyle>
            <a:lvl1pPr>
              <a:defRPr>
                <a:solidFill>
                  <a:srgbClr val="232323"/>
                </a:solidFill>
              </a:defRPr>
            </a:lvl1pPr>
          </a:lstStyle>
          <a:p>
            <a:fld id="{86CB4B4D-7CA3-9044-876B-883B54F8677D}" type="slidenum">
              <a:rPr/>
              <a:pPr/>
              <a:t>‹#›</a:t>
            </a:fld>
            <a:endParaRPr/>
          </a:p>
        </p:txBody>
      </p:sp>
    </p:spTree>
    <p:extLst>
      <p:ext uri="{BB962C8B-B14F-4D97-AF65-F5344CB8AC3E}">
        <p14:creationId xmlns:p14="http://schemas.microsoft.com/office/powerpoint/2010/main" val="401805949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pic>
        <p:nvPicPr>
          <p:cNvPr id="43" name="UIUC logo.png"/>
          <p:cNvPicPr>
            <a:picLocks noChangeAspect="1"/>
          </p:cNvPicPr>
          <p:nvPr/>
        </p:nvPicPr>
        <p:blipFill>
          <a:blip r:embed="rId2"/>
          <a:stretch>
            <a:fillRect/>
          </a:stretch>
        </p:blipFill>
        <p:spPr>
          <a:xfrm>
            <a:off x="8649480" y="6274715"/>
            <a:ext cx="413671" cy="535782"/>
          </a:xfrm>
          <a:prstGeom prst="rect">
            <a:avLst/>
          </a:prstGeom>
          <a:ln w="12700">
            <a:miter lim="400000"/>
          </a:ln>
        </p:spPr>
      </p:pic>
      <p:sp>
        <p:nvSpPr>
          <p:cNvPr id="44" name="Shape 44"/>
          <p:cNvSpPr>
            <a:spLocks noGrp="1"/>
          </p:cNvSpPr>
          <p:nvPr>
            <p:ph type="title"/>
          </p:nvPr>
        </p:nvSpPr>
        <p:spPr>
          <a:prstGeom prst="rect">
            <a:avLst/>
          </a:prstGeom>
        </p:spPr>
        <p:txBody>
          <a:bodyPr/>
          <a:lstStyle>
            <a:lvl1pPr>
              <a:defRPr sz="3900">
                <a:solidFill>
                  <a:srgbClr val="0F3463"/>
                </a:solidFill>
              </a:defRPr>
            </a:lvl1pPr>
          </a:lstStyle>
          <a:p>
            <a:r>
              <a:t>Title Text</a:t>
            </a:r>
          </a:p>
        </p:txBody>
      </p:sp>
      <p:sp>
        <p:nvSpPr>
          <p:cNvPr id="45" name="Shape 45"/>
          <p:cNvSpPr>
            <a:spLocks noGrp="1"/>
          </p:cNvSpPr>
          <p:nvPr>
            <p:ph type="body" idx="1"/>
          </p:nvPr>
        </p:nvSpPr>
        <p:spPr>
          <a:xfrm>
            <a:off x="250032" y="2241352"/>
            <a:ext cx="8643938" cy="4107656"/>
          </a:xfrm>
          <a:prstGeom prst="rect">
            <a:avLst/>
          </a:prstGeom>
        </p:spPr>
        <p:txBody>
          <a:bodyPr/>
          <a:lstStyle>
            <a:lvl1pPr>
              <a:lnSpc>
                <a:spcPct val="100000"/>
              </a:lnSpc>
              <a:defRPr sz="2700">
                <a:solidFill>
                  <a:srgbClr val="535353"/>
                </a:solidFill>
              </a:defRPr>
            </a:lvl1pPr>
            <a:lvl2pPr>
              <a:lnSpc>
                <a:spcPct val="100000"/>
              </a:lnSpc>
              <a:defRPr sz="2700">
                <a:solidFill>
                  <a:srgbClr val="535353"/>
                </a:solidFill>
              </a:defRPr>
            </a:lvl2pPr>
            <a:lvl3pPr>
              <a:lnSpc>
                <a:spcPct val="100000"/>
              </a:lnSpc>
              <a:defRPr sz="2700">
                <a:solidFill>
                  <a:srgbClr val="535353"/>
                </a:solidFill>
              </a:defRPr>
            </a:lvl3pPr>
            <a:lvl4pPr>
              <a:lnSpc>
                <a:spcPct val="100000"/>
              </a:lnSpc>
              <a:defRPr sz="2700">
                <a:solidFill>
                  <a:srgbClr val="535353"/>
                </a:solidFill>
              </a:defRPr>
            </a:lvl4pPr>
            <a:lvl5pPr>
              <a:lnSpc>
                <a:spcPct val="100000"/>
              </a:lnSpc>
              <a:defRPr sz="27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xfrm>
            <a:off x="16124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3100540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lvl1pPr>
              <a:defRPr sz="3900">
                <a:solidFill>
                  <a:srgbClr val="0F3463"/>
                </a:solidFill>
              </a:defRPr>
            </a:lvl1pPr>
          </a:lstStyle>
          <a:p>
            <a:r>
              <a:t>Title Text</a:t>
            </a:r>
          </a:p>
        </p:txBody>
      </p:sp>
      <p:sp>
        <p:nvSpPr>
          <p:cNvPr id="54" name="Shape 54"/>
          <p:cNvSpPr>
            <a:spLocks noGrp="1"/>
          </p:cNvSpPr>
          <p:nvPr>
            <p:ph type="body" idx="1"/>
          </p:nvPr>
        </p:nvSpPr>
        <p:spPr>
          <a:xfrm>
            <a:off x="250032" y="2241352"/>
            <a:ext cx="8643938" cy="4107656"/>
          </a:xfrm>
          <a:prstGeom prst="rect">
            <a:avLst/>
          </a:prstGeom>
        </p:spPr>
        <p:txBody>
          <a:bodyPr numCol="2" spcCol="432116" anchor="t"/>
          <a:lstStyle>
            <a:lvl1pPr>
              <a:lnSpc>
                <a:spcPct val="100000"/>
              </a:lnSpc>
              <a:defRPr sz="2700">
                <a:solidFill>
                  <a:srgbClr val="535353"/>
                </a:solidFill>
              </a:defRPr>
            </a:lvl1pPr>
            <a:lvl2pPr>
              <a:lnSpc>
                <a:spcPct val="100000"/>
              </a:lnSpc>
              <a:defRPr sz="2700">
                <a:solidFill>
                  <a:srgbClr val="535353"/>
                </a:solidFill>
              </a:defRPr>
            </a:lvl2pPr>
            <a:lvl3pPr>
              <a:lnSpc>
                <a:spcPct val="100000"/>
              </a:lnSpc>
              <a:defRPr sz="2700">
                <a:solidFill>
                  <a:srgbClr val="535353"/>
                </a:solidFill>
              </a:defRPr>
            </a:lvl3pPr>
            <a:lvl4pPr>
              <a:lnSpc>
                <a:spcPct val="100000"/>
              </a:lnSpc>
              <a:defRPr sz="2700">
                <a:solidFill>
                  <a:srgbClr val="535353"/>
                </a:solidFill>
              </a:defRPr>
            </a:lvl4pPr>
            <a:lvl5pPr>
              <a:lnSpc>
                <a:spcPct val="100000"/>
              </a:lnSpc>
              <a:defRPr sz="27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79106" y="653653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70537622"/>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62" name="Shape 6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3" name="Shape 6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7085861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0" name="Shape 70"/>
          <p:cNvSpPr/>
          <p:nvPr/>
        </p:nvSpPr>
        <p:spPr>
          <a:xfrm flipH="1">
            <a:off x="2571751" y="6563320"/>
            <a:ext cx="1455539" cy="223242"/>
          </a:xfrm>
          <a:prstGeom prst="rect">
            <a:avLst/>
          </a:prstGeom>
          <a:gradFill>
            <a:gsLst>
              <a:gs pos="0">
                <a:srgbClr val="FFAB39"/>
              </a:gs>
              <a:gs pos="100000">
                <a:srgbClr val="F27E00"/>
              </a:gs>
            </a:gsLst>
            <a:lin ang="5400000"/>
          </a:gra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nvGrpSpPr>
          <p:cNvPr id="73" name="Group 73"/>
          <p:cNvGrpSpPr/>
          <p:nvPr/>
        </p:nvGrpSpPr>
        <p:grpSpPr>
          <a:xfrm>
            <a:off x="6858000" y="6563319"/>
            <a:ext cx="1455540" cy="223244"/>
            <a:chOff x="0" y="0"/>
            <a:chExt cx="2070100" cy="317500"/>
          </a:xfrm>
        </p:grpSpPr>
        <p:sp>
          <p:nvSpPr>
            <p:cNvPr id="71" name="Shape 71"/>
            <p:cNvSpPr/>
            <p:nvPr/>
          </p:nvSpPr>
          <p:spPr>
            <a:xfrm flipH="1">
              <a:off x="1824633" y="0"/>
              <a:ext cx="245468" cy="317500"/>
            </a:xfrm>
            <a:prstGeom prst="ellipse">
              <a:avLst/>
            </a:prstGeom>
            <a:gradFill flip="none" rotWithShape="1">
              <a:gsLst>
                <a:gs pos="0">
                  <a:srgbClr val="8BC13B"/>
                </a:gs>
                <a:gs pos="100000">
                  <a:srgbClr val="5C9F13"/>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72" name="Shape 72"/>
            <p:cNvSpPr/>
            <p:nvPr/>
          </p:nvSpPr>
          <p:spPr>
            <a:xfrm rot="10800000" flipH="1">
              <a:off x="0" y="0"/>
              <a:ext cx="1963732" cy="317500"/>
            </a:xfrm>
            <a:prstGeom prst="rect">
              <a:avLst/>
            </a:prstGeom>
            <a:gradFill flip="none" rotWithShape="1">
              <a:gsLst>
                <a:gs pos="0">
                  <a:srgbClr val="68A905"/>
                </a:gs>
                <a:gs pos="100000">
                  <a:srgbClr val="9FCC4B"/>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grpSp>
        <p:nvGrpSpPr>
          <p:cNvPr id="76" name="Group 76"/>
          <p:cNvGrpSpPr/>
          <p:nvPr/>
        </p:nvGrpSpPr>
        <p:grpSpPr>
          <a:xfrm>
            <a:off x="830460" y="6563319"/>
            <a:ext cx="1643064" cy="223244"/>
            <a:chOff x="0" y="0"/>
            <a:chExt cx="2336800" cy="317500"/>
          </a:xfrm>
        </p:grpSpPr>
        <p:sp>
          <p:nvSpPr>
            <p:cNvPr id="74" name="Shape 74"/>
            <p:cNvSpPr/>
            <p:nvPr/>
          </p:nvSpPr>
          <p:spPr>
            <a:xfrm>
              <a:off x="120072" y="0"/>
              <a:ext cx="2216729" cy="317500"/>
            </a:xfrm>
            <a:prstGeom prst="rect">
              <a:avLst/>
            </a:prstGeom>
            <a:gradFill flip="none" rotWithShape="1">
              <a:gsLst>
                <a:gs pos="0">
                  <a:srgbClr val="78B8F3"/>
                </a:gs>
                <a:gs pos="100000">
                  <a:srgbClr val="3A86CE"/>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75" name="Shape 75"/>
            <p:cNvSpPr/>
            <p:nvPr/>
          </p:nvSpPr>
          <p:spPr>
            <a:xfrm rot="10800000" flipH="1">
              <a:off x="0" y="0"/>
              <a:ext cx="277091" cy="317500"/>
            </a:xfrm>
            <a:prstGeom prst="ellipse">
              <a:avLst/>
            </a:prstGeom>
            <a:gradFill flip="none" rotWithShape="1">
              <a:gsLst>
                <a:gs pos="0">
                  <a:srgbClr val="3875C6"/>
                </a:gs>
                <a:gs pos="100000">
                  <a:srgbClr val="67A5EC"/>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77" name="Shape 77"/>
          <p:cNvSpPr/>
          <p:nvPr/>
        </p:nvSpPr>
        <p:spPr>
          <a:xfrm flipH="1">
            <a:off x="4125516" y="6563320"/>
            <a:ext cx="2634258" cy="223242"/>
          </a:xfrm>
          <a:prstGeom prst="rect">
            <a:avLst/>
          </a:prstGeom>
          <a:solidFill>
            <a:srgbClr val="E32400"/>
          </a:soli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78" name="Shape 78"/>
          <p:cNvSpPr>
            <a:spLocks noGrp="1"/>
          </p:cNvSpPr>
          <p:nvPr>
            <p:ph type="sldNum" sz="quarter" idx="2"/>
          </p:nvPr>
        </p:nvSpPr>
        <p:spPr>
          <a:xfrm>
            <a:off x="179106" y="655439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9989991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Blank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 name="Shape 85"/>
          <p:cNvSpPr>
            <a:spLocks noGrp="1"/>
          </p:cNvSpPr>
          <p:nvPr>
            <p:ph type="sldNum" sz="quarter" idx="2"/>
          </p:nvPr>
        </p:nvSpPr>
        <p:spPr>
          <a:xfrm>
            <a:off x="4429635" y="6518672"/>
            <a:ext cx="275801" cy="272186"/>
          </a:xfrm>
          <a:prstGeom prst="rect">
            <a:avLst/>
          </a:prstGeom>
        </p:spPr>
        <p:txBody>
          <a:bodyPr/>
          <a:lstStyle>
            <a:lvl1pPr>
              <a:defRPr>
                <a:solidFill>
                  <a:srgbClr val="232323"/>
                </a:solidFill>
              </a:defRPr>
            </a:lvl1pPr>
          </a:lstStyle>
          <a:p>
            <a:fld id="{86CB4B4D-7CA3-9044-876B-883B54F8677D}" type="slidenum">
              <a:rPr/>
              <a:pPr/>
              <a:t>‹#›</a:t>
            </a:fld>
            <a:endParaRPr/>
          </a:p>
        </p:txBody>
      </p:sp>
    </p:spTree>
    <p:extLst>
      <p:ext uri="{BB962C8B-B14F-4D97-AF65-F5344CB8AC3E}">
        <p14:creationId xmlns:p14="http://schemas.microsoft.com/office/powerpoint/2010/main" val="918622026"/>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why">
    <p:spTree>
      <p:nvGrpSpPr>
        <p:cNvPr id="1" name=""/>
        <p:cNvGrpSpPr/>
        <p:nvPr/>
      </p:nvGrpSpPr>
      <p:grpSpPr>
        <a:xfrm>
          <a:off x="0" y="0"/>
          <a:ext cx="0" cy="0"/>
          <a:chOff x="0" y="0"/>
          <a:chExt cx="0" cy="0"/>
        </a:xfrm>
      </p:grpSpPr>
      <p:grpSp>
        <p:nvGrpSpPr>
          <p:cNvPr id="94" name="Group 94"/>
          <p:cNvGrpSpPr/>
          <p:nvPr/>
        </p:nvGrpSpPr>
        <p:grpSpPr>
          <a:xfrm>
            <a:off x="795075" y="6590109"/>
            <a:ext cx="1870216" cy="178595"/>
            <a:chOff x="0" y="31749"/>
            <a:chExt cx="2659862" cy="254000"/>
          </a:xfrm>
        </p:grpSpPr>
        <p:sp>
          <p:nvSpPr>
            <p:cNvPr id="92" name="Shape 92"/>
            <p:cNvSpPr/>
            <p:nvPr/>
          </p:nvSpPr>
          <p:spPr>
            <a:xfrm rot="10800000" flipH="1">
              <a:off x="0" y="31750"/>
              <a:ext cx="276606" cy="254001"/>
            </a:xfrm>
            <a:prstGeom prst="ellipse">
              <a:avLst/>
            </a:prstGeom>
            <a:gradFill flip="none" rotWithShape="1">
              <a:gsLst>
                <a:gs pos="0">
                  <a:srgbClr val="3875C6"/>
                </a:gs>
                <a:gs pos="100000">
                  <a:srgbClr val="67A5EC"/>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93" name="Shape 93"/>
            <p:cNvSpPr/>
            <p:nvPr/>
          </p:nvSpPr>
          <p:spPr>
            <a:xfrm>
              <a:off x="119862" y="31750"/>
              <a:ext cx="2540001" cy="254001"/>
            </a:xfrm>
            <a:prstGeom prst="rect">
              <a:avLst/>
            </a:prstGeom>
            <a:gradFill flip="none" rotWithShape="1">
              <a:gsLst>
                <a:gs pos="0">
                  <a:srgbClr val="78B8F3"/>
                </a:gs>
                <a:gs pos="100000">
                  <a:srgbClr val="0096FF">
                    <a:alpha val="96000"/>
                  </a:srgbClr>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95" name="Shape 95"/>
          <p:cNvSpPr/>
          <p:nvPr/>
        </p:nvSpPr>
        <p:spPr>
          <a:xfrm>
            <a:off x="1188727" y="6357421"/>
            <a:ext cx="1082913" cy="626117"/>
          </a:xfrm>
          <a:prstGeom prst="rect">
            <a:avLst/>
          </a:prstGeom>
          <a:ln w="12700">
            <a:miter lim="400000"/>
          </a:ln>
          <a:extLst>
            <a:ext uri="{C572A759-6A51-4108-AA02-DFA0A04FC94B}">
              <ma14:wrappingTextBoxFlag xmlns="" xmlns:ma14="http://schemas.microsoft.com/office/mac/drawingml/2011/main" val="1"/>
            </a:ext>
          </a:extLst>
        </p:spPr>
        <p:txBody>
          <a:bodyPr wrap="none" lIns="35711" tIns="35711" rIns="35711" bIns="35711" anchor="ctr">
            <a:spAutoFit/>
          </a:bodyPr>
          <a:lstStyle>
            <a:lvl1pPr>
              <a:defRPr sz="3600">
                <a:solidFill>
                  <a:srgbClr val="000000"/>
                </a:solidFill>
                <a:latin typeface="Gill Sans SemiBold"/>
                <a:ea typeface="Gill Sans SemiBold"/>
                <a:cs typeface="Gill Sans SemiBold"/>
                <a:sym typeface="Gill Sans SemiBold"/>
              </a:defRPr>
            </a:lvl1pPr>
          </a:lstStyle>
          <a:p>
            <a:pPr algn="ctr" defTabSz="410688" fontAlgn="auto" hangingPunct="0">
              <a:spcBef>
                <a:spcPts val="0"/>
              </a:spcBef>
              <a:spcAft>
                <a:spcPts val="0"/>
              </a:spcAft>
            </a:pPr>
            <a:r>
              <a:rPr kern="0"/>
              <a:t>Intro</a:t>
            </a:r>
          </a:p>
        </p:txBody>
      </p:sp>
      <p:sp>
        <p:nvSpPr>
          <p:cNvPr id="96" name="Shape 96"/>
          <p:cNvSpPr/>
          <p:nvPr/>
        </p:nvSpPr>
        <p:spPr>
          <a:xfrm flipH="1">
            <a:off x="2741747" y="6590109"/>
            <a:ext cx="1785938" cy="178594"/>
          </a:xfrm>
          <a:prstGeom prst="rect">
            <a:avLst/>
          </a:prstGeom>
          <a:gradFill>
            <a:gsLst>
              <a:gs pos="0">
                <a:srgbClr val="DDDDDD"/>
              </a:gs>
              <a:gs pos="100000">
                <a:srgbClr val="717171"/>
              </a:gs>
            </a:gsLst>
            <a:lin ang="5400000"/>
          </a:gra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nvGrpSpPr>
          <p:cNvPr id="99" name="Group 99"/>
          <p:cNvGrpSpPr/>
          <p:nvPr/>
        </p:nvGrpSpPr>
        <p:grpSpPr>
          <a:xfrm>
            <a:off x="6466534" y="6590109"/>
            <a:ext cx="1882391" cy="178595"/>
            <a:chOff x="-607078" y="31749"/>
            <a:chExt cx="2677178" cy="254000"/>
          </a:xfrm>
        </p:grpSpPr>
        <p:sp>
          <p:nvSpPr>
            <p:cNvPr id="97" name="Shape 97"/>
            <p:cNvSpPr/>
            <p:nvPr/>
          </p:nvSpPr>
          <p:spPr>
            <a:xfrm flipH="1">
              <a:off x="1824633" y="31750"/>
              <a:ext cx="245467" cy="254001"/>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98" name="Shape 98"/>
            <p:cNvSpPr/>
            <p:nvPr/>
          </p:nvSpPr>
          <p:spPr>
            <a:xfrm rot="10800000" flipH="1">
              <a:off x="-607079" y="31750"/>
              <a:ext cx="2540001" cy="254001"/>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100" name="Shape 100"/>
          <p:cNvSpPr>
            <a:spLocks noGrp="1"/>
          </p:cNvSpPr>
          <p:nvPr>
            <p:ph type="title"/>
          </p:nvPr>
        </p:nvSpPr>
        <p:spPr>
          <a:xfrm>
            <a:off x="250032" y="2"/>
            <a:ext cx="8643938" cy="1223367"/>
          </a:xfrm>
          <a:prstGeom prst="rect">
            <a:avLst/>
          </a:prstGeom>
        </p:spPr>
        <p:txBody>
          <a:bodyPr/>
          <a:lstStyle>
            <a:lvl1pPr>
              <a:defRPr sz="3900" cap="none">
                <a:solidFill>
                  <a:srgbClr val="256AC0"/>
                </a:solidFill>
              </a:defRPr>
            </a:lvl1pPr>
          </a:lstStyle>
          <a:p>
            <a:r>
              <a:t>Title Text</a:t>
            </a:r>
          </a:p>
        </p:txBody>
      </p:sp>
      <p:sp>
        <p:nvSpPr>
          <p:cNvPr id="101" name="Shape 101"/>
          <p:cNvSpPr>
            <a:spLocks noGrp="1"/>
          </p:cNvSpPr>
          <p:nvPr>
            <p:ph type="sldNum" sz="quarter" idx="2"/>
          </p:nvPr>
        </p:nvSpPr>
        <p:spPr>
          <a:xfrm>
            <a:off x="250542" y="6527603"/>
            <a:ext cx="275801" cy="272186"/>
          </a:xfrm>
          <a:prstGeom prst="rect">
            <a:avLst/>
          </a:prstGeom>
        </p:spPr>
        <p:txBody>
          <a:bodyPr/>
          <a:lstStyle/>
          <a:p>
            <a:fld id="{86CB4B4D-7CA3-9044-876B-883B54F8677D}" type="slidenum">
              <a:rPr/>
              <a:pPr/>
              <a:t>‹#›</a:t>
            </a:fld>
            <a:endParaRPr/>
          </a:p>
        </p:txBody>
      </p:sp>
      <p:sp>
        <p:nvSpPr>
          <p:cNvPr id="102" name="Shape 102"/>
          <p:cNvSpPr/>
          <p:nvPr/>
        </p:nvSpPr>
        <p:spPr>
          <a:xfrm flipH="1">
            <a:off x="4604142" y="6590109"/>
            <a:ext cx="1785938" cy="178594"/>
          </a:xfrm>
          <a:prstGeom prst="rect">
            <a:avLst/>
          </a:prstGeom>
          <a:gradFill>
            <a:gsLst>
              <a:gs pos="0">
                <a:srgbClr val="DDDDDD"/>
              </a:gs>
              <a:gs pos="100000">
                <a:srgbClr val="717171"/>
              </a:gs>
            </a:gsLst>
            <a:lin ang="5400000"/>
          </a:gra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Tree>
    <p:extLst>
      <p:ext uri="{BB962C8B-B14F-4D97-AF65-F5344CB8AC3E}">
        <p14:creationId xmlns:p14="http://schemas.microsoft.com/office/powerpoint/2010/main" val="300203916"/>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how">
    <p:spTree>
      <p:nvGrpSpPr>
        <p:cNvPr id="1" name=""/>
        <p:cNvGrpSpPr/>
        <p:nvPr/>
      </p:nvGrpSpPr>
      <p:grpSpPr>
        <a:xfrm>
          <a:off x="0" y="0"/>
          <a:ext cx="0" cy="0"/>
          <a:chOff x="0" y="0"/>
          <a:chExt cx="0" cy="0"/>
        </a:xfrm>
      </p:grpSpPr>
      <p:sp>
        <p:nvSpPr>
          <p:cNvPr id="109" name="Shape 109"/>
          <p:cNvSpPr/>
          <p:nvPr/>
        </p:nvSpPr>
        <p:spPr>
          <a:xfrm flipH="1">
            <a:off x="2741749" y="6599039"/>
            <a:ext cx="1785938" cy="178594"/>
          </a:xfrm>
          <a:prstGeom prst="rect">
            <a:avLst/>
          </a:prstGeom>
          <a:gradFill>
            <a:gsLst>
              <a:gs pos="0">
                <a:srgbClr val="FFAB39"/>
              </a:gs>
              <a:gs pos="100000">
                <a:srgbClr val="F27E00"/>
              </a:gs>
            </a:gsLst>
            <a:lin ang="5400000"/>
          </a:gra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10" name="Shape 110"/>
          <p:cNvSpPr/>
          <p:nvPr/>
        </p:nvSpPr>
        <p:spPr>
          <a:xfrm>
            <a:off x="2591971" y="6366350"/>
            <a:ext cx="2085491" cy="626117"/>
          </a:xfrm>
          <a:prstGeom prst="rect">
            <a:avLst/>
          </a:prstGeom>
          <a:ln w="12700">
            <a:miter lim="400000"/>
          </a:ln>
          <a:extLst>
            <a:ext uri="{C572A759-6A51-4108-AA02-DFA0A04FC94B}">
              <ma14:wrappingTextBoxFlag xmlns="" xmlns:ma14="http://schemas.microsoft.com/office/mac/drawingml/2011/main" val="1"/>
            </a:ext>
          </a:extLst>
        </p:spPr>
        <p:txBody>
          <a:bodyPr wrap="none" lIns="35711" tIns="35711" rIns="35711" bIns="35711" anchor="ctr">
            <a:spAutoFit/>
          </a:bodyPr>
          <a:lstStyle>
            <a:lvl1pPr>
              <a:defRPr sz="3600">
                <a:solidFill>
                  <a:srgbClr val="000000"/>
                </a:solidFill>
                <a:latin typeface="Gill Sans SemiBold"/>
                <a:ea typeface="Gill Sans SemiBold"/>
                <a:cs typeface="Gill Sans SemiBold"/>
                <a:sym typeface="Gill Sans SemiBold"/>
              </a:defRPr>
            </a:lvl1pPr>
          </a:lstStyle>
          <a:p>
            <a:pPr algn="ctr" defTabSz="410688" fontAlgn="auto" hangingPunct="0">
              <a:spcBef>
                <a:spcPts val="0"/>
              </a:spcBef>
              <a:spcAft>
                <a:spcPts val="0"/>
              </a:spcAft>
            </a:pPr>
            <a:r>
              <a:rPr kern="0"/>
              <a:t>Asyncifier</a:t>
            </a:r>
          </a:p>
        </p:txBody>
      </p:sp>
      <p:grpSp>
        <p:nvGrpSpPr>
          <p:cNvPr id="113" name="Group 113"/>
          <p:cNvGrpSpPr/>
          <p:nvPr/>
        </p:nvGrpSpPr>
        <p:grpSpPr>
          <a:xfrm flipH="1">
            <a:off x="796368" y="6590109"/>
            <a:ext cx="1868924" cy="178594"/>
            <a:chOff x="-321222" y="64753"/>
            <a:chExt cx="2658023" cy="254000"/>
          </a:xfrm>
        </p:grpSpPr>
        <p:sp>
          <p:nvSpPr>
            <p:cNvPr id="111" name="Shape 111"/>
            <p:cNvSpPr/>
            <p:nvPr/>
          </p:nvSpPr>
          <p:spPr>
            <a:xfrm flipH="1">
              <a:off x="2059709" y="64753"/>
              <a:ext cx="277092" cy="254001"/>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12" name="Shape 112"/>
            <p:cNvSpPr/>
            <p:nvPr/>
          </p:nvSpPr>
          <p:spPr>
            <a:xfrm rot="10800000" flipH="1">
              <a:off x="-321223" y="64753"/>
              <a:ext cx="2540001" cy="254001"/>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114" name="Shape 114"/>
          <p:cNvSpPr>
            <a:spLocks noGrp="1"/>
          </p:cNvSpPr>
          <p:nvPr>
            <p:ph type="sldNum" sz="quarter" idx="2"/>
          </p:nvPr>
        </p:nvSpPr>
        <p:spPr>
          <a:xfrm>
            <a:off x="250542" y="6527603"/>
            <a:ext cx="275801" cy="272186"/>
          </a:xfrm>
          <a:prstGeom prst="rect">
            <a:avLst/>
          </a:prstGeom>
        </p:spPr>
        <p:txBody>
          <a:bodyPr/>
          <a:lstStyle/>
          <a:p>
            <a:fld id="{86CB4B4D-7CA3-9044-876B-883B54F8677D}" type="slidenum">
              <a:rPr/>
              <a:pPr/>
              <a:t>‹#›</a:t>
            </a:fld>
            <a:endParaRPr/>
          </a:p>
        </p:txBody>
      </p:sp>
      <p:sp>
        <p:nvSpPr>
          <p:cNvPr id="115" name="Shape 115"/>
          <p:cNvSpPr>
            <a:spLocks noGrp="1"/>
          </p:cNvSpPr>
          <p:nvPr>
            <p:ph type="title"/>
          </p:nvPr>
        </p:nvSpPr>
        <p:spPr>
          <a:xfrm>
            <a:off x="250032" y="2"/>
            <a:ext cx="8643938" cy="1220577"/>
          </a:xfrm>
          <a:prstGeom prst="rect">
            <a:avLst/>
          </a:prstGeom>
        </p:spPr>
        <p:txBody>
          <a:bodyPr/>
          <a:lstStyle>
            <a:lvl1pPr>
              <a:defRPr sz="3900" cap="none">
                <a:solidFill>
                  <a:srgbClr val="FF9300"/>
                </a:solidFill>
              </a:defRPr>
            </a:lvl1pPr>
          </a:lstStyle>
          <a:p>
            <a:r>
              <a:t>Title Text</a:t>
            </a:r>
          </a:p>
        </p:txBody>
      </p:sp>
      <p:grpSp>
        <p:nvGrpSpPr>
          <p:cNvPr id="118" name="Group 118"/>
          <p:cNvGrpSpPr/>
          <p:nvPr/>
        </p:nvGrpSpPr>
        <p:grpSpPr>
          <a:xfrm>
            <a:off x="6466534" y="6590109"/>
            <a:ext cx="1882391" cy="178595"/>
            <a:chOff x="-607078" y="31749"/>
            <a:chExt cx="2677178" cy="254000"/>
          </a:xfrm>
        </p:grpSpPr>
        <p:sp>
          <p:nvSpPr>
            <p:cNvPr id="116" name="Shape 116"/>
            <p:cNvSpPr/>
            <p:nvPr/>
          </p:nvSpPr>
          <p:spPr>
            <a:xfrm flipH="1">
              <a:off x="1824633" y="31750"/>
              <a:ext cx="245467" cy="254001"/>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17" name="Shape 117"/>
            <p:cNvSpPr/>
            <p:nvPr/>
          </p:nvSpPr>
          <p:spPr>
            <a:xfrm rot="10800000" flipH="1">
              <a:off x="-607079" y="31750"/>
              <a:ext cx="2540001" cy="254001"/>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119" name="Shape 119"/>
          <p:cNvSpPr/>
          <p:nvPr/>
        </p:nvSpPr>
        <p:spPr>
          <a:xfrm flipH="1">
            <a:off x="4604142" y="6590109"/>
            <a:ext cx="1785938" cy="178594"/>
          </a:xfrm>
          <a:prstGeom prst="rect">
            <a:avLst/>
          </a:prstGeom>
          <a:gradFill>
            <a:gsLst>
              <a:gs pos="0">
                <a:srgbClr val="DDDDDD"/>
              </a:gs>
              <a:gs pos="100000">
                <a:srgbClr val="717171"/>
              </a:gs>
            </a:gsLst>
            <a:lin ang="5400000"/>
          </a:gra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Tree>
    <p:extLst>
      <p:ext uri="{BB962C8B-B14F-4D97-AF65-F5344CB8AC3E}">
        <p14:creationId xmlns:p14="http://schemas.microsoft.com/office/powerpoint/2010/main" val="108089504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what!">
    <p:spTree>
      <p:nvGrpSpPr>
        <p:cNvPr id="1" name=""/>
        <p:cNvGrpSpPr/>
        <p:nvPr/>
      </p:nvGrpSpPr>
      <p:grpSpPr>
        <a:xfrm>
          <a:off x="0" y="0"/>
          <a:ext cx="0" cy="0"/>
          <a:chOff x="0" y="0"/>
          <a:chExt cx="0" cy="0"/>
        </a:xfrm>
      </p:grpSpPr>
      <p:sp>
        <p:nvSpPr>
          <p:cNvPr id="126" name="Shape 126"/>
          <p:cNvSpPr/>
          <p:nvPr/>
        </p:nvSpPr>
        <p:spPr>
          <a:xfrm flipH="1">
            <a:off x="4604142" y="6590109"/>
            <a:ext cx="1785938" cy="178594"/>
          </a:xfrm>
          <a:prstGeom prst="rect">
            <a:avLst/>
          </a:prstGeom>
          <a:gradFill>
            <a:gsLst>
              <a:gs pos="0">
                <a:srgbClr val="941751">
                  <a:alpha val="50000"/>
                </a:srgbClr>
              </a:gs>
              <a:gs pos="100000">
                <a:srgbClr val="E82100"/>
              </a:gs>
            </a:gsLst>
            <a:lin ang="5400000"/>
          </a:gra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27" name="Shape 127"/>
          <p:cNvSpPr/>
          <p:nvPr/>
        </p:nvSpPr>
        <p:spPr>
          <a:xfrm>
            <a:off x="4422305" y="6357421"/>
            <a:ext cx="2149611" cy="626117"/>
          </a:xfrm>
          <a:prstGeom prst="rect">
            <a:avLst/>
          </a:prstGeom>
          <a:ln w="12700">
            <a:miter lim="400000"/>
          </a:ln>
          <a:extLst>
            <a:ext uri="{C572A759-6A51-4108-AA02-DFA0A04FC94B}">
              <ma14:wrappingTextBoxFlag xmlns="" xmlns:ma14="http://schemas.microsoft.com/office/mac/drawingml/2011/main" val="1"/>
            </a:ext>
          </a:extLst>
        </p:spPr>
        <p:txBody>
          <a:bodyPr wrap="none" lIns="35711" tIns="35711" rIns="35711" bIns="35711" anchor="ctr">
            <a:spAutoFit/>
          </a:bodyPr>
          <a:lstStyle>
            <a:lvl1pPr>
              <a:defRPr sz="3600">
                <a:solidFill>
                  <a:srgbClr val="000000"/>
                </a:solidFill>
                <a:latin typeface="Gill Sans SemiBold"/>
                <a:ea typeface="Gill Sans SemiBold"/>
                <a:cs typeface="Gill Sans SemiBold"/>
                <a:sym typeface="Gill Sans SemiBold"/>
              </a:defRPr>
            </a:lvl1pPr>
          </a:lstStyle>
          <a:p>
            <a:pPr algn="ctr" defTabSz="410688" fontAlgn="auto" hangingPunct="0">
              <a:spcBef>
                <a:spcPts val="0"/>
              </a:spcBef>
              <a:spcAft>
                <a:spcPts val="0"/>
              </a:spcAft>
            </a:pPr>
            <a:r>
              <a:rPr kern="0"/>
              <a:t>Corrector</a:t>
            </a:r>
          </a:p>
        </p:txBody>
      </p:sp>
      <p:sp>
        <p:nvSpPr>
          <p:cNvPr id="128" name="Shape 128"/>
          <p:cNvSpPr>
            <a:spLocks noGrp="1"/>
          </p:cNvSpPr>
          <p:nvPr>
            <p:ph type="sldNum" sz="quarter" idx="2"/>
          </p:nvPr>
        </p:nvSpPr>
        <p:spPr>
          <a:xfrm>
            <a:off x="330910" y="6509743"/>
            <a:ext cx="275801" cy="272186"/>
          </a:xfrm>
          <a:prstGeom prst="rect">
            <a:avLst/>
          </a:prstGeom>
        </p:spPr>
        <p:txBody>
          <a:bodyPr/>
          <a:lstStyle/>
          <a:p>
            <a:fld id="{86CB4B4D-7CA3-9044-876B-883B54F8677D}" type="slidenum">
              <a:rPr/>
              <a:pPr/>
              <a:t>‹#›</a:t>
            </a:fld>
            <a:endParaRPr/>
          </a:p>
        </p:txBody>
      </p:sp>
      <p:sp>
        <p:nvSpPr>
          <p:cNvPr id="129" name="Shape 129"/>
          <p:cNvSpPr>
            <a:spLocks noGrp="1"/>
          </p:cNvSpPr>
          <p:nvPr>
            <p:ph type="title"/>
          </p:nvPr>
        </p:nvSpPr>
        <p:spPr>
          <a:xfrm>
            <a:off x="250032" y="2"/>
            <a:ext cx="8643938" cy="1220577"/>
          </a:xfrm>
          <a:prstGeom prst="rect">
            <a:avLst/>
          </a:prstGeom>
        </p:spPr>
        <p:txBody>
          <a:bodyPr/>
          <a:lstStyle>
            <a:lvl1pPr>
              <a:defRPr sz="3900" cap="none">
                <a:solidFill>
                  <a:srgbClr val="941751"/>
                </a:solidFill>
              </a:defRPr>
            </a:lvl1pPr>
          </a:lstStyle>
          <a:p>
            <a:r>
              <a:t>Title Text</a:t>
            </a:r>
          </a:p>
        </p:txBody>
      </p:sp>
      <p:grpSp>
        <p:nvGrpSpPr>
          <p:cNvPr id="132" name="Group 132"/>
          <p:cNvGrpSpPr/>
          <p:nvPr/>
        </p:nvGrpSpPr>
        <p:grpSpPr>
          <a:xfrm flipH="1">
            <a:off x="796368" y="6590109"/>
            <a:ext cx="1868924" cy="178594"/>
            <a:chOff x="-321222" y="64753"/>
            <a:chExt cx="2658023" cy="254000"/>
          </a:xfrm>
        </p:grpSpPr>
        <p:sp>
          <p:nvSpPr>
            <p:cNvPr id="130" name="Shape 130"/>
            <p:cNvSpPr/>
            <p:nvPr/>
          </p:nvSpPr>
          <p:spPr>
            <a:xfrm flipH="1">
              <a:off x="2059709" y="64753"/>
              <a:ext cx="277092" cy="254001"/>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31" name="Shape 131"/>
            <p:cNvSpPr/>
            <p:nvPr/>
          </p:nvSpPr>
          <p:spPr>
            <a:xfrm rot="10800000" flipH="1">
              <a:off x="-321223" y="64753"/>
              <a:ext cx="2540001" cy="254001"/>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grpSp>
        <p:nvGrpSpPr>
          <p:cNvPr id="135" name="Group 135"/>
          <p:cNvGrpSpPr/>
          <p:nvPr/>
        </p:nvGrpSpPr>
        <p:grpSpPr>
          <a:xfrm>
            <a:off x="6466534" y="6590109"/>
            <a:ext cx="1882391" cy="178595"/>
            <a:chOff x="-607078" y="31749"/>
            <a:chExt cx="2677178" cy="254000"/>
          </a:xfrm>
        </p:grpSpPr>
        <p:sp>
          <p:nvSpPr>
            <p:cNvPr id="133" name="Shape 133"/>
            <p:cNvSpPr/>
            <p:nvPr/>
          </p:nvSpPr>
          <p:spPr>
            <a:xfrm flipH="1">
              <a:off x="1824633" y="31750"/>
              <a:ext cx="245467" cy="254001"/>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34" name="Shape 134"/>
            <p:cNvSpPr/>
            <p:nvPr/>
          </p:nvSpPr>
          <p:spPr>
            <a:xfrm rot="10800000" flipH="1">
              <a:off x="-607079" y="31750"/>
              <a:ext cx="2540001" cy="254001"/>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136" name="Shape 136"/>
          <p:cNvSpPr/>
          <p:nvPr/>
        </p:nvSpPr>
        <p:spPr>
          <a:xfrm flipH="1">
            <a:off x="2741747" y="6590109"/>
            <a:ext cx="1785938" cy="178594"/>
          </a:xfrm>
          <a:prstGeom prst="rect">
            <a:avLst/>
          </a:prstGeom>
          <a:gradFill>
            <a:gsLst>
              <a:gs pos="0">
                <a:srgbClr val="DDDDDD"/>
              </a:gs>
              <a:gs pos="100000">
                <a:srgbClr val="717171"/>
              </a:gs>
            </a:gsLst>
            <a:lin ang="5400000"/>
          </a:gra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Tree>
    <p:extLst>
      <p:ext uri="{BB962C8B-B14F-4D97-AF65-F5344CB8AC3E}">
        <p14:creationId xmlns:p14="http://schemas.microsoft.com/office/powerpoint/2010/main" val="3336604501"/>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so what">
    <p:spTree>
      <p:nvGrpSpPr>
        <p:cNvPr id="1" name=""/>
        <p:cNvGrpSpPr/>
        <p:nvPr/>
      </p:nvGrpSpPr>
      <p:grpSpPr>
        <a:xfrm>
          <a:off x="0" y="0"/>
          <a:ext cx="0" cy="0"/>
          <a:chOff x="0" y="0"/>
          <a:chExt cx="0" cy="0"/>
        </a:xfrm>
      </p:grpSpPr>
      <p:grpSp>
        <p:nvGrpSpPr>
          <p:cNvPr id="145" name="Group 145"/>
          <p:cNvGrpSpPr/>
          <p:nvPr/>
        </p:nvGrpSpPr>
        <p:grpSpPr>
          <a:xfrm>
            <a:off x="6466534" y="6590109"/>
            <a:ext cx="1867402" cy="178595"/>
            <a:chOff x="-585759" y="0"/>
            <a:chExt cx="2655859" cy="254000"/>
          </a:xfrm>
        </p:grpSpPr>
        <p:sp>
          <p:nvSpPr>
            <p:cNvPr id="143" name="Shape 143"/>
            <p:cNvSpPr/>
            <p:nvPr/>
          </p:nvSpPr>
          <p:spPr>
            <a:xfrm flipH="1">
              <a:off x="1824633" y="0"/>
              <a:ext cx="245468" cy="254000"/>
            </a:xfrm>
            <a:prstGeom prst="ellipse">
              <a:avLst/>
            </a:prstGeom>
            <a:gradFill flip="none" rotWithShape="1">
              <a:gsLst>
                <a:gs pos="0">
                  <a:srgbClr val="8BC13B"/>
                </a:gs>
                <a:gs pos="100000">
                  <a:srgbClr val="5C9F13"/>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44" name="Shape 144"/>
            <p:cNvSpPr/>
            <p:nvPr/>
          </p:nvSpPr>
          <p:spPr>
            <a:xfrm rot="10800000" flipH="1">
              <a:off x="-585760" y="-1"/>
              <a:ext cx="2540001" cy="254001"/>
            </a:xfrm>
            <a:prstGeom prst="rect">
              <a:avLst/>
            </a:prstGeom>
            <a:gradFill flip="none" rotWithShape="1">
              <a:gsLst>
                <a:gs pos="0">
                  <a:srgbClr val="68A905"/>
                </a:gs>
                <a:gs pos="100000">
                  <a:srgbClr val="9FCC4B"/>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146" name="Shape 146"/>
          <p:cNvSpPr/>
          <p:nvPr/>
        </p:nvSpPr>
        <p:spPr>
          <a:xfrm>
            <a:off x="6642827" y="6357421"/>
            <a:ext cx="1514822" cy="626117"/>
          </a:xfrm>
          <a:prstGeom prst="rect">
            <a:avLst/>
          </a:prstGeom>
          <a:ln w="12700">
            <a:miter lim="400000"/>
          </a:ln>
          <a:extLst>
            <a:ext uri="{C572A759-6A51-4108-AA02-DFA0A04FC94B}">
              <ma14:wrappingTextBoxFlag xmlns="" xmlns:ma14="http://schemas.microsoft.com/office/mac/drawingml/2011/main" val="1"/>
            </a:ext>
          </a:extLst>
        </p:spPr>
        <p:txBody>
          <a:bodyPr wrap="none" lIns="35711" tIns="35711" rIns="35711" bIns="35711" anchor="ctr">
            <a:spAutoFit/>
          </a:bodyPr>
          <a:lstStyle>
            <a:lvl1pPr>
              <a:defRPr sz="3600">
                <a:solidFill>
                  <a:srgbClr val="000000"/>
                </a:solidFill>
                <a:latin typeface="Gill Sans SemiBold"/>
                <a:ea typeface="Gill Sans SemiBold"/>
                <a:cs typeface="Gill Sans SemiBold"/>
                <a:sym typeface="Gill Sans SemiBold"/>
              </a:defRPr>
            </a:lvl1pPr>
          </a:lstStyle>
          <a:p>
            <a:pPr algn="ctr" defTabSz="410688" fontAlgn="auto" hangingPunct="0">
              <a:spcBef>
                <a:spcPts val="0"/>
              </a:spcBef>
              <a:spcAft>
                <a:spcPts val="0"/>
              </a:spcAft>
            </a:pPr>
            <a:r>
              <a:rPr kern="0"/>
              <a:t>Results</a:t>
            </a:r>
          </a:p>
        </p:txBody>
      </p:sp>
      <p:sp>
        <p:nvSpPr>
          <p:cNvPr id="147" name="Shape 147"/>
          <p:cNvSpPr>
            <a:spLocks noGrp="1"/>
          </p:cNvSpPr>
          <p:nvPr>
            <p:ph type="sldNum" sz="quarter" idx="2"/>
          </p:nvPr>
        </p:nvSpPr>
        <p:spPr>
          <a:xfrm>
            <a:off x="321981" y="6509743"/>
            <a:ext cx="275801" cy="272186"/>
          </a:xfrm>
          <a:prstGeom prst="rect">
            <a:avLst/>
          </a:prstGeom>
        </p:spPr>
        <p:txBody>
          <a:bodyPr/>
          <a:lstStyle/>
          <a:p>
            <a:fld id="{86CB4B4D-7CA3-9044-876B-883B54F8677D}" type="slidenum">
              <a:rPr/>
              <a:pPr/>
              <a:t>‹#›</a:t>
            </a:fld>
            <a:endParaRPr/>
          </a:p>
        </p:txBody>
      </p:sp>
      <p:sp>
        <p:nvSpPr>
          <p:cNvPr id="148" name="Shape 148"/>
          <p:cNvSpPr>
            <a:spLocks noGrp="1"/>
          </p:cNvSpPr>
          <p:nvPr>
            <p:ph type="title"/>
          </p:nvPr>
        </p:nvSpPr>
        <p:spPr>
          <a:xfrm>
            <a:off x="250032" y="2"/>
            <a:ext cx="8643938" cy="1220577"/>
          </a:xfrm>
          <a:prstGeom prst="rect">
            <a:avLst/>
          </a:prstGeom>
        </p:spPr>
        <p:txBody>
          <a:bodyPr/>
          <a:lstStyle>
            <a:lvl1pPr>
              <a:defRPr sz="3900" cap="none">
                <a:solidFill>
                  <a:srgbClr val="008F00"/>
                </a:solidFill>
              </a:defRPr>
            </a:lvl1pPr>
          </a:lstStyle>
          <a:p>
            <a:r>
              <a:t>Title Text</a:t>
            </a:r>
          </a:p>
        </p:txBody>
      </p:sp>
      <p:grpSp>
        <p:nvGrpSpPr>
          <p:cNvPr id="151" name="Group 151"/>
          <p:cNvGrpSpPr/>
          <p:nvPr/>
        </p:nvGrpSpPr>
        <p:grpSpPr>
          <a:xfrm flipH="1">
            <a:off x="796368" y="6590109"/>
            <a:ext cx="1868924" cy="178594"/>
            <a:chOff x="-321222" y="64753"/>
            <a:chExt cx="2658023" cy="254000"/>
          </a:xfrm>
        </p:grpSpPr>
        <p:sp>
          <p:nvSpPr>
            <p:cNvPr id="149" name="Shape 149"/>
            <p:cNvSpPr/>
            <p:nvPr/>
          </p:nvSpPr>
          <p:spPr>
            <a:xfrm flipH="1">
              <a:off x="2059709" y="64753"/>
              <a:ext cx="277092" cy="254001"/>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50" name="Shape 150"/>
            <p:cNvSpPr/>
            <p:nvPr/>
          </p:nvSpPr>
          <p:spPr>
            <a:xfrm rot="10800000" flipH="1">
              <a:off x="-321223" y="64753"/>
              <a:ext cx="2540001" cy="254001"/>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152" name="Shape 152"/>
          <p:cNvSpPr/>
          <p:nvPr/>
        </p:nvSpPr>
        <p:spPr>
          <a:xfrm flipH="1">
            <a:off x="2741747" y="6590109"/>
            <a:ext cx="1785938" cy="178594"/>
          </a:xfrm>
          <a:prstGeom prst="rect">
            <a:avLst/>
          </a:prstGeom>
          <a:gradFill>
            <a:gsLst>
              <a:gs pos="0">
                <a:srgbClr val="DDDDDD"/>
              </a:gs>
              <a:gs pos="100000">
                <a:srgbClr val="717171"/>
              </a:gs>
            </a:gsLst>
            <a:lin ang="5400000"/>
          </a:gra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153" name="Shape 153"/>
          <p:cNvSpPr/>
          <p:nvPr/>
        </p:nvSpPr>
        <p:spPr>
          <a:xfrm flipH="1">
            <a:off x="4604142" y="6590109"/>
            <a:ext cx="1785938" cy="178594"/>
          </a:xfrm>
          <a:prstGeom prst="rect">
            <a:avLst/>
          </a:prstGeom>
          <a:gradFill>
            <a:gsLst>
              <a:gs pos="0">
                <a:srgbClr val="DDDDDD"/>
              </a:gs>
              <a:gs pos="100000">
                <a:srgbClr val="717171"/>
              </a:gs>
            </a:gsLst>
            <a:lin ang="5400000"/>
          </a:gra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Tree>
    <p:extLst>
      <p:ext uri="{BB962C8B-B14F-4D97-AF65-F5344CB8AC3E}">
        <p14:creationId xmlns:p14="http://schemas.microsoft.com/office/powerpoint/2010/main" val="3367890452"/>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 Top - Dark">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60" name="UIUC logo.png"/>
          <p:cNvPicPr>
            <a:picLocks noChangeAspect="1"/>
          </p:cNvPicPr>
          <p:nvPr/>
        </p:nvPicPr>
        <p:blipFill>
          <a:blip r:embed="rId3"/>
          <a:stretch>
            <a:fillRect/>
          </a:stretch>
        </p:blipFill>
        <p:spPr>
          <a:xfrm>
            <a:off x="8649480" y="6274715"/>
            <a:ext cx="413671" cy="535782"/>
          </a:xfrm>
          <a:prstGeom prst="rect">
            <a:avLst/>
          </a:prstGeom>
          <a:ln w="12700">
            <a:miter lim="400000"/>
          </a:ln>
        </p:spPr>
      </p:pic>
      <p:sp>
        <p:nvSpPr>
          <p:cNvPr id="161" name="Shape 161"/>
          <p:cNvSpPr>
            <a:spLocks noGrp="1"/>
          </p:cNvSpPr>
          <p:nvPr>
            <p:ph type="title"/>
          </p:nvPr>
        </p:nvSpPr>
        <p:spPr>
          <a:prstGeom prst="rect">
            <a:avLst/>
          </a:prstGeom>
        </p:spPr>
        <p:txBody>
          <a:bodyPr/>
          <a:lstStyle>
            <a:lvl1pPr>
              <a:defRPr>
                <a:solidFill>
                  <a:srgbClr val="0F3463"/>
                </a:solidFill>
              </a:defRPr>
            </a:lvl1pPr>
          </a:lstStyle>
          <a:p>
            <a:r>
              <a:t>Title Text</a:t>
            </a:r>
          </a:p>
        </p:txBody>
      </p:sp>
      <p:sp>
        <p:nvSpPr>
          <p:cNvPr id="162" name="Shape 162"/>
          <p:cNvSpPr>
            <a:spLocks noGrp="1"/>
          </p:cNvSpPr>
          <p:nvPr>
            <p:ph type="sldNum" sz="quarter" idx="2"/>
          </p:nvPr>
        </p:nvSpPr>
        <p:spPr>
          <a:xfrm>
            <a:off x="4429635" y="6518672"/>
            <a:ext cx="275801" cy="272186"/>
          </a:xfrm>
          <a:prstGeom prst="rect">
            <a:avLst/>
          </a:prstGeom>
        </p:spPr>
        <p:txBody>
          <a:bodyPr/>
          <a:lstStyle>
            <a:lvl1pPr>
              <a:defRPr>
                <a:solidFill>
                  <a:srgbClr val="232323"/>
                </a:solidFill>
              </a:defRPr>
            </a:lvl1pPr>
          </a:lstStyle>
          <a:p>
            <a:fld id="{86CB4B4D-7CA3-9044-876B-883B54F8677D}" type="slidenum">
              <a:rPr/>
              <a:pPr/>
              <a:t>‹#›</a:t>
            </a:fld>
            <a:endParaRPr/>
          </a:p>
        </p:txBody>
      </p:sp>
    </p:spTree>
    <p:extLst>
      <p:ext uri="{BB962C8B-B14F-4D97-AF65-F5344CB8AC3E}">
        <p14:creationId xmlns:p14="http://schemas.microsoft.com/office/powerpoint/2010/main" val="719555379"/>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69" name="Shape 169"/>
          <p:cNvSpPr>
            <a:spLocks noGrp="1"/>
          </p:cNvSpPr>
          <p:nvPr>
            <p:ph type="title"/>
          </p:nvPr>
        </p:nvSpPr>
        <p:spPr>
          <a:xfrm>
            <a:off x="250032" y="2268141"/>
            <a:ext cx="8643938" cy="2321719"/>
          </a:xfrm>
          <a:prstGeom prst="rect">
            <a:avLst/>
          </a:prstGeom>
        </p:spPr>
        <p:txBody>
          <a:bodyPr/>
          <a:lstStyle>
            <a:lvl1pPr>
              <a:defRPr>
                <a:solidFill>
                  <a:srgbClr val="0F3463"/>
                </a:solidFill>
              </a:defRPr>
            </a:lvl1pPr>
          </a:lstStyle>
          <a:p>
            <a:r>
              <a:t>Title Text</a:t>
            </a:r>
          </a:p>
        </p:txBody>
      </p:sp>
      <p:sp>
        <p:nvSpPr>
          <p:cNvPr id="170" name="Shape 170"/>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2348769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77" name="Shape 177"/>
          <p:cNvSpPr>
            <a:spLocks noGrp="1"/>
          </p:cNvSpPr>
          <p:nvPr>
            <p:ph type="pic" idx="13"/>
          </p:nvPr>
        </p:nvSpPr>
        <p:spPr>
          <a:xfrm>
            <a:off x="918746" y="375047"/>
            <a:ext cx="7304485" cy="4120478"/>
          </a:xfrm>
          <a:prstGeom prst="rect">
            <a:avLst/>
          </a:prstGeom>
        </p:spPr>
        <p:txBody>
          <a:bodyPr lIns="64281" tIns="32140" rIns="64281" bIns="32140" anchor="t"/>
          <a:lstStyle/>
          <a:p>
            <a:endParaRPr/>
          </a:p>
        </p:txBody>
      </p:sp>
      <p:sp>
        <p:nvSpPr>
          <p:cNvPr id="178" name="Shape 178"/>
          <p:cNvSpPr>
            <a:spLocks noGrp="1"/>
          </p:cNvSpPr>
          <p:nvPr>
            <p:ph type="title"/>
          </p:nvPr>
        </p:nvSpPr>
        <p:spPr>
          <a:xfrm>
            <a:off x="250032" y="5214938"/>
            <a:ext cx="8643938" cy="901898"/>
          </a:xfrm>
          <a:prstGeom prst="rect">
            <a:avLst/>
          </a:prstGeom>
        </p:spPr>
        <p:txBody>
          <a:bodyPr/>
          <a:lstStyle/>
          <a:p>
            <a:r>
              <a:t>Title Text</a:t>
            </a:r>
          </a:p>
        </p:txBody>
      </p:sp>
      <p:sp>
        <p:nvSpPr>
          <p:cNvPr id="179" name="Shape 179"/>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59145934"/>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Photo - Horizont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 name="Shape 186"/>
          <p:cNvSpPr>
            <a:spLocks noGrp="1"/>
          </p:cNvSpPr>
          <p:nvPr>
            <p:ph type="pic" idx="13"/>
          </p:nvPr>
        </p:nvSpPr>
        <p:spPr>
          <a:xfrm>
            <a:off x="918746" y="375047"/>
            <a:ext cx="7304485" cy="4120478"/>
          </a:xfrm>
          <a:prstGeom prst="rect">
            <a:avLst/>
          </a:prstGeom>
        </p:spPr>
        <p:txBody>
          <a:bodyPr lIns="64281" tIns="32140" rIns="64281" bIns="32140" anchor="t"/>
          <a:lstStyle/>
          <a:p>
            <a:endParaRPr/>
          </a:p>
        </p:txBody>
      </p:sp>
      <p:sp>
        <p:nvSpPr>
          <p:cNvPr id="187" name="Shape 187"/>
          <p:cNvSpPr>
            <a:spLocks noGrp="1"/>
          </p:cNvSpPr>
          <p:nvPr>
            <p:ph type="title"/>
          </p:nvPr>
        </p:nvSpPr>
        <p:spPr>
          <a:xfrm>
            <a:off x="250032" y="5214938"/>
            <a:ext cx="8643938" cy="901898"/>
          </a:xfrm>
          <a:prstGeom prst="rect">
            <a:avLst/>
          </a:prstGeom>
        </p:spPr>
        <p:txBody>
          <a:bodyPr/>
          <a:lstStyle/>
          <a:p>
            <a:r>
              <a:t>Title Text</a:t>
            </a:r>
          </a:p>
        </p:txBody>
      </p:sp>
      <p:sp>
        <p:nvSpPr>
          <p:cNvPr id="188" name="Shape 188"/>
          <p:cNvSpPr>
            <a:spLocks noGrp="1"/>
          </p:cNvSpPr>
          <p:nvPr>
            <p:ph type="sldNum" sz="quarter" idx="2"/>
          </p:nvPr>
        </p:nvSpPr>
        <p:spPr>
          <a:xfrm>
            <a:off x="4429635" y="6518672"/>
            <a:ext cx="275801" cy="272186"/>
          </a:xfrm>
          <a:prstGeom prst="rect">
            <a:avLst/>
          </a:prstGeom>
        </p:spPr>
        <p:txBody>
          <a:bodyPr/>
          <a:lstStyle>
            <a:lvl1pPr>
              <a:defRPr>
                <a:solidFill>
                  <a:srgbClr val="232323"/>
                </a:solidFill>
              </a:defRPr>
            </a:lvl1pPr>
          </a:lstStyle>
          <a:p>
            <a:fld id="{86CB4B4D-7CA3-9044-876B-883B54F8677D}" type="slidenum">
              <a:rPr/>
              <a:pPr/>
              <a:t>‹#›</a:t>
            </a:fld>
            <a:endParaRPr/>
          </a:p>
        </p:txBody>
      </p:sp>
    </p:spTree>
    <p:extLst>
      <p:ext uri="{BB962C8B-B14F-4D97-AF65-F5344CB8AC3E}">
        <p14:creationId xmlns:p14="http://schemas.microsoft.com/office/powerpoint/2010/main" val="2623666459"/>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95" name="Shape 195"/>
          <p:cNvSpPr>
            <a:spLocks noGrp="1"/>
          </p:cNvSpPr>
          <p:nvPr>
            <p:ph type="pic" sz="half" idx="13"/>
          </p:nvPr>
        </p:nvSpPr>
        <p:spPr>
          <a:xfrm>
            <a:off x="4714878" y="477742"/>
            <a:ext cx="4214813" cy="5902523"/>
          </a:xfrm>
          <a:prstGeom prst="rect">
            <a:avLst/>
          </a:prstGeom>
        </p:spPr>
        <p:txBody>
          <a:bodyPr lIns="64281" tIns="32140" rIns="64281" bIns="32140" anchor="t"/>
          <a:lstStyle/>
          <a:p>
            <a:endParaRPr/>
          </a:p>
        </p:txBody>
      </p:sp>
      <p:sp>
        <p:nvSpPr>
          <p:cNvPr id="196" name="Shape 196"/>
          <p:cNvSpPr>
            <a:spLocks noGrp="1"/>
          </p:cNvSpPr>
          <p:nvPr>
            <p:ph type="title"/>
          </p:nvPr>
        </p:nvSpPr>
        <p:spPr>
          <a:xfrm>
            <a:off x="250031" y="973336"/>
            <a:ext cx="4143375" cy="2464594"/>
          </a:xfrm>
          <a:prstGeom prst="rect">
            <a:avLst/>
          </a:prstGeom>
        </p:spPr>
        <p:txBody>
          <a:bodyPr anchor="b"/>
          <a:lstStyle/>
          <a:p>
            <a:r>
              <a:t>Title Text</a:t>
            </a:r>
          </a:p>
        </p:txBody>
      </p:sp>
      <p:sp>
        <p:nvSpPr>
          <p:cNvPr id="197" name="Shape 197"/>
          <p:cNvSpPr>
            <a:spLocks noGrp="1"/>
          </p:cNvSpPr>
          <p:nvPr>
            <p:ph type="body" sz="quarter" idx="1"/>
          </p:nvPr>
        </p:nvSpPr>
        <p:spPr>
          <a:xfrm>
            <a:off x="250031" y="3429000"/>
            <a:ext cx="4143375" cy="910828"/>
          </a:xfrm>
          <a:prstGeom prst="rect">
            <a:avLst/>
          </a:prstGeom>
        </p:spPr>
        <p:txBody>
          <a:bodyPr anchor="t"/>
          <a:lstStyle>
            <a:lvl1pPr marL="0" indent="0" algn="ctr">
              <a:lnSpc>
                <a:spcPct val="100000"/>
              </a:lnSpc>
              <a:spcBef>
                <a:spcPts val="0"/>
              </a:spcBef>
              <a:buSzTx/>
              <a:buNone/>
              <a:defRPr sz="2700"/>
            </a:lvl1pPr>
            <a:lvl2pPr marL="0" indent="0" algn="ctr">
              <a:lnSpc>
                <a:spcPct val="100000"/>
              </a:lnSpc>
              <a:spcBef>
                <a:spcPts val="0"/>
              </a:spcBef>
              <a:buSzTx/>
              <a:buNone/>
              <a:defRPr sz="2700"/>
            </a:lvl2pPr>
            <a:lvl3pPr marL="0" indent="0" algn="ctr">
              <a:lnSpc>
                <a:spcPct val="100000"/>
              </a:lnSpc>
              <a:spcBef>
                <a:spcPts val="0"/>
              </a:spcBef>
              <a:buSzTx/>
              <a:buNone/>
              <a:defRPr sz="2700"/>
            </a:lvl3pPr>
            <a:lvl4pPr marL="0" indent="0" algn="ctr">
              <a:lnSpc>
                <a:spcPct val="100000"/>
              </a:lnSpc>
              <a:spcBef>
                <a:spcPts val="0"/>
              </a:spcBef>
              <a:buSzTx/>
              <a:buNone/>
              <a:defRPr sz="2700"/>
            </a:lvl4pPr>
            <a:lvl5pPr marL="0" indent="0" algn="ctr">
              <a:lnSpc>
                <a:spcPct val="100000"/>
              </a:lnSpc>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198" name="Shape 198"/>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44774564"/>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Photo - Vertical - Dar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5" name="Shape 205"/>
          <p:cNvSpPr>
            <a:spLocks noGrp="1"/>
          </p:cNvSpPr>
          <p:nvPr>
            <p:ph type="pic" sz="half" idx="13"/>
          </p:nvPr>
        </p:nvSpPr>
        <p:spPr>
          <a:xfrm>
            <a:off x="4714878" y="477742"/>
            <a:ext cx="4214813" cy="5902523"/>
          </a:xfrm>
          <a:prstGeom prst="rect">
            <a:avLst/>
          </a:prstGeom>
        </p:spPr>
        <p:txBody>
          <a:bodyPr lIns="64281" tIns="32140" rIns="64281" bIns="32140" anchor="t"/>
          <a:lstStyle/>
          <a:p>
            <a:endParaRPr/>
          </a:p>
        </p:txBody>
      </p:sp>
      <p:sp>
        <p:nvSpPr>
          <p:cNvPr id="206" name="Shape 206"/>
          <p:cNvSpPr>
            <a:spLocks noGrp="1"/>
          </p:cNvSpPr>
          <p:nvPr>
            <p:ph type="title"/>
          </p:nvPr>
        </p:nvSpPr>
        <p:spPr>
          <a:xfrm>
            <a:off x="250031" y="973336"/>
            <a:ext cx="4143375" cy="2464594"/>
          </a:xfrm>
          <a:prstGeom prst="rect">
            <a:avLst/>
          </a:prstGeom>
        </p:spPr>
        <p:txBody>
          <a:bodyPr anchor="b"/>
          <a:lstStyle/>
          <a:p>
            <a:r>
              <a:t>Title Text</a:t>
            </a:r>
          </a:p>
        </p:txBody>
      </p:sp>
      <p:sp>
        <p:nvSpPr>
          <p:cNvPr id="207" name="Shape 207"/>
          <p:cNvSpPr>
            <a:spLocks noGrp="1"/>
          </p:cNvSpPr>
          <p:nvPr>
            <p:ph type="body" sz="quarter" idx="1"/>
          </p:nvPr>
        </p:nvSpPr>
        <p:spPr>
          <a:xfrm>
            <a:off x="250031" y="3429000"/>
            <a:ext cx="4143375" cy="910828"/>
          </a:xfrm>
          <a:prstGeom prst="rect">
            <a:avLst/>
          </a:prstGeom>
        </p:spPr>
        <p:txBody>
          <a:bodyPr anchor="t"/>
          <a:lstStyle>
            <a:lvl1pPr marL="0" indent="0" algn="ctr">
              <a:lnSpc>
                <a:spcPct val="100000"/>
              </a:lnSpc>
              <a:spcBef>
                <a:spcPts val="0"/>
              </a:spcBef>
              <a:buSzTx/>
              <a:buNone/>
              <a:defRPr sz="2700"/>
            </a:lvl1pPr>
            <a:lvl2pPr marL="0" indent="0" algn="ctr">
              <a:lnSpc>
                <a:spcPct val="100000"/>
              </a:lnSpc>
              <a:spcBef>
                <a:spcPts val="0"/>
              </a:spcBef>
              <a:buSzTx/>
              <a:buNone/>
              <a:defRPr sz="2700"/>
            </a:lvl2pPr>
            <a:lvl3pPr marL="0" indent="0" algn="ctr">
              <a:lnSpc>
                <a:spcPct val="100000"/>
              </a:lnSpc>
              <a:spcBef>
                <a:spcPts val="0"/>
              </a:spcBef>
              <a:buSzTx/>
              <a:buNone/>
              <a:defRPr sz="2700"/>
            </a:lvl3pPr>
            <a:lvl4pPr marL="0" indent="0" algn="ctr">
              <a:lnSpc>
                <a:spcPct val="100000"/>
              </a:lnSpc>
              <a:spcBef>
                <a:spcPts val="0"/>
              </a:spcBef>
              <a:buSzTx/>
              <a:buNone/>
              <a:defRPr sz="2700"/>
            </a:lvl4pPr>
            <a:lvl5pPr marL="0" indent="0" algn="ctr">
              <a:lnSpc>
                <a:spcPct val="100000"/>
              </a:lnSpc>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208" name="Shape 208"/>
          <p:cNvSpPr>
            <a:spLocks noGrp="1"/>
          </p:cNvSpPr>
          <p:nvPr>
            <p:ph type="sldNum" sz="quarter" idx="2"/>
          </p:nvPr>
        </p:nvSpPr>
        <p:spPr>
          <a:xfrm>
            <a:off x="4429635" y="6518672"/>
            <a:ext cx="275801" cy="272186"/>
          </a:xfrm>
          <a:prstGeom prst="rect">
            <a:avLst/>
          </a:prstGeom>
        </p:spPr>
        <p:txBody>
          <a:bodyPr/>
          <a:lstStyle>
            <a:lvl1pPr>
              <a:defRPr>
                <a:solidFill>
                  <a:srgbClr val="232323"/>
                </a:solidFill>
              </a:defRPr>
            </a:lvl1pPr>
          </a:lstStyle>
          <a:p>
            <a:fld id="{86CB4B4D-7CA3-9044-876B-883B54F8677D}" type="slidenum">
              <a:rPr/>
              <a:pPr/>
              <a:t>‹#›</a:t>
            </a:fld>
            <a:endParaRPr/>
          </a:p>
        </p:txBody>
      </p:sp>
    </p:spTree>
    <p:extLst>
      <p:ext uri="{BB962C8B-B14F-4D97-AF65-F5344CB8AC3E}">
        <p14:creationId xmlns:p14="http://schemas.microsoft.com/office/powerpoint/2010/main" val="340042957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5" name="Shape 215"/>
          <p:cNvSpPr>
            <a:spLocks noGrp="1"/>
          </p:cNvSpPr>
          <p:nvPr>
            <p:ph type="pic" sz="half" idx="13"/>
          </p:nvPr>
        </p:nvSpPr>
        <p:spPr>
          <a:xfrm>
            <a:off x="5286375" y="1982391"/>
            <a:ext cx="3080742" cy="4634508"/>
          </a:xfrm>
          <a:prstGeom prst="rect">
            <a:avLst/>
          </a:prstGeom>
        </p:spPr>
        <p:txBody>
          <a:bodyPr lIns="64281" tIns="32140" rIns="64281" bIns="32140" anchor="t"/>
          <a:lstStyle/>
          <a:p>
            <a:endParaRPr/>
          </a:p>
        </p:txBody>
      </p:sp>
      <p:sp>
        <p:nvSpPr>
          <p:cNvPr id="216" name="Shape 216"/>
          <p:cNvSpPr>
            <a:spLocks noGrp="1"/>
          </p:cNvSpPr>
          <p:nvPr>
            <p:ph type="title"/>
          </p:nvPr>
        </p:nvSpPr>
        <p:spPr>
          <a:prstGeom prst="rect">
            <a:avLst/>
          </a:prstGeom>
        </p:spPr>
        <p:txBody>
          <a:bodyPr/>
          <a:lstStyle/>
          <a:p>
            <a:r>
              <a:t>Title Text</a:t>
            </a:r>
          </a:p>
        </p:txBody>
      </p:sp>
      <p:sp>
        <p:nvSpPr>
          <p:cNvPr id="217" name="Shape 217"/>
          <p:cNvSpPr>
            <a:spLocks noGrp="1"/>
          </p:cNvSpPr>
          <p:nvPr>
            <p:ph type="body" sz="half" idx="1"/>
          </p:nvPr>
        </p:nvSpPr>
        <p:spPr>
          <a:xfrm>
            <a:off x="250031" y="2241352"/>
            <a:ext cx="4143375" cy="4107656"/>
          </a:xfrm>
          <a:prstGeom prst="rect">
            <a:avLst/>
          </a:prstGeom>
        </p:spPr>
        <p:txBody>
          <a:bodyPr/>
          <a:lstStyle>
            <a:lvl1pPr>
              <a:lnSpc>
                <a:spcPct val="100000"/>
              </a:lnSpc>
              <a:defRPr sz="2700">
                <a:solidFill>
                  <a:srgbClr val="535353"/>
                </a:solidFill>
              </a:defRPr>
            </a:lvl1pPr>
            <a:lvl2pPr>
              <a:lnSpc>
                <a:spcPct val="100000"/>
              </a:lnSpc>
              <a:defRPr sz="2700">
                <a:solidFill>
                  <a:srgbClr val="535353"/>
                </a:solidFill>
              </a:defRPr>
            </a:lvl2pPr>
            <a:lvl3pPr>
              <a:lnSpc>
                <a:spcPct val="100000"/>
              </a:lnSpc>
              <a:defRPr sz="2700">
                <a:solidFill>
                  <a:srgbClr val="535353"/>
                </a:solidFill>
              </a:defRPr>
            </a:lvl3pPr>
            <a:lvl4pPr>
              <a:lnSpc>
                <a:spcPct val="100000"/>
              </a:lnSpc>
              <a:defRPr sz="2700">
                <a:solidFill>
                  <a:srgbClr val="535353"/>
                </a:solidFill>
              </a:defRPr>
            </a:lvl4pPr>
            <a:lvl5pPr>
              <a:lnSpc>
                <a:spcPct val="100000"/>
              </a:lnSpc>
              <a:defRPr sz="27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09817280"/>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lstStyle/>
          <a:p>
            <a:r>
              <a:t>Title Text</a:t>
            </a:r>
          </a:p>
        </p:txBody>
      </p:sp>
      <p:sp>
        <p:nvSpPr>
          <p:cNvPr id="226" name="Shape 226"/>
          <p:cNvSpPr>
            <a:spLocks noGrp="1"/>
          </p:cNvSpPr>
          <p:nvPr>
            <p:ph type="body" sz="half" idx="1"/>
          </p:nvPr>
        </p:nvSpPr>
        <p:spPr>
          <a:xfrm>
            <a:off x="250031" y="2241352"/>
            <a:ext cx="4143375" cy="4107656"/>
          </a:xfrm>
          <a:prstGeom prst="rect">
            <a:avLst/>
          </a:prstGeom>
        </p:spPr>
        <p:txBody>
          <a:bodyPr/>
          <a:lstStyle>
            <a:lvl1pPr>
              <a:lnSpc>
                <a:spcPct val="100000"/>
              </a:lnSpc>
              <a:defRPr sz="2700">
                <a:solidFill>
                  <a:srgbClr val="535353"/>
                </a:solidFill>
              </a:defRPr>
            </a:lvl1pPr>
            <a:lvl2pPr>
              <a:lnSpc>
                <a:spcPct val="100000"/>
              </a:lnSpc>
              <a:defRPr sz="2700">
                <a:solidFill>
                  <a:srgbClr val="535353"/>
                </a:solidFill>
              </a:defRPr>
            </a:lvl2pPr>
            <a:lvl3pPr>
              <a:lnSpc>
                <a:spcPct val="100000"/>
              </a:lnSpc>
              <a:defRPr sz="2700">
                <a:solidFill>
                  <a:srgbClr val="535353"/>
                </a:solidFill>
              </a:defRPr>
            </a:lvl3pPr>
            <a:lvl4pPr>
              <a:lnSpc>
                <a:spcPct val="100000"/>
              </a:lnSpc>
              <a:defRPr sz="2700">
                <a:solidFill>
                  <a:srgbClr val="535353"/>
                </a:solidFill>
              </a:defRPr>
            </a:lvl4pPr>
            <a:lvl5pPr>
              <a:lnSpc>
                <a:spcPct val="100000"/>
              </a:lnSpc>
              <a:defRPr sz="27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4142534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lstStyle/>
          <a:p>
            <a:r>
              <a:t>Title Text</a:t>
            </a:r>
          </a:p>
        </p:txBody>
      </p:sp>
      <p:sp>
        <p:nvSpPr>
          <p:cNvPr id="235" name="Shape 235"/>
          <p:cNvSpPr>
            <a:spLocks noGrp="1"/>
          </p:cNvSpPr>
          <p:nvPr>
            <p:ph type="body" sz="half" idx="1"/>
          </p:nvPr>
        </p:nvSpPr>
        <p:spPr>
          <a:xfrm>
            <a:off x="4750594" y="2241352"/>
            <a:ext cx="4143375" cy="4107656"/>
          </a:xfrm>
          <a:prstGeom prst="rect">
            <a:avLst/>
          </a:prstGeom>
        </p:spPr>
        <p:txBody>
          <a:bodyPr/>
          <a:lstStyle>
            <a:lvl1pPr>
              <a:lnSpc>
                <a:spcPct val="100000"/>
              </a:lnSpc>
              <a:defRPr sz="2700">
                <a:solidFill>
                  <a:srgbClr val="535353"/>
                </a:solidFill>
              </a:defRPr>
            </a:lvl1pPr>
            <a:lvl2pPr>
              <a:lnSpc>
                <a:spcPct val="100000"/>
              </a:lnSpc>
              <a:defRPr sz="2700">
                <a:solidFill>
                  <a:srgbClr val="535353"/>
                </a:solidFill>
              </a:defRPr>
            </a:lvl2pPr>
            <a:lvl3pPr>
              <a:lnSpc>
                <a:spcPct val="100000"/>
              </a:lnSpc>
              <a:defRPr sz="2700">
                <a:solidFill>
                  <a:srgbClr val="535353"/>
                </a:solidFill>
              </a:defRPr>
            </a:lvl3pPr>
            <a:lvl4pPr>
              <a:lnSpc>
                <a:spcPct val="100000"/>
              </a:lnSpc>
              <a:defRPr sz="2700">
                <a:solidFill>
                  <a:srgbClr val="535353"/>
                </a:solidFill>
              </a:defRPr>
            </a:lvl4pPr>
            <a:lvl5pPr>
              <a:lnSpc>
                <a:spcPct val="100000"/>
              </a:lnSpc>
              <a:defRPr sz="2700">
                <a:solidFill>
                  <a:srgbClr val="535353"/>
                </a:solidFill>
              </a:defRPr>
            </a:lvl5pPr>
          </a:lstStyle>
          <a:p>
            <a:r>
              <a:t>Body Level One</a:t>
            </a:r>
          </a:p>
          <a:p>
            <a:pPr lvl="1"/>
            <a:r>
              <a:t>Body Level Two</a:t>
            </a:r>
          </a:p>
          <a:p>
            <a:pPr lvl="2"/>
            <a:r>
              <a:t>Body Level Three</a:t>
            </a:r>
          </a:p>
          <a:p>
            <a:pPr lvl="3"/>
            <a:r>
              <a:t>Body Level Four</a:t>
            </a:r>
          </a:p>
          <a:p>
            <a:pPr lvl="4"/>
            <a:r>
              <a:t>Body Level Five</a:t>
            </a:r>
          </a:p>
        </p:txBody>
      </p:sp>
      <p:sp>
        <p:nvSpPr>
          <p:cNvPr id="236" name="Shape 236"/>
          <p:cNvSpPr>
            <a:spLocks noGrp="1"/>
          </p:cNvSpPr>
          <p:nvPr>
            <p:ph type="sldNum" sz="quarter" idx="2"/>
          </p:nvPr>
        </p:nvSpPr>
        <p:spPr>
          <a:xfrm>
            <a:off x="4429635" y="6518672"/>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43998835"/>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1_so what">
    <p:spTree>
      <p:nvGrpSpPr>
        <p:cNvPr id="1" name=""/>
        <p:cNvGrpSpPr/>
        <p:nvPr/>
      </p:nvGrpSpPr>
      <p:grpSpPr>
        <a:xfrm>
          <a:off x="0" y="0"/>
          <a:ext cx="0" cy="0"/>
          <a:chOff x="0" y="0"/>
          <a:chExt cx="0" cy="0"/>
        </a:xfrm>
      </p:grpSpPr>
      <p:grpSp>
        <p:nvGrpSpPr>
          <p:cNvPr id="245" name="Group 245"/>
          <p:cNvGrpSpPr/>
          <p:nvPr/>
        </p:nvGrpSpPr>
        <p:grpSpPr>
          <a:xfrm flipH="1">
            <a:off x="830464" y="6563319"/>
            <a:ext cx="1643063" cy="223244"/>
            <a:chOff x="0" y="0"/>
            <a:chExt cx="2336800" cy="317500"/>
          </a:xfrm>
        </p:grpSpPr>
        <p:sp>
          <p:nvSpPr>
            <p:cNvPr id="243" name="Shape 243"/>
            <p:cNvSpPr/>
            <p:nvPr/>
          </p:nvSpPr>
          <p:spPr>
            <a:xfrm flipH="1">
              <a:off x="2059709" y="0"/>
              <a:ext cx="277092" cy="317500"/>
            </a:xfrm>
            <a:prstGeom prst="ellipse">
              <a:avLst/>
            </a:prstGeom>
            <a:gradFill flip="none" rotWithShape="1">
              <a:gsLst>
                <a:gs pos="0">
                  <a:srgbClr val="D0D1D1"/>
                </a:gs>
                <a:gs pos="100000">
                  <a:srgbClr val="696969"/>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244" name="Shape 244"/>
            <p:cNvSpPr/>
            <p:nvPr/>
          </p:nvSpPr>
          <p:spPr>
            <a:xfrm rot="10800000" flipH="1">
              <a:off x="0" y="0"/>
              <a:ext cx="2216727" cy="317500"/>
            </a:xfrm>
            <a:prstGeom prst="rect">
              <a:avLst/>
            </a:prstGeom>
            <a:gradFill flip="none" rotWithShape="1">
              <a:gsLst>
                <a:gs pos="0">
                  <a:srgbClr val="646464"/>
                </a:gs>
                <a:gs pos="100000">
                  <a:srgbClr val="CBCBCB"/>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246" name="Shape 246"/>
          <p:cNvSpPr/>
          <p:nvPr/>
        </p:nvSpPr>
        <p:spPr>
          <a:xfrm flipH="1">
            <a:off x="2571751" y="6563320"/>
            <a:ext cx="1455539" cy="223242"/>
          </a:xfrm>
          <a:prstGeom prst="rect">
            <a:avLst/>
          </a:prstGeom>
          <a:gradFill>
            <a:gsLst>
              <a:gs pos="0">
                <a:srgbClr val="DDDDDD"/>
              </a:gs>
              <a:gs pos="100000">
                <a:srgbClr val="717171"/>
              </a:gs>
            </a:gsLst>
            <a:lin ang="5400000"/>
          </a:gra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nvGrpSpPr>
          <p:cNvPr id="249" name="Group 249"/>
          <p:cNvGrpSpPr/>
          <p:nvPr/>
        </p:nvGrpSpPr>
        <p:grpSpPr>
          <a:xfrm>
            <a:off x="6858000" y="6563319"/>
            <a:ext cx="1455540" cy="223244"/>
            <a:chOff x="0" y="0"/>
            <a:chExt cx="2070100" cy="317500"/>
          </a:xfrm>
        </p:grpSpPr>
        <p:sp>
          <p:nvSpPr>
            <p:cNvPr id="247" name="Shape 247"/>
            <p:cNvSpPr/>
            <p:nvPr/>
          </p:nvSpPr>
          <p:spPr>
            <a:xfrm flipH="1">
              <a:off x="1824633" y="0"/>
              <a:ext cx="245468" cy="317500"/>
            </a:xfrm>
            <a:prstGeom prst="ellipse">
              <a:avLst/>
            </a:prstGeom>
            <a:gradFill flip="none" rotWithShape="1">
              <a:gsLst>
                <a:gs pos="0">
                  <a:srgbClr val="8BC13B"/>
                </a:gs>
                <a:gs pos="100000">
                  <a:srgbClr val="5C9F13"/>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sp>
          <p:nvSpPr>
            <p:cNvPr id="248" name="Shape 248"/>
            <p:cNvSpPr/>
            <p:nvPr/>
          </p:nvSpPr>
          <p:spPr>
            <a:xfrm rot="10800000" flipH="1">
              <a:off x="0" y="0"/>
              <a:ext cx="1963732" cy="317500"/>
            </a:xfrm>
            <a:prstGeom prst="rect">
              <a:avLst/>
            </a:prstGeom>
            <a:gradFill flip="none" rotWithShape="1">
              <a:gsLst>
                <a:gs pos="0">
                  <a:srgbClr val="68A905"/>
                </a:gs>
                <a:gs pos="100000">
                  <a:srgbClr val="9FCC4B"/>
                </a:gs>
              </a:gsLst>
              <a:lin ang="5400000" scaled="0"/>
            </a:gradFill>
            <a:ln w="12700" cap="flat">
              <a:noFill/>
              <a:miter lim="400000"/>
            </a:ln>
            <a:effectLst/>
          </p:spPr>
          <p:txBody>
            <a:bodyPr wrap="square" lIns="50800" tIns="50800" rIns="50800" bIns="50800" numCol="1" anchor="ctr">
              <a:noAutofit/>
            </a:bodyP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grpSp>
      <p:sp>
        <p:nvSpPr>
          <p:cNvPr id="250" name="Shape 250"/>
          <p:cNvSpPr/>
          <p:nvPr/>
        </p:nvSpPr>
        <p:spPr>
          <a:xfrm>
            <a:off x="6724182" y="6352954"/>
            <a:ext cx="1729199" cy="626117"/>
          </a:xfrm>
          <a:prstGeom prst="rect">
            <a:avLst/>
          </a:prstGeom>
          <a:ln w="12700">
            <a:miter lim="400000"/>
          </a:ln>
          <a:extLst>
            <a:ext uri="{C572A759-6A51-4108-AA02-DFA0A04FC94B}">
              <ma14:wrappingTextBoxFlag xmlns="" xmlns:ma14="http://schemas.microsoft.com/office/mac/drawingml/2011/main" val="1"/>
            </a:ext>
          </a:extLst>
        </p:spPr>
        <p:txBody>
          <a:bodyPr wrap="none" lIns="35711" tIns="35711" rIns="35711" bIns="35711" anchor="ctr">
            <a:spAutoFit/>
          </a:bodyPr>
          <a:lstStyle>
            <a:lvl1pPr>
              <a:defRPr sz="3600">
                <a:solidFill>
                  <a:srgbClr val="3B5E1D"/>
                </a:solidFill>
                <a:latin typeface="+mn-lt"/>
                <a:ea typeface="+mn-ea"/>
                <a:cs typeface="+mn-cs"/>
                <a:sym typeface="Gill Sans"/>
              </a:defRPr>
            </a:lvl1pPr>
          </a:lstStyle>
          <a:p>
            <a:pPr algn="ctr" defTabSz="410688" fontAlgn="auto" hangingPunct="0">
              <a:spcBef>
                <a:spcPts val="0"/>
              </a:spcBef>
              <a:spcAft>
                <a:spcPts val="0"/>
              </a:spcAft>
            </a:pPr>
            <a:r>
              <a:rPr kern="0">
                <a:latin typeface="Gill Sans"/>
                <a:ea typeface="Gill Sans"/>
                <a:cs typeface="Gill Sans"/>
              </a:rPr>
              <a:t>So What</a:t>
            </a:r>
          </a:p>
        </p:txBody>
      </p:sp>
      <p:sp>
        <p:nvSpPr>
          <p:cNvPr id="251" name="Shape 251"/>
          <p:cNvSpPr/>
          <p:nvPr/>
        </p:nvSpPr>
        <p:spPr>
          <a:xfrm flipH="1">
            <a:off x="4125516" y="6563320"/>
            <a:ext cx="2634258" cy="223242"/>
          </a:xfrm>
          <a:prstGeom prst="rect">
            <a:avLst/>
          </a:prstGeom>
          <a:gradFill>
            <a:gsLst>
              <a:gs pos="0">
                <a:srgbClr val="DDDDDD"/>
              </a:gs>
              <a:gs pos="100000">
                <a:srgbClr val="717171"/>
              </a:gs>
            </a:gsLst>
            <a:lin ang="5400000"/>
          </a:gradFill>
          <a:ln w="12700">
            <a:miter lim="400000"/>
          </a:ln>
        </p:spPr>
        <p:txBody>
          <a:bodyPr lIns="35711" tIns="35711" rIns="35711" bIns="35711" anchor="ctr"/>
          <a:lstStyle/>
          <a:p>
            <a:pPr algn="ctr" defTabSz="410688" fontAlgn="auto" hangingPunct="0">
              <a:spcBef>
                <a:spcPts val="0"/>
              </a:spcBef>
              <a:spcAft>
                <a:spcPts val="0"/>
              </a:spcAft>
              <a:defRPr sz="3600">
                <a:solidFill>
                  <a:srgbClr val="FFFFFF"/>
                </a:solidFill>
              </a:defRPr>
            </a:pPr>
            <a:endParaRPr sz="3600" kern="0">
              <a:solidFill>
                <a:srgbClr val="FFFFFF"/>
              </a:solidFill>
              <a:latin typeface="Gill Sans Light"/>
              <a:ea typeface="Gill Sans Light"/>
              <a:cs typeface="Gill Sans Light"/>
              <a:sym typeface="Gill Sans Light"/>
            </a:endParaRPr>
          </a:p>
        </p:txBody>
      </p:sp>
      <p:pic>
        <p:nvPicPr>
          <p:cNvPr id="252" name="UIUC logo.png"/>
          <p:cNvPicPr>
            <a:picLocks noChangeAspect="1"/>
          </p:cNvPicPr>
          <p:nvPr/>
        </p:nvPicPr>
        <p:blipFill>
          <a:blip r:embed="rId2"/>
          <a:stretch>
            <a:fillRect/>
          </a:stretch>
        </p:blipFill>
        <p:spPr>
          <a:xfrm>
            <a:off x="8649480" y="6274715"/>
            <a:ext cx="413671" cy="535782"/>
          </a:xfrm>
          <a:prstGeom prst="rect">
            <a:avLst/>
          </a:prstGeom>
          <a:ln w="12700">
            <a:miter lim="400000"/>
          </a:ln>
        </p:spPr>
      </p:pic>
      <p:sp>
        <p:nvSpPr>
          <p:cNvPr id="253" name="Shape 253"/>
          <p:cNvSpPr>
            <a:spLocks noGrp="1"/>
          </p:cNvSpPr>
          <p:nvPr>
            <p:ph type="title"/>
          </p:nvPr>
        </p:nvSpPr>
        <p:spPr>
          <a:prstGeom prst="rect">
            <a:avLst/>
          </a:prstGeom>
        </p:spPr>
        <p:txBody>
          <a:bodyPr/>
          <a:lstStyle>
            <a:lvl1pPr>
              <a:defRPr sz="4500">
                <a:solidFill>
                  <a:srgbClr val="0F3463"/>
                </a:solidFill>
                <a:latin typeface="Gill Sans Light"/>
                <a:ea typeface="Gill Sans Light"/>
                <a:cs typeface="Gill Sans Light"/>
                <a:sym typeface="Gill Sans Light"/>
              </a:defRPr>
            </a:lvl1pPr>
          </a:lstStyle>
          <a:p>
            <a:r>
              <a:t>Title Text</a:t>
            </a:r>
          </a:p>
        </p:txBody>
      </p:sp>
      <p:sp>
        <p:nvSpPr>
          <p:cNvPr id="254" name="Shape 254"/>
          <p:cNvSpPr>
            <a:spLocks noGrp="1"/>
          </p:cNvSpPr>
          <p:nvPr>
            <p:ph type="sldNum" sz="quarter" idx="2"/>
          </p:nvPr>
        </p:nvSpPr>
        <p:spPr>
          <a:xfrm>
            <a:off x="321981" y="6509743"/>
            <a:ext cx="275801" cy="272186"/>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3331507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214074"/>
            <a:ext cx="7772400" cy="2387600"/>
          </a:xfrm>
          <a:prstGeom prst="rect">
            <a:avLst/>
          </a:prstGeom>
        </p:spPr>
        <p:txBody>
          <a:bodyPr anchor="b"/>
          <a:lstStyle>
            <a:lvl1pPr algn="ctr">
              <a:defRPr sz="6000" baseline="0"/>
            </a:lvl1pPr>
          </a:lstStyle>
          <a:p>
            <a:r>
              <a:rPr lang="en-US" dirty="0"/>
              <a:t>Proposal Title: Insert Proposal Title</a:t>
            </a:r>
          </a:p>
        </p:txBody>
      </p:sp>
      <p:sp>
        <p:nvSpPr>
          <p:cNvPr id="3" name="Subtitle 2"/>
          <p:cNvSpPr>
            <a:spLocks noGrp="1"/>
          </p:cNvSpPr>
          <p:nvPr>
            <p:ph type="subTitle" idx="1" hasCustomPrompt="1"/>
          </p:nvPr>
        </p:nvSpPr>
        <p:spPr>
          <a:xfrm>
            <a:off x="1143000" y="3703973"/>
            <a:ext cx="6858000" cy="2447780"/>
          </a:xfrm>
        </p:spPr>
        <p:txBody>
          <a:bodyPr/>
          <a:lstStyle>
            <a:lvl1pPr marL="0" indent="0" algn="ctr">
              <a:buNone/>
              <a:defRPr sz="2400"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 of Presentation</a:t>
            </a:r>
          </a:p>
          <a:p>
            <a:r>
              <a:rPr lang="en-US" dirty="0"/>
              <a:t>PI Name (s) and University</a:t>
            </a:r>
          </a:p>
          <a:p>
            <a:endParaRPr lang="en-US" dirty="0"/>
          </a:p>
          <a:p>
            <a:r>
              <a:rPr lang="en-US" dirty="0"/>
              <a:t>Initial Award Date:</a:t>
            </a:r>
          </a:p>
          <a:p>
            <a:r>
              <a:rPr lang="en-US" dirty="0"/>
              <a:t>Project Start Date: </a:t>
            </a:r>
          </a:p>
          <a:p>
            <a:endParaRPr lang="en-US" dirty="0"/>
          </a:p>
        </p:txBody>
      </p:sp>
      <p:sp>
        <p:nvSpPr>
          <p:cNvPr id="6" name="Slide Number Placeholder 5"/>
          <p:cNvSpPr>
            <a:spLocks noGrp="1"/>
          </p:cNvSpPr>
          <p:nvPr>
            <p:ph type="sldNum" sz="quarter" idx="12"/>
          </p:nvPr>
        </p:nvSpPr>
        <p:spPr>
          <a:xfrm>
            <a:off x="7859992" y="6356353"/>
            <a:ext cx="485077" cy="365125"/>
          </a:xfrm>
        </p:spPr>
        <p:txBody>
          <a:bodyPr/>
          <a:lstStyle/>
          <a:p>
            <a:fld id="{01C22B3E-D209-4738-A237-A78F31219273}" type="slidenum">
              <a:rPr lang="en-US" smtClean="0">
                <a:solidFill>
                  <a:prstClr val="black">
                    <a:tint val="75000"/>
                  </a:prstClr>
                </a:solidFill>
              </a:rPr>
              <a:pPr/>
              <a:t>‹#›</a:t>
            </a:fld>
            <a:endParaRPr lang="en-US" dirty="0">
              <a:solidFill>
                <a:prstClr val="black">
                  <a:tint val="75000"/>
                </a:prstClr>
              </a:solidFill>
            </a:endParaRPr>
          </a:p>
        </p:txBody>
      </p:sp>
      <p:sp>
        <p:nvSpPr>
          <p:cNvPr id="7" name="Rectangle 6"/>
          <p:cNvSpPr/>
          <p:nvPr userDrawn="1"/>
        </p:nvSpPr>
        <p:spPr>
          <a:xfrm>
            <a:off x="0" y="85638"/>
            <a:ext cx="9144000" cy="233699"/>
          </a:xfrm>
          <a:prstGeom prst="rect">
            <a:avLst/>
          </a:prstGeom>
          <a:solidFill>
            <a:srgbClr val="6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latin typeface="Arial Regular"/>
            </a:endParaRPr>
          </a:p>
        </p:txBody>
      </p:sp>
    </p:spTree>
    <p:extLst>
      <p:ext uri="{BB962C8B-B14F-4D97-AF65-F5344CB8AC3E}">
        <p14:creationId xmlns:p14="http://schemas.microsoft.com/office/powerpoint/2010/main" val="15503150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576773"/>
          </a:xfrm>
          <a:prstGeom prst="rect">
            <a:avLst/>
          </a:prstGeom>
        </p:spPr>
        <p:txBody>
          <a:bodyPr/>
          <a:lstStyle>
            <a:lvl1pPr>
              <a:defRPr sz="2800"/>
            </a:lvl1pPr>
          </a:lstStyle>
          <a:p>
            <a:r>
              <a:rPr lang="en-US" dirty="0"/>
              <a:t>Click to edit Master title style</a:t>
            </a:r>
          </a:p>
        </p:txBody>
      </p:sp>
      <p:sp>
        <p:nvSpPr>
          <p:cNvPr id="3" name="Content Placeholder 2"/>
          <p:cNvSpPr>
            <a:spLocks noGrp="1"/>
          </p:cNvSpPr>
          <p:nvPr>
            <p:ph idx="1"/>
          </p:nvPr>
        </p:nvSpPr>
        <p:spPr>
          <a:xfrm>
            <a:off x="628650" y="1065654"/>
            <a:ext cx="7886700" cy="51113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7863840" y="6355080"/>
            <a:ext cx="484632" cy="365125"/>
          </a:xfrm>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
        <p:nvSpPr>
          <p:cNvPr id="4" name="TextBox 3">
            <a:extLst>
              <a:ext uri="{FF2B5EF4-FFF2-40B4-BE49-F238E27FC236}">
                <a16:creationId xmlns:a16="http://schemas.microsoft.com/office/drawing/2014/main" id="{DE47A669-420C-5A41-BFB9-19C581CC340D}"/>
              </a:ext>
            </a:extLst>
          </p:cNvPr>
          <p:cNvSpPr txBox="1"/>
          <p:nvPr userDrawn="1"/>
        </p:nvSpPr>
        <p:spPr>
          <a:xfrm>
            <a:off x="625642" y="6634556"/>
            <a:ext cx="0" cy="0"/>
          </a:xfrm>
          <a:prstGeom prst="rect">
            <a:avLst/>
          </a:prstGeom>
        </p:spPr>
        <p:txBody>
          <a:bodyPr vert="horz" wrap="none" lIns="91440" tIns="45720" rIns="91440" bIns="45720" rtlCol="0" anchor="ctr">
            <a:noAutofit/>
          </a:bodyPr>
          <a:lstStyle/>
          <a:p>
            <a:pPr fontAlgn="auto">
              <a:spcBef>
                <a:spcPts val="0"/>
              </a:spcBef>
              <a:spcAft>
                <a:spcPts val="0"/>
              </a:spcAft>
            </a:pPr>
            <a:endParaRPr lang="en-US" sz="2900" b="1" dirty="0">
              <a:solidFill>
                <a:prstClr val="black"/>
              </a:solidFill>
              <a:cs typeface="Arial" panose="020B0604020202020204" pitchFamily="34" charset="0"/>
            </a:endParaRPr>
          </a:p>
        </p:txBody>
      </p:sp>
    </p:spTree>
    <p:extLst>
      <p:ext uri="{BB962C8B-B14F-4D97-AF65-F5344CB8AC3E}">
        <p14:creationId xmlns:p14="http://schemas.microsoft.com/office/powerpoint/2010/main" val="2031384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35" indent="0">
              <a:buNone/>
              <a:defRPr sz="1200"/>
            </a:lvl2pPr>
            <a:lvl3pPr marL="914071" indent="0">
              <a:buNone/>
              <a:defRPr sz="1000"/>
            </a:lvl3pPr>
            <a:lvl4pPr marL="1371110" indent="0">
              <a:buNone/>
              <a:defRPr sz="900"/>
            </a:lvl4pPr>
            <a:lvl5pPr marL="1828146" indent="0">
              <a:buNone/>
              <a:defRPr sz="900"/>
            </a:lvl5pPr>
            <a:lvl6pPr marL="2285181" indent="0">
              <a:buNone/>
              <a:defRPr sz="900"/>
            </a:lvl6pPr>
            <a:lvl7pPr marL="2742219" indent="0">
              <a:buNone/>
              <a:defRPr sz="900"/>
            </a:lvl7pPr>
            <a:lvl8pPr marL="3199252" indent="0">
              <a:buNone/>
              <a:defRPr sz="900"/>
            </a:lvl8pPr>
            <a:lvl9pPr marL="3656291"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82078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14172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93719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24202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04037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29816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49922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5834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1C22B3E-D209-4738-A237-A78F312192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6089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107" y="1905000"/>
            <a:ext cx="6859786" cy="2667000"/>
          </a:xfrm>
        </p:spPr>
        <p:txBody>
          <a:bodyPr>
            <a:noAutofit/>
          </a:bodyPr>
          <a:lstStyle>
            <a:lvl1pPr>
              <a:defRPr sz="4051"/>
            </a:lvl1pPr>
          </a:lstStyle>
          <a:p>
            <a:r>
              <a:t>Click to edit Master title style</a:t>
            </a:r>
          </a:p>
        </p:txBody>
      </p:sp>
      <p:sp>
        <p:nvSpPr>
          <p:cNvPr id="3" name="Subtitle 2"/>
          <p:cNvSpPr>
            <a:spLocks noGrp="1"/>
          </p:cNvSpPr>
          <p:nvPr>
            <p:ph type="subTitle" idx="1"/>
          </p:nvPr>
        </p:nvSpPr>
        <p:spPr>
          <a:xfrm>
            <a:off x="1142107" y="5105400"/>
            <a:ext cx="6859786" cy="1066800"/>
          </a:xfrm>
        </p:spPr>
        <p:txBody>
          <a:bodyPr/>
          <a:lstStyle>
            <a:lvl1pPr marL="0" indent="0" algn="l">
              <a:spcBef>
                <a:spcPts val="0"/>
              </a:spcBef>
              <a:buNone/>
              <a:defRPr>
                <a:solidFill>
                  <a:schemeClr val="tx1">
                    <a:tint val="75000"/>
                  </a:schemeClr>
                </a:solidFill>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t>Click to edit Master subtitle style</a:t>
            </a:r>
          </a:p>
        </p:txBody>
      </p:sp>
      <p:grpSp>
        <p:nvGrpSpPr>
          <p:cNvPr id="256" name="line"/>
          <p:cNvGrpSpPr/>
          <p:nvPr/>
        </p:nvGrpSpPr>
        <p:grpSpPr bwMode="invGray">
          <a:xfrm>
            <a:off x="1188982" y="4724400"/>
            <a:ext cx="6475638"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spTree>
    <p:extLst>
      <p:ext uri="{BB962C8B-B14F-4D97-AF65-F5344CB8AC3E}">
        <p14:creationId xmlns:p14="http://schemas.microsoft.com/office/powerpoint/2010/main" val="60787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35" indent="0">
              <a:buNone/>
              <a:defRPr sz="2800"/>
            </a:lvl2pPr>
            <a:lvl3pPr marL="914071" indent="0">
              <a:buNone/>
              <a:defRPr sz="2400"/>
            </a:lvl3pPr>
            <a:lvl4pPr marL="1371110" indent="0">
              <a:buNone/>
              <a:defRPr sz="2000"/>
            </a:lvl4pPr>
            <a:lvl5pPr marL="1828146" indent="0">
              <a:buNone/>
              <a:defRPr sz="2000"/>
            </a:lvl5pPr>
            <a:lvl6pPr marL="2285181" indent="0">
              <a:buNone/>
              <a:defRPr sz="2000"/>
            </a:lvl6pPr>
            <a:lvl7pPr marL="2742219" indent="0">
              <a:buNone/>
              <a:defRPr sz="2000"/>
            </a:lvl7pPr>
            <a:lvl8pPr marL="3199252" indent="0">
              <a:buNone/>
              <a:defRPr sz="2000"/>
            </a:lvl8pPr>
            <a:lvl9pPr marL="365629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35" indent="0">
              <a:buNone/>
              <a:defRPr sz="1200"/>
            </a:lvl2pPr>
            <a:lvl3pPr marL="914071" indent="0">
              <a:buNone/>
              <a:defRPr sz="1000"/>
            </a:lvl3pPr>
            <a:lvl4pPr marL="1371110" indent="0">
              <a:buNone/>
              <a:defRPr sz="900"/>
            </a:lvl4pPr>
            <a:lvl5pPr marL="1828146" indent="0">
              <a:buNone/>
              <a:defRPr sz="900"/>
            </a:lvl5pPr>
            <a:lvl6pPr marL="2285181" indent="0">
              <a:buNone/>
              <a:defRPr sz="900"/>
            </a:lvl6pPr>
            <a:lvl7pPr marL="2742219" indent="0">
              <a:buNone/>
              <a:defRPr sz="900"/>
            </a:lvl7pPr>
            <a:lvl8pPr marL="3199252" indent="0">
              <a:buNone/>
              <a:defRPr sz="900"/>
            </a:lvl8pPr>
            <a:lvl9pPr marL="3656291"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142108" y="1514475"/>
            <a:ext cx="7929246"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sp>
        <p:nvSpPr>
          <p:cNvPr id="2" name="Title 1"/>
          <p:cNvSpPr>
            <a:spLocks noGrp="1"/>
          </p:cNvSpPr>
          <p:nvPr>
            <p:ph type="title"/>
          </p:nvPr>
        </p:nvSpPr>
        <p:spPr>
          <a:xfrm>
            <a:off x="1142108" y="274638"/>
            <a:ext cx="6859785" cy="1020762"/>
          </a:xfrm>
        </p:spPr>
        <p:txBody>
          <a:bodyPr/>
          <a:lstStyle/>
          <a:p>
            <a:r>
              <a:t>Click to edit Master title style</a:t>
            </a:r>
          </a:p>
        </p:txBody>
      </p:sp>
      <p:sp>
        <p:nvSpPr>
          <p:cNvPr id="3" name="Content Placeholder 2"/>
          <p:cNvSpPr>
            <a:spLocks noGrp="1"/>
          </p:cNvSpPr>
          <p:nvPr>
            <p:ph idx="1"/>
          </p:nvPr>
        </p:nvSpPr>
        <p:spPr/>
        <p:txBody>
          <a:bodyPr/>
          <a:lstStyle>
            <a:lvl2pPr marL="411590">
              <a:defRPr/>
            </a:lvl2pPr>
            <a:lvl3pPr marL="583085">
              <a:defRPr/>
            </a:lvl3pPr>
            <a:lvl4pPr marL="754581">
              <a:defRPr/>
            </a:lvl4pPr>
            <a:lvl5pPr marL="926077">
              <a:defRPr/>
            </a:lvl5pPr>
            <a:lvl6pPr marL="1097573">
              <a:defRPr baseline="0"/>
            </a:lvl6pPr>
            <a:lvl7pPr marL="1269068">
              <a:defRPr baseline="0"/>
            </a:lvl7pPr>
            <a:lvl8pPr marL="1440564">
              <a:defRPr baseline="0"/>
            </a:lvl8pPr>
            <a:lvl9pPr marL="1612060">
              <a:defRPr baseline="0"/>
            </a:lvl9p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95FB0CD1-4F22-674E-A095-D678A8246A43}" type="datetime1">
              <a:rPr lang="en-US" smtClean="0">
                <a:solidFill>
                  <a:prstClr val="white">
                    <a:tint val="75000"/>
                  </a:prstClr>
                </a:solidFill>
              </a:rPr>
              <a:pPr/>
              <a:t>1/18/22</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lvl1pPr>
              <a:defRPr sz="1050" baseline="0"/>
            </a:lvl1pPr>
          </a:lstStyle>
          <a:p>
            <a:fld id="{25BA54BD-C84D-46CE-8B72-31BFB26ABA43}"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1470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188982" y="4724400"/>
            <a:ext cx="6475638"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sp>
        <p:nvSpPr>
          <p:cNvPr id="2" name="Title 1"/>
          <p:cNvSpPr>
            <a:spLocks noGrp="1"/>
          </p:cNvSpPr>
          <p:nvPr>
            <p:ph type="title"/>
          </p:nvPr>
        </p:nvSpPr>
        <p:spPr>
          <a:xfrm>
            <a:off x="1142107" y="1905000"/>
            <a:ext cx="6859786" cy="2667000"/>
          </a:xfrm>
        </p:spPr>
        <p:txBody>
          <a:bodyPr anchor="b">
            <a:noAutofit/>
          </a:bodyPr>
          <a:lstStyle>
            <a:lvl1pPr algn="l">
              <a:defRPr sz="3301" b="0" cap="none" baseline="0"/>
            </a:lvl1pPr>
          </a:lstStyle>
          <a:p>
            <a:r>
              <a:t>Click to edit Master title style</a:t>
            </a:r>
          </a:p>
        </p:txBody>
      </p:sp>
      <p:sp>
        <p:nvSpPr>
          <p:cNvPr id="3" name="Text Placeholder 2"/>
          <p:cNvSpPr>
            <a:spLocks noGrp="1"/>
          </p:cNvSpPr>
          <p:nvPr>
            <p:ph type="body" idx="1"/>
          </p:nvPr>
        </p:nvSpPr>
        <p:spPr>
          <a:xfrm>
            <a:off x="1142107" y="5102526"/>
            <a:ext cx="6859786" cy="1069675"/>
          </a:xfrm>
        </p:spPr>
        <p:txBody>
          <a:bodyPr anchor="t">
            <a:normAutofit/>
          </a:bodyPr>
          <a:lstStyle>
            <a:lvl1pPr marL="0" indent="0">
              <a:spcBef>
                <a:spcPts val="0"/>
              </a:spcBef>
              <a:buNone/>
              <a:defRPr sz="1800">
                <a:solidFill>
                  <a:schemeClr val="tx1">
                    <a:tint val="75000"/>
                  </a:schemeClr>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t>Click to edit Master text styles</a:t>
            </a:r>
          </a:p>
        </p:txBody>
      </p:sp>
      <p:sp>
        <p:nvSpPr>
          <p:cNvPr id="4" name="Date Placeholder 3"/>
          <p:cNvSpPr>
            <a:spLocks noGrp="1"/>
          </p:cNvSpPr>
          <p:nvPr>
            <p:ph type="dt" sz="half" idx="10"/>
          </p:nvPr>
        </p:nvSpPr>
        <p:spPr/>
        <p:txBody>
          <a:bodyPr/>
          <a:lstStyle/>
          <a:p>
            <a:fld id="{C13D6E65-222A-714B-9317-82D5C9052288}" type="datetime1">
              <a:rPr lang="en-US" smtClean="0">
                <a:solidFill>
                  <a:prstClr val="white">
                    <a:tint val="75000"/>
                  </a:prstClr>
                </a:solidFill>
              </a:rPr>
              <a:pPr/>
              <a:t>1/18/22</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109760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142108" y="1514475"/>
            <a:ext cx="7929246"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sp>
        <p:nvSpPr>
          <p:cNvPr id="2" name="Title 1"/>
          <p:cNvSpPr>
            <a:spLocks noGrp="1"/>
          </p:cNvSpPr>
          <p:nvPr>
            <p:ph type="title"/>
          </p:nvPr>
        </p:nvSpPr>
        <p:spPr>
          <a:xfrm>
            <a:off x="1142108" y="274638"/>
            <a:ext cx="6859785" cy="1020762"/>
          </a:xfrm>
        </p:spPr>
        <p:txBody>
          <a:bodyPr/>
          <a:lstStyle/>
          <a:p>
            <a:r>
              <a:t>Click to edit Master title style</a:t>
            </a:r>
          </a:p>
        </p:txBody>
      </p:sp>
      <p:sp>
        <p:nvSpPr>
          <p:cNvPr id="3" name="Content Placeholder 2"/>
          <p:cNvSpPr>
            <a:spLocks noGrp="1"/>
          </p:cNvSpPr>
          <p:nvPr>
            <p:ph sz="half" idx="1"/>
          </p:nvPr>
        </p:nvSpPr>
        <p:spPr>
          <a:xfrm>
            <a:off x="1142107" y="1905000"/>
            <a:ext cx="3315563" cy="4267200"/>
          </a:xfrm>
        </p:spPr>
        <p:txBody>
          <a:bodyPr>
            <a:normAutofit/>
          </a:bodyPr>
          <a:lstStyle>
            <a:lvl1pPr>
              <a:defRPr sz="1800"/>
            </a:lvl1pPr>
            <a:lvl2pPr>
              <a:defRPr sz="1500"/>
            </a:lvl2pPr>
            <a:lvl3pPr>
              <a:defRPr sz="1350"/>
            </a:lvl3pPr>
            <a:lvl4pPr>
              <a:defRPr sz="1200"/>
            </a:lvl4pPr>
            <a:lvl5pPr>
              <a:defRPr sz="1200"/>
            </a:lvl5pPr>
            <a:lvl6pPr marL="1468003">
              <a:defRPr sz="1200"/>
            </a:lvl6pPr>
            <a:lvl7pPr marL="1468003">
              <a:defRPr sz="1200" baseline="0"/>
            </a:lvl7pPr>
            <a:lvl8pPr marL="1468003">
              <a:defRPr sz="1200" baseline="0"/>
            </a:lvl8pPr>
            <a:lvl9pPr marL="1468003">
              <a:defRPr sz="1200" baseline="0"/>
            </a:lvl9p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4686332" y="1905000"/>
            <a:ext cx="3315562" cy="4267200"/>
          </a:xfrm>
        </p:spPr>
        <p:txBody>
          <a:bodyPr>
            <a:normAutofit/>
          </a:bodyPr>
          <a:lstStyle>
            <a:lvl1pPr>
              <a:defRPr sz="1800"/>
            </a:lvl1pPr>
            <a:lvl2pPr>
              <a:defRPr sz="1500"/>
            </a:lvl2pPr>
            <a:lvl3pPr>
              <a:defRPr sz="1350"/>
            </a:lvl3pPr>
            <a:lvl4pPr>
              <a:defRPr sz="1200"/>
            </a:lvl4pPr>
            <a:lvl5pPr>
              <a:defRPr sz="1200"/>
            </a:lvl5pPr>
            <a:lvl6pPr marL="1468003">
              <a:defRPr sz="1200"/>
            </a:lvl6pPr>
            <a:lvl7pPr marL="1468003">
              <a:defRPr sz="1200"/>
            </a:lvl7pPr>
            <a:lvl8pPr marL="1468003">
              <a:defRPr sz="1200" baseline="0"/>
            </a:lvl8pPr>
            <a:lvl9pPr marL="1468003">
              <a:defRPr sz="1200" baseline="0"/>
            </a:lvl9pPr>
          </a:lstStyle>
          <a:p>
            <a:pPr lvl="0"/>
            <a:r>
              <a:t>Click to edit Master text styles</a:t>
            </a:r>
          </a:p>
          <a:p>
            <a:pPr lvl="1"/>
            <a:r>
              <a:t>Second level</a:t>
            </a:r>
          </a:p>
          <a:p>
            <a:pPr lvl="2"/>
            <a:r>
              <a:t>Third level</a:t>
            </a:r>
          </a:p>
          <a:p>
            <a:pPr lvl="3"/>
            <a:r>
              <a:t>Fourth level</a:t>
            </a:r>
          </a:p>
          <a:p>
            <a:pPr lvl="4"/>
            <a:r>
              <a:t>Fifth level</a:t>
            </a:r>
          </a:p>
        </p:txBody>
      </p:sp>
      <p:sp>
        <p:nvSpPr>
          <p:cNvPr id="5" name="Date Placeholder 4"/>
          <p:cNvSpPr>
            <a:spLocks noGrp="1"/>
          </p:cNvSpPr>
          <p:nvPr>
            <p:ph type="dt" sz="half" idx="10"/>
          </p:nvPr>
        </p:nvSpPr>
        <p:spPr/>
        <p:txBody>
          <a:bodyPr/>
          <a:lstStyle/>
          <a:p>
            <a:fld id="{F8870721-0E0B-2C41-8F69-037DA21BD0C1}" type="datetime1">
              <a:rPr lang="en-US" smtClean="0">
                <a:solidFill>
                  <a:prstClr val="white">
                    <a:tint val="75000"/>
                  </a:prstClr>
                </a:solidFill>
              </a:rPr>
              <a:pPr/>
              <a:t>1/18/22</a:t>
            </a:fld>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113303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142108" y="1514475"/>
            <a:ext cx="7929246"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sp>
        <p:nvSpPr>
          <p:cNvPr id="2" name="Title 1"/>
          <p:cNvSpPr>
            <a:spLocks noGrp="1"/>
          </p:cNvSpPr>
          <p:nvPr>
            <p:ph type="title"/>
          </p:nvPr>
        </p:nvSpPr>
        <p:spPr>
          <a:xfrm>
            <a:off x="1142108" y="274638"/>
            <a:ext cx="6859785" cy="1020762"/>
          </a:xfrm>
        </p:spPr>
        <p:txBody>
          <a:bodyPr/>
          <a:lstStyle>
            <a:lvl1pPr>
              <a:defRPr/>
            </a:lvl1pPr>
          </a:lstStyle>
          <a:p>
            <a:r>
              <a:t>Click to edit Master title style</a:t>
            </a:r>
          </a:p>
        </p:txBody>
      </p:sp>
      <p:sp>
        <p:nvSpPr>
          <p:cNvPr id="3" name="Text Placeholder 2"/>
          <p:cNvSpPr>
            <a:spLocks noGrp="1"/>
          </p:cNvSpPr>
          <p:nvPr>
            <p:ph type="body" idx="1"/>
          </p:nvPr>
        </p:nvSpPr>
        <p:spPr>
          <a:xfrm>
            <a:off x="1142107" y="1905000"/>
            <a:ext cx="3313277" cy="762000"/>
          </a:xfrm>
        </p:spPr>
        <p:txBody>
          <a:bodyPr anchor="ctr"/>
          <a:lstStyle>
            <a:lvl1pPr marL="0" indent="0">
              <a:spcBef>
                <a:spcPts val="0"/>
              </a:spcBef>
              <a:buNone/>
              <a:defRPr sz="1800" b="0"/>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t>Click to edit Master text styles</a:t>
            </a:r>
          </a:p>
        </p:txBody>
      </p:sp>
      <p:sp>
        <p:nvSpPr>
          <p:cNvPr id="4" name="Content Placeholder 3"/>
          <p:cNvSpPr>
            <a:spLocks noGrp="1"/>
          </p:cNvSpPr>
          <p:nvPr>
            <p:ph sz="half" idx="2"/>
          </p:nvPr>
        </p:nvSpPr>
        <p:spPr>
          <a:xfrm>
            <a:off x="1142107" y="2819400"/>
            <a:ext cx="3313277" cy="3352801"/>
          </a:xfrm>
        </p:spPr>
        <p:txBody>
          <a:bodyPr/>
          <a:lstStyle>
            <a:lvl1pPr>
              <a:defRPr sz="1800"/>
            </a:lvl1pPr>
            <a:lvl2pPr>
              <a:defRPr sz="1500"/>
            </a:lvl2pPr>
            <a:lvl3pPr>
              <a:defRPr sz="1350"/>
            </a:lvl3pPr>
            <a:lvl4pPr>
              <a:defRPr sz="1200"/>
            </a:lvl4pPr>
            <a:lvl5pPr>
              <a:defRPr sz="1200"/>
            </a:lvl5pPr>
            <a:lvl6pPr marL="1468003">
              <a:defRPr sz="1200"/>
            </a:lvl6pPr>
            <a:lvl7pPr marL="1468003">
              <a:defRPr sz="1200" baseline="0"/>
            </a:lvl7pPr>
            <a:lvl8pPr marL="1468003">
              <a:defRPr sz="1200" baseline="0"/>
            </a:lvl8pPr>
            <a:lvl9pPr marL="1468003">
              <a:defRPr sz="1200" baseline="0"/>
            </a:lvl9pPr>
          </a:lstStyle>
          <a:p>
            <a:pPr lvl="0"/>
            <a:r>
              <a:t>Click to edit Master text styles</a:t>
            </a:r>
          </a:p>
          <a:p>
            <a:pPr lvl="1"/>
            <a:r>
              <a:t>Second level</a:t>
            </a:r>
          </a:p>
          <a:p>
            <a:pPr lvl="2"/>
            <a:r>
              <a:t>Third level</a:t>
            </a:r>
          </a:p>
          <a:p>
            <a:pPr lvl="3"/>
            <a:r>
              <a:t>Fourth level</a:t>
            </a:r>
          </a:p>
          <a:p>
            <a:pPr lvl="4"/>
            <a:r>
              <a:t>Fifth level</a:t>
            </a:r>
          </a:p>
        </p:txBody>
      </p:sp>
      <p:sp>
        <p:nvSpPr>
          <p:cNvPr id="5" name="Text Placeholder 4"/>
          <p:cNvSpPr>
            <a:spLocks noGrp="1"/>
          </p:cNvSpPr>
          <p:nvPr>
            <p:ph type="body" sz="quarter" idx="3"/>
          </p:nvPr>
        </p:nvSpPr>
        <p:spPr>
          <a:xfrm>
            <a:off x="4688616" y="1905000"/>
            <a:ext cx="3313277" cy="762000"/>
          </a:xfrm>
        </p:spPr>
        <p:txBody>
          <a:bodyPr anchor="ctr"/>
          <a:lstStyle>
            <a:lvl1pPr marL="0" indent="0">
              <a:spcBef>
                <a:spcPts val="0"/>
              </a:spcBef>
              <a:buNone/>
              <a:defRPr sz="1800" b="0"/>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t>Click to edit Master text styles</a:t>
            </a:r>
          </a:p>
        </p:txBody>
      </p:sp>
      <p:sp>
        <p:nvSpPr>
          <p:cNvPr id="6" name="Content Placeholder 5"/>
          <p:cNvSpPr>
            <a:spLocks noGrp="1"/>
          </p:cNvSpPr>
          <p:nvPr>
            <p:ph sz="quarter" idx="4"/>
          </p:nvPr>
        </p:nvSpPr>
        <p:spPr>
          <a:xfrm>
            <a:off x="4688616" y="2819400"/>
            <a:ext cx="3313277" cy="3352801"/>
          </a:xfrm>
        </p:spPr>
        <p:txBody>
          <a:bodyPr/>
          <a:lstStyle>
            <a:lvl1pPr>
              <a:defRPr sz="1800"/>
            </a:lvl1pPr>
            <a:lvl2pPr>
              <a:defRPr sz="1500"/>
            </a:lvl2pPr>
            <a:lvl3pPr>
              <a:defRPr sz="1350"/>
            </a:lvl3pPr>
            <a:lvl4pPr>
              <a:defRPr sz="1200"/>
            </a:lvl4pPr>
            <a:lvl5pPr marL="1468003">
              <a:defRPr sz="1200"/>
            </a:lvl5pPr>
            <a:lvl6pPr marL="1468003">
              <a:defRPr sz="1200"/>
            </a:lvl6pPr>
            <a:lvl7pPr marL="1468003">
              <a:defRPr sz="1200"/>
            </a:lvl7pPr>
            <a:lvl8pPr marL="1468003">
              <a:defRPr sz="1200"/>
            </a:lvl8pPr>
            <a:lvl9pPr marL="1468003">
              <a:defRPr sz="1200"/>
            </a:lvl9pPr>
          </a:lstStyle>
          <a:p>
            <a:pPr lvl="0"/>
            <a:r>
              <a:t>Click to edit Master text styles</a:t>
            </a:r>
          </a:p>
          <a:p>
            <a:pPr lvl="1"/>
            <a:r>
              <a:t>Second level</a:t>
            </a:r>
          </a:p>
          <a:p>
            <a:pPr lvl="2"/>
            <a:r>
              <a:t>Third level</a:t>
            </a:r>
          </a:p>
          <a:p>
            <a:pPr lvl="3"/>
            <a:r>
              <a:t>Fourth level</a:t>
            </a:r>
          </a:p>
          <a:p>
            <a:pPr lvl="4"/>
            <a:r>
              <a:t>Fifth level</a:t>
            </a:r>
          </a:p>
        </p:txBody>
      </p:sp>
      <p:sp>
        <p:nvSpPr>
          <p:cNvPr id="7" name="Date Placeholder 6"/>
          <p:cNvSpPr>
            <a:spLocks noGrp="1"/>
          </p:cNvSpPr>
          <p:nvPr>
            <p:ph type="dt" sz="half" idx="10"/>
          </p:nvPr>
        </p:nvSpPr>
        <p:spPr/>
        <p:txBody>
          <a:bodyPr/>
          <a:lstStyle/>
          <a:p>
            <a:fld id="{E2920EFD-D739-764F-96FF-CE7B7C78217E}" type="datetime1">
              <a:rPr lang="en-US" smtClean="0">
                <a:solidFill>
                  <a:prstClr val="white">
                    <a:tint val="75000"/>
                  </a:prstClr>
                </a:solidFill>
              </a:rPr>
              <a:pPr/>
              <a:t>1/18/22</a:t>
            </a:fld>
            <a:endParaRPr>
              <a:solidFill>
                <a:prstClr val="white">
                  <a:tint val="75000"/>
                </a:prstClr>
              </a:solidFill>
            </a:endParaRPr>
          </a:p>
        </p:txBody>
      </p:sp>
      <p:sp>
        <p:nvSpPr>
          <p:cNvPr id="8" name="Footer Placeholder 7"/>
          <p:cNvSpPr>
            <a:spLocks noGrp="1"/>
          </p:cNvSpPr>
          <p:nvPr>
            <p:ph type="ftr" sz="quarter" idx="11"/>
          </p:nvPr>
        </p:nvSpPr>
        <p:spPr/>
        <p:txBody>
          <a:bodyPr/>
          <a:lstStyle/>
          <a:p>
            <a:endParaRPr>
              <a:solidFill>
                <a:prstClr val="white">
                  <a:tint val="75000"/>
                </a:prstClr>
              </a:solidFill>
            </a:endParaRPr>
          </a:p>
        </p:txBody>
      </p:sp>
      <p:sp>
        <p:nvSpPr>
          <p:cNvPr id="9" name="Slide Number Placeholder 8"/>
          <p:cNvSpPr>
            <a:spLocks noGrp="1"/>
          </p:cNvSpPr>
          <p:nvPr>
            <p:ph type="sldNum" sz="quarter" idx="12"/>
          </p:nvPr>
        </p:nvSpPr>
        <p:spPr/>
        <p:txBody>
          <a:bodyPr/>
          <a:lstStyle>
            <a:lvl1pPr>
              <a:defRPr sz="1050" baseline="0"/>
            </a:lvl1pPr>
          </a:lstStyle>
          <a:p>
            <a:fld id="{25BA54BD-C84D-46CE-8B72-31BFB26ABA43}"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2081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142108" y="1514475"/>
            <a:ext cx="7929246"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p:txBody>
          <a:bodyPr/>
          <a:lstStyle/>
          <a:p>
            <a:fld id="{DEE3C509-080F-EC45-BB57-CA7C8C2A7704}" type="datetime1">
              <a:rPr lang="en-US" smtClean="0">
                <a:solidFill>
                  <a:prstClr val="white">
                    <a:tint val="75000"/>
                  </a:prstClr>
                </a:solidFill>
              </a:rPr>
              <a:pPr/>
              <a:t>1/18/22</a:t>
            </a:fld>
            <a:endParaRPr>
              <a:solidFill>
                <a:prstClr val="white">
                  <a:tint val="75000"/>
                </a:prstClr>
              </a:solidFill>
            </a:endParaRPr>
          </a:p>
        </p:txBody>
      </p:sp>
      <p:sp>
        <p:nvSpPr>
          <p:cNvPr id="4" name="Footer Placeholder 3"/>
          <p:cNvSpPr>
            <a:spLocks noGrp="1"/>
          </p:cNvSpPr>
          <p:nvPr>
            <p:ph type="ftr" sz="quarter" idx="11"/>
          </p:nvPr>
        </p:nvSpPr>
        <p:spPr/>
        <p:txBody>
          <a:bodyPr/>
          <a:lstStyle/>
          <a:p>
            <a:endParaRPr>
              <a:solidFill>
                <a:prstClr val="white">
                  <a:tint val="75000"/>
                </a:prstClr>
              </a:solidFill>
            </a:endParaRPr>
          </a:p>
        </p:txBody>
      </p:sp>
      <p:sp>
        <p:nvSpPr>
          <p:cNvPr id="5" name="Slide Number Placeholder 4"/>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173680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77A66-6196-B84C-B596-6BDDBBC163BC}" type="datetime1">
              <a:rPr lang="en-US" smtClean="0">
                <a:solidFill>
                  <a:prstClr val="white">
                    <a:tint val="75000"/>
                  </a:prstClr>
                </a:solidFill>
              </a:rPr>
              <a:pPr/>
              <a:t>1/18/22</a:t>
            </a:fld>
            <a:endParaRPr>
              <a:solidFill>
                <a:prstClr val="white">
                  <a:tint val="75000"/>
                </a:prstClr>
              </a:solidFill>
            </a:endParaRPr>
          </a:p>
        </p:txBody>
      </p:sp>
      <p:sp>
        <p:nvSpPr>
          <p:cNvPr id="3" name="Footer Placeholder 2"/>
          <p:cNvSpPr>
            <a:spLocks noGrp="1"/>
          </p:cNvSpPr>
          <p:nvPr>
            <p:ph type="ftr" sz="quarter" idx="11"/>
          </p:nvPr>
        </p:nvSpPr>
        <p:spPr/>
        <p:txBody>
          <a:bodyPr/>
          <a:lstStyle/>
          <a:p>
            <a:endParaRPr>
              <a:solidFill>
                <a:prstClr val="white">
                  <a:tint val="75000"/>
                </a:prstClr>
              </a:solidFill>
            </a:endParaRPr>
          </a:p>
        </p:txBody>
      </p:sp>
      <p:sp>
        <p:nvSpPr>
          <p:cNvPr id="4" name="Slide Number Placeholder 3"/>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922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3314242" y="1630822"/>
            <a:ext cx="4719500"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grpSp>
      </p:grpSp>
      <p:sp>
        <p:nvSpPr>
          <p:cNvPr id="2" name="Title 1"/>
          <p:cNvSpPr>
            <a:spLocks noGrp="1"/>
          </p:cNvSpPr>
          <p:nvPr>
            <p:ph type="title"/>
          </p:nvPr>
        </p:nvSpPr>
        <p:spPr>
          <a:xfrm>
            <a:off x="1142108" y="274638"/>
            <a:ext cx="6859785" cy="1020762"/>
          </a:xfrm>
        </p:spPr>
        <p:txBody>
          <a:bodyPr anchor="b">
            <a:noAutofit/>
          </a:bodyPr>
          <a:lstStyle>
            <a:lvl1pPr algn="l">
              <a:defRPr sz="2401" b="0"/>
            </a:lvl1pPr>
          </a:lstStyle>
          <a:p>
            <a:r>
              <a:t>Click to edit Master title style</a:t>
            </a:r>
          </a:p>
        </p:txBody>
      </p:sp>
      <p:sp>
        <p:nvSpPr>
          <p:cNvPr id="3" name="Content Placeholder 2"/>
          <p:cNvSpPr>
            <a:spLocks noGrp="1"/>
          </p:cNvSpPr>
          <p:nvPr>
            <p:ph idx="1"/>
          </p:nvPr>
        </p:nvSpPr>
        <p:spPr>
          <a:xfrm>
            <a:off x="3533436" y="1905000"/>
            <a:ext cx="4253068" cy="40386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baseline="0"/>
            </a:lvl7pPr>
            <a:lvl8pPr>
              <a:defRPr sz="1200" baseline="0"/>
            </a:lvl8pPr>
            <a:lvl9pPr>
              <a:defRPr sz="1200" baseline="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p:cNvSpPr>
            <a:spLocks noGrp="1"/>
          </p:cNvSpPr>
          <p:nvPr>
            <p:ph type="body" sz="half" idx="2"/>
          </p:nvPr>
        </p:nvSpPr>
        <p:spPr>
          <a:xfrm>
            <a:off x="1142107" y="3429000"/>
            <a:ext cx="2057936" cy="2743200"/>
          </a:xfrm>
        </p:spPr>
        <p:txBody>
          <a:bodyPr anchor="b">
            <a:normAutofit/>
          </a:bodyPr>
          <a:lstStyle>
            <a:lvl1pPr marL="0" indent="0">
              <a:spcBef>
                <a:spcPts val="900"/>
              </a:spcBef>
              <a:buNone/>
              <a:defRPr sz="120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t>Click to edit Master text styles</a:t>
            </a:r>
          </a:p>
        </p:txBody>
      </p:sp>
      <p:sp>
        <p:nvSpPr>
          <p:cNvPr id="5" name="Date Placeholder 4"/>
          <p:cNvSpPr>
            <a:spLocks noGrp="1"/>
          </p:cNvSpPr>
          <p:nvPr>
            <p:ph type="dt" sz="half" idx="10"/>
          </p:nvPr>
        </p:nvSpPr>
        <p:spPr/>
        <p:txBody>
          <a:bodyPr/>
          <a:lstStyle/>
          <a:p>
            <a:fld id="{9D5ED4E0-8972-FF4A-8FF0-31A49DD68FF2}" type="datetime1">
              <a:rPr lang="en-US" smtClean="0">
                <a:solidFill>
                  <a:prstClr val="white">
                    <a:tint val="75000"/>
                  </a:prstClr>
                </a:solidFill>
              </a:rPr>
              <a:pPr/>
              <a:t>1/18/22</a:t>
            </a:fld>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95946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085908" y="1630822"/>
            <a:ext cx="4719500"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grpSp>
      </p:grpSp>
      <p:sp>
        <p:nvSpPr>
          <p:cNvPr id="2" name="Title 1"/>
          <p:cNvSpPr>
            <a:spLocks noGrp="1"/>
          </p:cNvSpPr>
          <p:nvPr>
            <p:ph type="title"/>
          </p:nvPr>
        </p:nvSpPr>
        <p:spPr>
          <a:xfrm>
            <a:off x="1142108" y="274638"/>
            <a:ext cx="6859785" cy="1020762"/>
          </a:xfrm>
        </p:spPr>
        <p:txBody>
          <a:bodyPr anchor="b">
            <a:noAutofit/>
          </a:bodyPr>
          <a:lstStyle>
            <a:lvl1pPr algn="l">
              <a:defRPr sz="2401" b="0"/>
            </a:lvl1pPr>
          </a:lstStyle>
          <a:p>
            <a:r>
              <a:t>Click to edit Master title style</a:t>
            </a:r>
          </a:p>
        </p:txBody>
      </p:sp>
      <p:sp>
        <p:nvSpPr>
          <p:cNvPr id="3" name="Picture Placeholder 2"/>
          <p:cNvSpPr>
            <a:spLocks noGrp="1"/>
          </p:cNvSpPr>
          <p:nvPr>
            <p:ph type="pic" idx="1"/>
          </p:nvPr>
        </p:nvSpPr>
        <p:spPr>
          <a:xfrm>
            <a:off x="1309719" y="1884311"/>
            <a:ext cx="4253068" cy="4041648"/>
          </a:xfrm>
          <a:solidFill>
            <a:schemeClr val="bg1"/>
          </a:solidFill>
        </p:spPr>
        <p:txBody>
          <a:bodyPr tIns="914400">
            <a:normAutofit/>
          </a:bodyPr>
          <a:lstStyle>
            <a:lvl1pPr marL="0" indent="0" algn="ctr">
              <a:buNone/>
              <a:defRPr sz="1800"/>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r>
              <a:t>Click icon to add picture</a:t>
            </a:r>
          </a:p>
        </p:txBody>
      </p:sp>
      <p:sp>
        <p:nvSpPr>
          <p:cNvPr id="4" name="Text Placeholder 3"/>
          <p:cNvSpPr>
            <a:spLocks noGrp="1"/>
          </p:cNvSpPr>
          <p:nvPr>
            <p:ph type="body" sz="half" idx="2"/>
          </p:nvPr>
        </p:nvSpPr>
        <p:spPr>
          <a:xfrm>
            <a:off x="5931014" y="3411748"/>
            <a:ext cx="2057936" cy="2743200"/>
          </a:xfrm>
        </p:spPr>
        <p:txBody>
          <a:bodyPr anchor="b">
            <a:normAutofit/>
          </a:bodyPr>
          <a:lstStyle>
            <a:lvl1pPr marL="0" indent="0">
              <a:spcBef>
                <a:spcPts val="900"/>
              </a:spcBef>
              <a:buNone/>
              <a:defRPr sz="120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t>Click to edit Master text styles</a:t>
            </a:r>
          </a:p>
        </p:txBody>
      </p:sp>
      <p:sp>
        <p:nvSpPr>
          <p:cNvPr id="5" name="Date Placeholder 4"/>
          <p:cNvSpPr>
            <a:spLocks noGrp="1"/>
          </p:cNvSpPr>
          <p:nvPr>
            <p:ph type="dt" sz="half" idx="10"/>
          </p:nvPr>
        </p:nvSpPr>
        <p:spPr/>
        <p:txBody>
          <a:bodyPr/>
          <a:lstStyle/>
          <a:p>
            <a:fld id="{BCC1AA9C-7BF5-3E40-9C90-E8670165FD9A}" type="datetime1">
              <a:rPr lang="en-US" smtClean="0">
                <a:solidFill>
                  <a:prstClr val="white">
                    <a:tint val="75000"/>
                  </a:prstClr>
                </a:solidFill>
              </a:rPr>
              <a:pPr/>
              <a:t>1/18/22</a:t>
            </a:fld>
            <a:endParaRPr>
              <a:solidFill>
                <a:prstClr val="white">
                  <a:tint val="75000"/>
                </a:prstClr>
              </a:solidFill>
            </a:endParaRPr>
          </a:p>
        </p:txBody>
      </p:sp>
      <p:sp>
        <p:nvSpPr>
          <p:cNvPr id="6" name="Footer Placeholder 5"/>
          <p:cNvSpPr>
            <a:spLocks noGrp="1"/>
          </p:cNvSpPr>
          <p:nvPr>
            <p:ph type="ftr" sz="quarter" idx="11"/>
          </p:nvPr>
        </p:nvSpPr>
        <p:spPr/>
        <p:txBody>
          <a:bodyPr/>
          <a:lstStyle/>
          <a:p>
            <a:endParaRPr>
              <a:solidFill>
                <a:prstClr val="white">
                  <a:tint val="75000"/>
                </a:prstClr>
              </a:solidFill>
            </a:endParaRPr>
          </a:p>
        </p:txBody>
      </p:sp>
      <p:sp>
        <p:nvSpPr>
          <p:cNvPr id="7" name="Slide Number Placeholder 6"/>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54743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142108" y="1514475"/>
            <a:ext cx="7929246"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lvl5pPr>
              <a:defRPr/>
            </a:lvl5pPr>
            <a:lvl6pPr marL="1468003">
              <a:defRPr/>
            </a:lvl6pPr>
            <a:lvl7pPr marL="1468003">
              <a:defRPr/>
            </a:lvl7pPr>
            <a:lvl8pPr marL="1468003">
              <a:defRPr/>
            </a:lvl8pPr>
            <a:lvl9pPr marL="1468003">
              <a:defRPr/>
            </a:lvl9p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1F0337D6-F3E3-374B-9C3B-8870C5B6B8D6}" type="datetime1">
              <a:rPr lang="en-US" smtClean="0">
                <a:solidFill>
                  <a:prstClr val="white">
                    <a:tint val="75000"/>
                  </a:prstClr>
                </a:solidFill>
              </a:rPr>
              <a:pPr/>
              <a:t>1/18/22</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61541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4338754" y="3480593"/>
            <a:ext cx="6492240" cy="48019"/>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sz="1350">
                <a:solidFill>
                  <a:prstClr val="white"/>
                </a:solidFill>
                <a:latin typeface="Corbel"/>
              </a:endParaRPr>
            </a:p>
          </p:txBody>
        </p:sp>
      </p:grpSp>
      <p:sp>
        <p:nvSpPr>
          <p:cNvPr id="2" name="Vertical Title 1"/>
          <p:cNvSpPr>
            <a:spLocks noGrp="1"/>
          </p:cNvSpPr>
          <p:nvPr>
            <p:ph type="title" orient="vert"/>
          </p:nvPr>
        </p:nvSpPr>
        <p:spPr>
          <a:xfrm>
            <a:off x="7773233" y="274640"/>
            <a:ext cx="1028968" cy="5901747"/>
          </a:xfrm>
        </p:spPr>
        <p:txBody>
          <a:bodyPr vert="eaVert"/>
          <a:lstStyle/>
          <a:p>
            <a:r>
              <a:t>Click to edit Master title style</a:t>
            </a:r>
          </a:p>
        </p:txBody>
      </p:sp>
      <p:sp>
        <p:nvSpPr>
          <p:cNvPr id="3" name="Vertical Text Placeholder 2"/>
          <p:cNvSpPr>
            <a:spLocks noGrp="1"/>
          </p:cNvSpPr>
          <p:nvPr>
            <p:ph type="body" orient="vert" idx="1"/>
          </p:nvPr>
        </p:nvSpPr>
        <p:spPr>
          <a:xfrm>
            <a:off x="456128" y="277814"/>
            <a:ext cx="6859787" cy="5898573"/>
          </a:xfrm>
        </p:spPr>
        <p:txBody>
          <a:bodyPr vert="eaVert"/>
          <a:lstStyle>
            <a:lvl5pPr>
              <a:defRPr/>
            </a:lvl5pPr>
            <a:lvl6pPr>
              <a:defRPr/>
            </a:lvl6pPr>
            <a:lvl7pPr>
              <a:defRPr/>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89AAE2C9-9B6E-7243-A5DC-C7B72CDE7372}" type="datetime1">
              <a:rPr lang="en-US" smtClean="0">
                <a:solidFill>
                  <a:prstClr val="white">
                    <a:tint val="75000"/>
                  </a:prstClr>
                </a:solidFill>
              </a:rPr>
              <a:pPr/>
              <a:t>1/18/22</a:t>
            </a:fld>
            <a:endParaRPr>
              <a:solidFill>
                <a:prstClr val="white">
                  <a:tint val="75000"/>
                </a:prstClr>
              </a:solidFill>
            </a:endParaRPr>
          </a:p>
        </p:txBody>
      </p:sp>
      <p:sp>
        <p:nvSpPr>
          <p:cNvPr id="5" name="Footer Placeholder 4"/>
          <p:cNvSpPr>
            <a:spLocks noGrp="1"/>
          </p:cNvSpPr>
          <p:nvPr>
            <p:ph type="ftr" sz="quarter" idx="11"/>
          </p:nvPr>
        </p:nvSpPr>
        <p:spPr/>
        <p:txBody>
          <a:bodyPr/>
          <a:lstStyle/>
          <a:p>
            <a:endParaRPr>
              <a:solidFill>
                <a:prstClr val="white">
                  <a:tint val="75000"/>
                </a:prstClr>
              </a:solidFill>
            </a:endParaRPr>
          </a:p>
        </p:txBody>
      </p:sp>
      <p:sp>
        <p:nvSpPr>
          <p:cNvPr id="6" name="Slide Number Placeholder 5"/>
          <p:cNvSpPr>
            <a:spLocks noGrp="1"/>
          </p:cNvSpPr>
          <p:nvPr>
            <p:ph type="sldNum" sz="quarter" idx="12"/>
          </p:nvPr>
        </p:nvSpPr>
        <p:spPr/>
        <p:txBody>
          <a:bodyPr/>
          <a:lstStyle/>
          <a:p>
            <a:fld id="{25BA54BD-C84D-46CE-8B72-31BFB26ABA43}"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155778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image" Target="../media/image1.jpeg"/><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image" Target="../media/image1.jpeg"/><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theme" Target="../theme/theme5.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6.jp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7.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88901"/>
            <a:ext cx="8077200" cy="990600"/>
          </a:xfrm>
          <a:prstGeom prst="rect">
            <a:avLst/>
          </a:prstGeom>
          <a:noFill/>
          <a:ln w="9525">
            <a:noFill/>
            <a:miter lim="800000"/>
            <a:headEnd/>
            <a:tailEnd/>
          </a:ln>
        </p:spPr>
        <p:txBody>
          <a:bodyPr vert="horz" wrap="square" lIns="91407" tIns="45704" rIns="91407" bIns="45704"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384300"/>
            <a:ext cx="8229600" cy="4711700"/>
          </a:xfrm>
          <a:prstGeom prst="rect">
            <a:avLst/>
          </a:prstGeom>
          <a:noFill/>
          <a:ln w="9525">
            <a:noFill/>
            <a:miter lim="800000"/>
            <a:headEnd/>
            <a:tailEnd/>
          </a:ln>
        </p:spPr>
        <p:txBody>
          <a:bodyPr vert="horz" wrap="square" lIns="91407" tIns="45704" rIns="91407" bIns="457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44876" name="Line 12"/>
          <p:cNvSpPr>
            <a:spLocks noChangeShapeType="1"/>
          </p:cNvSpPr>
          <p:nvPr userDrawn="1"/>
        </p:nvSpPr>
        <p:spPr bwMode="auto">
          <a:xfrm>
            <a:off x="304800" y="1066800"/>
            <a:ext cx="8458200" cy="0"/>
          </a:xfrm>
          <a:prstGeom prst="line">
            <a:avLst/>
          </a:prstGeom>
          <a:noFill/>
          <a:ln w="41275">
            <a:solidFill>
              <a:srgbClr val="FF0000"/>
            </a:solidFill>
            <a:round/>
            <a:headEnd/>
            <a:tailEnd/>
          </a:ln>
          <a:effectLst/>
        </p:spPr>
        <p:txBody>
          <a:bodyPr wrap="none" lIns="89967" tIns="46784" rIns="89967" bIns="46784" anchor="ctr"/>
          <a:lstStyle/>
          <a:p>
            <a:pPr>
              <a:defRPr/>
            </a:pPr>
            <a:endParaRPr lang="en-US"/>
          </a:p>
        </p:txBody>
      </p:sp>
      <p:sp>
        <p:nvSpPr>
          <p:cNvPr id="2" name="Slide Number Placeholder 1"/>
          <p:cNvSpPr>
            <a:spLocks noGrp="1"/>
          </p:cNvSpPr>
          <p:nvPr>
            <p:ph type="sldNum" sz="quarter" idx="4"/>
          </p:nvPr>
        </p:nvSpPr>
        <p:spPr>
          <a:xfrm>
            <a:off x="6553200" y="6356357"/>
            <a:ext cx="2133600" cy="365125"/>
          </a:xfrm>
          <a:prstGeom prst="rect">
            <a:avLst/>
          </a:prstGeom>
        </p:spPr>
        <p:txBody>
          <a:bodyPr vert="horz" lIns="91407" tIns="45704" rIns="91407" bIns="45704" rtlCol="0" anchor="ctr"/>
          <a:lstStyle>
            <a:lvl1pPr algn="r">
              <a:defRPr sz="1200">
                <a:solidFill>
                  <a:schemeClr val="tx1">
                    <a:tint val="75000"/>
                  </a:schemeClr>
                </a:solidFill>
              </a:defRPr>
            </a:lvl1pPr>
          </a:lstStyle>
          <a:p>
            <a:fld id="{9E09538B-8050-9642-BAB9-14094EB459F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8"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hdr="0" ftr="0" dt="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pitchFamily="34" charset="0"/>
        </a:defRPr>
      </a:lvl2pPr>
      <a:lvl3pPr algn="ctr" rtl="0" eaLnBrk="0" fontAlgn="base" hangingPunct="0">
        <a:spcBef>
          <a:spcPct val="0"/>
        </a:spcBef>
        <a:spcAft>
          <a:spcPct val="0"/>
        </a:spcAft>
        <a:defRPr sz="2800">
          <a:solidFill>
            <a:schemeClr val="tx2"/>
          </a:solidFill>
          <a:latin typeface="Arial" pitchFamily="34" charset="0"/>
        </a:defRPr>
      </a:lvl3pPr>
      <a:lvl4pPr algn="ctr" rtl="0" eaLnBrk="0" fontAlgn="base" hangingPunct="0">
        <a:spcBef>
          <a:spcPct val="0"/>
        </a:spcBef>
        <a:spcAft>
          <a:spcPct val="0"/>
        </a:spcAft>
        <a:defRPr sz="2800">
          <a:solidFill>
            <a:schemeClr val="tx2"/>
          </a:solidFill>
          <a:latin typeface="Arial" pitchFamily="34" charset="0"/>
        </a:defRPr>
      </a:lvl4pPr>
      <a:lvl5pPr algn="ctr" rtl="0" eaLnBrk="0" fontAlgn="base" hangingPunct="0">
        <a:spcBef>
          <a:spcPct val="0"/>
        </a:spcBef>
        <a:spcAft>
          <a:spcPct val="0"/>
        </a:spcAft>
        <a:defRPr sz="2800">
          <a:solidFill>
            <a:schemeClr val="tx2"/>
          </a:solidFill>
          <a:latin typeface="Arial" pitchFamily="34" charset="0"/>
        </a:defRPr>
      </a:lvl5pPr>
      <a:lvl6pPr marL="457035" algn="ctr" rtl="0" fontAlgn="base">
        <a:spcBef>
          <a:spcPct val="0"/>
        </a:spcBef>
        <a:spcAft>
          <a:spcPct val="0"/>
        </a:spcAft>
        <a:defRPr sz="2800">
          <a:solidFill>
            <a:schemeClr val="tx2"/>
          </a:solidFill>
          <a:latin typeface="Arial" pitchFamily="34" charset="0"/>
        </a:defRPr>
      </a:lvl6pPr>
      <a:lvl7pPr marL="914071" algn="ctr" rtl="0" fontAlgn="base">
        <a:spcBef>
          <a:spcPct val="0"/>
        </a:spcBef>
        <a:spcAft>
          <a:spcPct val="0"/>
        </a:spcAft>
        <a:defRPr sz="2800">
          <a:solidFill>
            <a:schemeClr val="tx2"/>
          </a:solidFill>
          <a:latin typeface="Arial" pitchFamily="34" charset="0"/>
        </a:defRPr>
      </a:lvl7pPr>
      <a:lvl8pPr marL="1371110" algn="ctr" rtl="0" fontAlgn="base">
        <a:spcBef>
          <a:spcPct val="0"/>
        </a:spcBef>
        <a:spcAft>
          <a:spcPct val="0"/>
        </a:spcAft>
        <a:defRPr sz="2800">
          <a:solidFill>
            <a:schemeClr val="tx2"/>
          </a:solidFill>
          <a:latin typeface="Arial" pitchFamily="34" charset="0"/>
        </a:defRPr>
      </a:lvl8pPr>
      <a:lvl9pPr marL="1828146" algn="ctr" rtl="0" fontAlgn="base">
        <a:spcBef>
          <a:spcPct val="0"/>
        </a:spcBef>
        <a:spcAft>
          <a:spcPct val="0"/>
        </a:spcAft>
        <a:defRPr sz="2800">
          <a:solidFill>
            <a:schemeClr val="tx2"/>
          </a:solidFill>
          <a:latin typeface="Arial" pitchFamily="34" charset="0"/>
        </a:defRPr>
      </a:lvl9pPr>
    </p:titleStyle>
    <p:bodyStyle>
      <a:lvl1pPr marL="342778" indent="-342778" algn="l" rtl="0" eaLnBrk="0" fontAlgn="base" hangingPunct="0">
        <a:spcBef>
          <a:spcPct val="20000"/>
        </a:spcBef>
        <a:spcAft>
          <a:spcPct val="0"/>
        </a:spcAft>
        <a:buChar char="•"/>
        <a:defRPr sz="2200">
          <a:solidFill>
            <a:schemeClr val="tx1"/>
          </a:solidFill>
          <a:latin typeface="+mn-lt"/>
          <a:ea typeface="+mn-ea"/>
          <a:cs typeface="+mn-cs"/>
        </a:defRPr>
      </a:lvl1pPr>
      <a:lvl2pPr marL="742684" indent="-285647" algn="l" rtl="0" eaLnBrk="0" fontAlgn="base" hangingPunct="0">
        <a:spcBef>
          <a:spcPct val="20000"/>
        </a:spcBef>
        <a:spcAft>
          <a:spcPct val="0"/>
        </a:spcAft>
        <a:buChar char="–"/>
        <a:defRPr sz="2200">
          <a:solidFill>
            <a:schemeClr val="tx1"/>
          </a:solidFill>
          <a:latin typeface="+mn-lt"/>
        </a:defRPr>
      </a:lvl2pPr>
      <a:lvl3pPr marL="1142589" indent="-228517" algn="l" rtl="0" eaLnBrk="0" fontAlgn="base" hangingPunct="0">
        <a:spcBef>
          <a:spcPct val="20000"/>
        </a:spcBef>
        <a:spcAft>
          <a:spcPct val="0"/>
        </a:spcAft>
        <a:buChar char="•"/>
        <a:defRPr sz="2200">
          <a:solidFill>
            <a:schemeClr val="tx1"/>
          </a:solidFill>
          <a:latin typeface="+mn-lt"/>
        </a:defRPr>
      </a:lvl3pPr>
      <a:lvl4pPr marL="1599626" indent="-228517" algn="l" rtl="0" eaLnBrk="0" fontAlgn="base" hangingPunct="0">
        <a:spcBef>
          <a:spcPct val="20000"/>
        </a:spcBef>
        <a:spcAft>
          <a:spcPct val="0"/>
        </a:spcAft>
        <a:buChar char="–"/>
        <a:defRPr sz="2200">
          <a:solidFill>
            <a:schemeClr val="tx1"/>
          </a:solidFill>
          <a:latin typeface="+mn-lt"/>
        </a:defRPr>
      </a:lvl4pPr>
      <a:lvl5pPr marL="2056665" indent="-228517" algn="l" rtl="0" eaLnBrk="0" fontAlgn="base" hangingPunct="0">
        <a:spcBef>
          <a:spcPct val="20000"/>
        </a:spcBef>
        <a:spcAft>
          <a:spcPct val="0"/>
        </a:spcAft>
        <a:buChar char="»"/>
        <a:defRPr sz="2200">
          <a:solidFill>
            <a:schemeClr val="tx1"/>
          </a:solidFill>
          <a:latin typeface="+mn-lt"/>
        </a:defRPr>
      </a:lvl5pPr>
      <a:lvl6pPr marL="2513701" indent="-228517" algn="l" rtl="0" fontAlgn="base">
        <a:spcBef>
          <a:spcPct val="20000"/>
        </a:spcBef>
        <a:spcAft>
          <a:spcPct val="0"/>
        </a:spcAft>
        <a:buChar char="»"/>
        <a:defRPr sz="2200">
          <a:solidFill>
            <a:schemeClr val="tx1"/>
          </a:solidFill>
          <a:latin typeface="+mn-lt"/>
        </a:defRPr>
      </a:lvl6pPr>
      <a:lvl7pPr marL="2970736" indent="-228517" algn="l" rtl="0" fontAlgn="base">
        <a:spcBef>
          <a:spcPct val="20000"/>
        </a:spcBef>
        <a:spcAft>
          <a:spcPct val="0"/>
        </a:spcAft>
        <a:buChar char="»"/>
        <a:defRPr sz="2200">
          <a:solidFill>
            <a:schemeClr val="tx1"/>
          </a:solidFill>
          <a:latin typeface="+mn-lt"/>
        </a:defRPr>
      </a:lvl7pPr>
      <a:lvl8pPr marL="3427774" indent="-228517" algn="l" rtl="0" fontAlgn="base">
        <a:spcBef>
          <a:spcPct val="20000"/>
        </a:spcBef>
        <a:spcAft>
          <a:spcPct val="0"/>
        </a:spcAft>
        <a:buChar char="»"/>
        <a:defRPr sz="2200">
          <a:solidFill>
            <a:schemeClr val="tx1"/>
          </a:solidFill>
          <a:latin typeface="+mn-lt"/>
        </a:defRPr>
      </a:lvl8pPr>
      <a:lvl9pPr marL="3884807" indent="-228517" algn="l" rtl="0" fontAlgn="base">
        <a:spcBef>
          <a:spcPct val="20000"/>
        </a:spcBef>
        <a:spcAft>
          <a:spcPct val="0"/>
        </a:spcAft>
        <a:buChar char="»"/>
        <a:defRPr sz="2200">
          <a:solidFill>
            <a:schemeClr val="tx1"/>
          </a:solidFill>
          <a:latin typeface="+mn-lt"/>
        </a:defRPr>
      </a:lvl9pPr>
    </p:bodyStyle>
    <p:otherStyle>
      <a:defPPr>
        <a:defRPr lang="en-US"/>
      </a:defPPr>
      <a:lvl1pPr marL="0" algn="l" defTabSz="914071" rtl="0" eaLnBrk="1" latinLnBrk="0" hangingPunct="1">
        <a:defRPr sz="1800" kern="1200">
          <a:solidFill>
            <a:schemeClr val="tx1"/>
          </a:solidFill>
          <a:latin typeface="+mn-lt"/>
          <a:ea typeface="+mn-ea"/>
          <a:cs typeface="+mn-cs"/>
        </a:defRPr>
      </a:lvl1pPr>
      <a:lvl2pPr marL="457035" algn="l" defTabSz="914071" rtl="0" eaLnBrk="1" latinLnBrk="0" hangingPunct="1">
        <a:defRPr sz="1800" kern="1200">
          <a:solidFill>
            <a:schemeClr val="tx1"/>
          </a:solidFill>
          <a:latin typeface="+mn-lt"/>
          <a:ea typeface="+mn-ea"/>
          <a:cs typeface="+mn-cs"/>
        </a:defRPr>
      </a:lvl2pPr>
      <a:lvl3pPr marL="914071" algn="l" defTabSz="914071" rtl="0" eaLnBrk="1" latinLnBrk="0" hangingPunct="1">
        <a:defRPr sz="1800" kern="1200">
          <a:solidFill>
            <a:schemeClr val="tx1"/>
          </a:solidFill>
          <a:latin typeface="+mn-lt"/>
          <a:ea typeface="+mn-ea"/>
          <a:cs typeface="+mn-cs"/>
        </a:defRPr>
      </a:lvl3pPr>
      <a:lvl4pPr marL="1371110" algn="l" defTabSz="914071" rtl="0" eaLnBrk="1" latinLnBrk="0" hangingPunct="1">
        <a:defRPr sz="1800" kern="1200">
          <a:solidFill>
            <a:schemeClr val="tx1"/>
          </a:solidFill>
          <a:latin typeface="+mn-lt"/>
          <a:ea typeface="+mn-ea"/>
          <a:cs typeface="+mn-cs"/>
        </a:defRPr>
      </a:lvl4pPr>
      <a:lvl5pPr marL="1828146" algn="l" defTabSz="914071" rtl="0" eaLnBrk="1" latinLnBrk="0" hangingPunct="1">
        <a:defRPr sz="1800" kern="1200">
          <a:solidFill>
            <a:schemeClr val="tx1"/>
          </a:solidFill>
          <a:latin typeface="+mn-lt"/>
          <a:ea typeface="+mn-ea"/>
          <a:cs typeface="+mn-cs"/>
        </a:defRPr>
      </a:lvl5pPr>
      <a:lvl6pPr marL="2285181" algn="l" defTabSz="914071" rtl="0" eaLnBrk="1" latinLnBrk="0" hangingPunct="1">
        <a:defRPr sz="1800" kern="1200">
          <a:solidFill>
            <a:schemeClr val="tx1"/>
          </a:solidFill>
          <a:latin typeface="+mn-lt"/>
          <a:ea typeface="+mn-ea"/>
          <a:cs typeface="+mn-cs"/>
        </a:defRPr>
      </a:lvl6pPr>
      <a:lvl7pPr marL="2742219" algn="l" defTabSz="914071" rtl="0" eaLnBrk="1" latinLnBrk="0" hangingPunct="1">
        <a:defRPr sz="1800" kern="1200">
          <a:solidFill>
            <a:schemeClr val="tx1"/>
          </a:solidFill>
          <a:latin typeface="+mn-lt"/>
          <a:ea typeface="+mn-ea"/>
          <a:cs typeface="+mn-cs"/>
        </a:defRPr>
      </a:lvl7pPr>
      <a:lvl8pPr marL="3199252" algn="l" defTabSz="914071" rtl="0" eaLnBrk="1" latinLnBrk="0" hangingPunct="1">
        <a:defRPr sz="1800" kern="1200">
          <a:solidFill>
            <a:schemeClr val="tx1"/>
          </a:solidFill>
          <a:latin typeface="+mn-lt"/>
          <a:ea typeface="+mn-ea"/>
          <a:cs typeface="+mn-cs"/>
        </a:defRPr>
      </a:lvl8pPr>
      <a:lvl9pPr marL="3656291" algn="l" defTabSz="91407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07" tIns="45704" rIns="91407" bIns="45704" rtlCol="0" anchor="ctr">
            <a:normAutofit/>
          </a:bodyPr>
          <a:lstStyle/>
          <a:p>
            <a:r>
              <a:rPr lang="en-US"/>
              <a:t>Click to edit Master title style</a:t>
            </a:r>
          </a:p>
        </p:txBody>
      </p:sp>
      <p:sp>
        <p:nvSpPr>
          <p:cNvPr id="3" name="Text Placeholder 2"/>
          <p:cNvSpPr>
            <a:spLocks noGrp="1"/>
          </p:cNvSpPr>
          <p:nvPr>
            <p:ph type="body" idx="1"/>
          </p:nvPr>
        </p:nvSpPr>
        <p:spPr>
          <a:xfrm>
            <a:off x="457200" y="1600207"/>
            <a:ext cx="8229600" cy="4525963"/>
          </a:xfrm>
          <a:prstGeom prst="rect">
            <a:avLst/>
          </a:prstGeom>
        </p:spPr>
        <p:txBody>
          <a:bodyPr vert="horz" lIns="91407" tIns="45704" rIns="91407" bIns="457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7"/>
            <a:ext cx="2133600" cy="365125"/>
          </a:xfrm>
          <a:prstGeom prst="rect">
            <a:avLst/>
          </a:prstGeom>
        </p:spPr>
        <p:txBody>
          <a:bodyPr vert="horz" lIns="91407" tIns="45704" rIns="91407" bIns="45704" rtlCol="0" anchor="ctr"/>
          <a:lstStyle>
            <a:lvl1pPr algn="l">
              <a:defRPr sz="1200">
                <a:solidFill>
                  <a:schemeClr val="tx1">
                    <a:tint val="75000"/>
                  </a:schemeClr>
                </a:solidFill>
              </a:defRPr>
            </a:lvl1pPr>
          </a:lstStyle>
          <a:p>
            <a:pPr defTabSz="457035" fontAlgn="auto">
              <a:spcBef>
                <a:spcPts val="0"/>
              </a:spcBef>
              <a:spcAft>
                <a:spcPts val="0"/>
              </a:spcAft>
            </a:pPr>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1" y="6356357"/>
            <a:ext cx="2895600" cy="365125"/>
          </a:xfrm>
          <a:prstGeom prst="rect">
            <a:avLst/>
          </a:prstGeom>
        </p:spPr>
        <p:txBody>
          <a:bodyPr vert="horz" lIns="91407" tIns="45704" rIns="91407" bIns="45704" rtlCol="0" anchor="ctr"/>
          <a:lstStyle>
            <a:lvl1pPr algn="ctr">
              <a:defRPr sz="1200">
                <a:solidFill>
                  <a:schemeClr val="tx1">
                    <a:tint val="75000"/>
                  </a:schemeClr>
                </a:solidFill>
              </a:defRPr>
            </a:lvl1pPr>
          </a:lstStyle>
          <a:p>
            <a:pPr defTabSz="457035" fontAlgn="auto">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7"/>
            <a:ext cx="2133600" cy="365125"/>
          </a:xfrm>
          <a:prstGeom prst="rect">
            <a:avLst/>
          </a:prstGeom>
        </p:spPr>
        <p:txBody>
          <a:bodyPr vert="horz" lIns="91407" tIns="45704" rIns="91407" bIns="45704" rtlCol="0" anchor="ctr"/>
          <a:lstStyle>
            <a:lvl1pPr algn="r">
              <a:defRPr sz="1600" b="1">
                <a:solidFill>
                  <a:schemeClr val="tx1">
                    <a:tint val="75000"/>
                  </a:schemeClr>
                </a:solidFill>
              </a:defRPr>
            </a:lvl1pPr>
          </a:lstStyle>
          <a:p>
            <a:pPr defTabSz="457035" fontAlgn="auto">
              <a:spcBef>
                <a:spcPts val="0"/>
              </a:spcBef>
              <a:spcAft>
                <a:spcPts val="0"/>
              </a:spcAft>
            </a:pPr>
            <a:fld id="{08C674BE-22C6-4349-B384-DE3081F5EF0F}" type="slidenum">
              <a:rPr lang="en-US" smtClean="0">
                <a:solidFill>
                  <a:prstClr val="black">
                    <a:tint val="75000"/>
                  </a:prstClr>
                </a:solidFill>
                <a:latin typeface="Calibri"/>
              </a:rPr>
              <a:pPr defTabSz="457035" fontAlgn="auto">
                <a:spcBef>
                  <a:spcPts val="0"/>
                </a:spcBef>
                <a:spcAft>
                  <a:spcPts val="0"/>
                </a:spcAft>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68306437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dt="0"/>
  <p:txStyles>
    <p:titleStyle>
      <a:lvl1pPr algn="ctr" defTabSz="457035" rtl="0" eaLnBrk="1" latinLnBrk="0" hangingPunct="1">
        <a:spcBef>
          <a:spcPct val="0"/>
        </a:spcBef>
        <a:buNone/>
        <a:defRPr sz="4400" kern="1200">
          <a:solidFill>
            <a:schemeClr val="tx1"/>
          </a:solidFill>
          <a:latin typeface="+mj-lt"/>
          <a:ea typeface="+mj-ea"/>
          <a:cs typeface="+mj-cs"/>
        </a:defRPr>
      </a:lvl1pPr>
    </p:titleStyle>
    <p:bodyStyle>
      <a:lvl1pPr marL="342778" indent="-342778" algn="l" defTabSz="457035" rtl="0" eaLnBrk="1" latinLnBrk="0" hangingPunct="1">
        <a:spcBef>
          <a:spcPct val="20000"/>
        </a:spcBef>
        <a:buFont typeface="Arial"/>
        <a:buChar char="•"/>
        <a:defRPr sz="3200" kern="1200">
          <a:solidFill>
            <a:schemeClr val="tx1"/>
          </a:solidFill>
          <a:latin typeface="+mn-lt"/>
          <a:ea typeface="+mn-ea"/>
          <a:cs typeface="+mn-cs"/>
        </a:defRPr>
      </a:lvl1pPr>
      <a:lvl2pPr marL="742684" indent="-285647" algn="l" defTabSz="457035" rtl="0" eaLnBrk="1" latinLnBrk="0" hangingPunct="1">
        <a:spcBef>
          <a:spcPct val="20000"/>
        </a:spcBef>
        <a:buFont typeface="Arial"/>
        <a:buChar char="–"/>
        <a:defRPr sz="2800" kern="1200">
          <a:solidFill>
            <a:schemeClr val="tx1"/>
          </a:solidFill>
          <a:latin typeface="+mn-lt"/>
          <a:ea typeface="+mn-ea"/>
          <a:cs typeface="+mn-cs"/>
        </a:defRPr>
      </a:lvl2pPr>
      <a:lvl3pPr marL="1142589" indent="-228517" algn="l" defTabSz="457035" rtl="0" eaLnBrk="1" latinLnBrk="0" hangingPunct="1">
        <a:spcBef>
          <a:spcPct val="20000"/>
        </a:spcBef>
        <a:buFont typeface="Arial"/>
        <a:buChar char="•"/>
        <a:defRPr sz="2400" kern="1200">
          <a:solidFill>
            <a:schemeClr val="tx1"/>
          </a:solidFill>
          <a:latin typeface="+mn-lt"/>
          <a:ea typeface="+mn-ea"/>
          <a:cs typeface="+mn-cs"/>
        </a:defRPr>
      </a:lvl3pPr>
      <a:lvl4pPr marL="1599626" indent="-228517" algn="l" defTabSz="457035" rtl="0" eaLnBrk="1" latinLnBrk="0" hangingPunct="1">
        <a:spcBef>
          <a:spcPct val="20000"/>
        </a:spcBef>
        <a:buFont typeface="Arial"/>
        <a:buChar char="–"/>
        <a:defRPr sz="2000" kern="1200">
          <a:solidFill>
            <a:schemeClr val="tx1"/>
          </a:solidFill>
          <a:latin typeface="+mn-lt"/>
          <a:ea typeface="+mn-ea"/>
          <a:cs typeface="+mn-cs"/>
        </a:defRPr>
      </a:lvl4pPr>
      <a:lvl5pPr marL="2056665" indent="-228517" algn="l" defTabSz="457035" rtl="0" eaLnBrk="1" latinLnBrk="0" hangingPunct="1">
        <a:spcBef>
          <a:spcPct val="20000"/>
        </a:spcBef>
        <a:buFont typeface="Arial"/>
        <a:buChar char="»"/>
        <a:defRPr sz="2000" kern="1200">
          <a:solidFill>
            <a:schemeClr val="tx1"/>
          </a:solidFill>
          <a:latin typeface="+mn-lt"/>
          <a:ea typeface="+mn-ea"/>
          <a:cs typeface="+mn-cs"/>
        </a:defRPr>
      </a:lvl5pPr>
      <a:lvl6pPr marL="2513701" indent="-228517" algn="l" defTabSz="457035" rtl="0" eaLnBrk="1" latinLnBrk="0" hangingPunct="1">
        <a:spcBef>
          <a:spcPct val="20000"/>
        </a:spcBef>
        <a:buFont typeface="Arial"/>
        <a:buChar char="•"/>
        <a:defRPr sz="2000" kern="1200">
          <a:solidFill>
            <a:schemeClr val="tx1"/>
          </a:solidFill>
          <a:latin typeface="+mn-lt"/>
          <a:ea typeface="+mn-ea"/>
          <a:cs typeface="+mn-cs"/>
        </a:defRPr>
      </a:lvl6pPr>
      <a:lvl7pPr marL="2970736" indent="-228517" algn="l" defTabSz="457035" rtl="0" eaLnBrk="1" latinLnBrk="0" hangingPunct="1">
        <a:spcBef>
          <a:spcPct val="20000"/>
        </a:spcBef>
        <a:buFont typeface="Arial"/>
        <a:buChar char="•"/>
        <a:defRPr sz="2000" kern="1200">
          <a:solidFill>
            <a:schemeClr val="tx1"/>
          </a:solidFill>
          <a:latin typeface="+mn-lt"/>
          <a:ea typeface="+mn-ea"/>
          <a:cs typeface="+mn-cs"/>
        </a:defRPr>
      </a:lvl7pPr>
      <a:lvl8pPr marL="3427774" indent="-228517" algn="l" defTabSz="457035" rtl="0" eaLnBrk="1" latinLnBrk="0" hangingPunct="1">
        <a:spcBef>
          <a:spcPct val="20000"/>
        </a:spcBef>
        <a:buFont typeface="Arial"/>
        <a:buChar char="•"/>
        <a:defRPr sz="2000" kern="1200">
          <a:solidFill>
            <a:schemeClr val="tx1"/>
          </a:solidFill>
          <a:latin typeface="+mn-lt"/>
          <a:ea typeface="+mn-ea"/>
          <a:cs typeface="+mn-cs"/>
        </a:defRPr>
      </a:lvl8pPr>
      <a:lvl9pPr marL="3884807" indent="-228517" algn="l" defTabSz="45703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5" rtl="0" eaLnBrk="1" latinLnBrk="0" hangingPunct="1">
        <a:defRPr sz="1800" kern="1200">
          <a:solidFill>
            <a:schemeClr val="tx1"/>
          </a:solidFill>
          <a:latin typeface="+mn-lt"/>
          <a:ea typeface="+mn-ea"/>
          <a:cs typeface="+mn-cs"/>
        </a:defRPr>
      </a:lvl1pPr>
      <a:lvl2pPr marL="457035" algn="l" defTabSz="457035" rtl="0" eaLnBrk="1" latinLnBrk="0" hangingPunct="1">
        <a:defRPr sz="1800" kern="1200">
          <a:solidFill>
            <a:schemeClr val="tx1"/>
          </a:solidFill>
          <a:latin typeface="+mn-lt"/>
          <a:ea typeface="+mn-ea"/>
          <a:cs typeface="+mn-cs"/>
        </a:defRPr>
      </a:lvl2pPr>
      <a:lvl3pPr marL="914071" algn="l" defTabSz="457035" rtl="0" eaLnBrk="1" latinLnBrk="0" hangingPunct="1">
        <a:defRPr sz="1800" kern="1200">
          <a:solidFill>
            <a:schemeClr val="tx1"/>
          </a:solidFill>
          <a:latin typeface="+mn-lt"/>
          <a:ea typeface="+mn-ea"/>
          <a:cs typeface="+mn-cs"/>
        </a:defRPr>
      </a:lvl3pPr>
      <a:lvl4pPr marL="1371110" algn="l" defTabSz="457035" rtl="0" eaLnBrk="1" latinLnBrk="0" hangingPunct="1">
        <a:defRPr sz="1800" kern="1200">
          <a:solidFill>
            <a:schemeClr val="tx1"/>
          </a:solidFill>
          <a:latin typeface="+mn-lt"/>
          <a:ea typeface="+mn-ea"/>
          <a:cs typeface="+mn-cs"/>
        </a:defRPr>
      </a:lvl4pPr>
      <a:lvl5pPr marL="1828146" algn="l" defTabSz="457035" rtl="0" eaLnBrk="1" latinLnBrk="0" hangingPunct="1">
        <a:defRPr sz="1800" kern="1200">
          <a:solidFill>
            <a:schemeClr val="tx1"/>
          </a:solidFill>
          <a:latin typeface="+mn-lt"/>
          <a:ea typeface="+mn-ea"/>
          <a:cs typeface="+mn-cs"/>
        </a:defRPr>
      </a:lvl5pPr>
      <a:lvl6pPr marL="2285181" algn="l" defTabSz="457035" rtl="0" eaLnBrk="1" latinLnBrk="0" hangingPunct="1">
        <a:defRPr sz="1800" kern="1200">
          <a:solidFill>
            <a:schemeClr val="tx1"/>
          </a:solidFill>
          <a:latin typeface="+mn-lt"/>
          <a:ea typeface="+mn-ea"/>
          <a:cs typeface="+mn-cs"/>
        </a:defRPr>
      </a:lvl6pPr>
      <a:lvl7pPr marL="2742219" algn="l" defTabSz="457035" rtl="0" eaLnBrk="1" latinLnBrk="0" hangingPunct="1">
        <a:defRPr sz="1800" kern="1200">
          <a:solidFill>
            <a:schemeClr val="tx1"/>
          </a:solidFill>
          <a:latin typeface="+mn-lt"/>
          <a:ea typeface="+mn-ea"/>
          <a:cs typeface="+mn-cs"/>
        </a:defRPr>
      </a:lvl7pPr>
      <a:lvl8pPr marL="3199252" algn="l" defTabSz="457035" rtl="0" eaLnBrk="1" latinLnBrk="0" hangingPunct="1">
        <a:defRPr sz="1800" kern="1200">
          <a:solidFill>
            <a:schemeClr val="tx1"/>
          </a:solidFill>
          <a:latin typeface="+mn-lt"/>
          <a:ea typeface="+mn-ea"/>
          <a:cs typeface="+mn-cs"/>
        </a:defRPr>
      </a:lvl8pPr>
      <a:lvl9pPr marL="3656291" algn="l" defTabSz="45703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07" tIns="45704" rIns="91407" bIns="45704" rtlCol="0" anchor="ctr">
            <a:normAutofit/>
          </a:bodyPr>
          <a:lstStyle/>
          <a:p>
            <a:r>
              <a:rPr lang="en-US"/>
              <a:t>Click to edit Master title style</a:t>
            </a:r>
          </a:p>
        </p:txBody>
      </p:sp>
      <p:sp>
        <p:nvSpPr>
          <p:cNvPr id="3" name="Text Placeholder 2"/>
          <p:cNvSpPr>
            <a:spLocks noGrp="1"/>
          </p:cNvSpPr>
          <p:nvPr>
            <p:ph type="body" idx="1"/>
          </p:nvPr>
        </p:nvSpPr>
        <p:spPr>
          <a:xfrm>
            <a:off x="457200" y="1600207"/>
            <a:ext cx="8229600" cy="4525963"/>
          </a:xfrm>
          <a:prstGeom prst="rect">
            <a:avLst/>
          </a:prstGeom>
        </p:spPr>
        <p:txBody>
          <a:bodyPr vert="horz" lIns="91407" tIns="45704" rIns="91407" bIns="457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7"/>
            <a:ext cx="2133600" cy="365125"/>
          </a:xfrm>
          <a:prstGeom prst="rect">
            <a:avLst/>
          </a:prstGeom>
        </p:spPr>
        <p:txBody>
          <a:bodyPr vert="horz" lIns="91407" tIns="45704" rIns="91407" bIns="45704" rtlCol="0" anchor="ctr"/>
          <a:lstStyle>
            <a:lvl1pPr algn="l">
              <a:defRPr sz="1200">
                <a:solidFill>
                  <a:schemeClr val="tx1">
                    <a:tint val="75000"/>
                  </a:schemeClr>
                </a:solidFill>
              </a:defRPr>
            </a:lvl1pPr>
          </a:lstStyle>
          <a:p>
            <a:pPr defTabSz="457035" fontAlgn="auto">
              <a:spcBef>
                <a:spcPts val="0"/>
              </a:spcBef>
              <a:spcAft>
                <a:spcPts val="0"/>
              </a:spcAft>
            </a:pPr>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1" y="6356357"/>
            <a:ext cx="2895600" cy="365125"/>
          </a:xfrm>
          <a:prstGeom prst="rect">
            <a:avLst/>
          </a:prstGeom>
        </p:spPr>
        <p:txBody>
          <a:bodyPr vert="horz" lIns="91407" tIns="45704" rIns="91407" bIns="45704" rtlCol="0" anchor="ctr"/>
          <a:lstStyle>
            <a:lvl1pPr algn="ctr">
              <a:defRPr sz="1200">
                <a:solidFill>
                  <a:schemeClr val="tx1">
                    <a:tint val="75000"/>
                  </a:schemeClr>
                </a:solidFill>
              </a:defRPr>
            </a:lvl1pPr>
          </a:lstStyle>
          <a:p>
            <a:pPr defTabSz="457035" fontAlgn="auto">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7"/>
            <a:ext cx="2133600" cy="365125"/>
          </a:xfrm>
          <a:prstGeom prst="rect">
            <a:avLst/>
          </a:prstGeom>
        </p:spPr>
        <p:txBody>
          <a:bodyPr vert="horz" lIns="91407" tIns="45704" rIns="91407" bIns="45704" rtlCol="0" anchor="ctr"/>
          <a:lstStyle>
            <a:lvl1pPr algn="r">
              <a:defRPr sz="2400">
                <a:solidFill>
                  <a:schemeClr val="tx1">
                    <a:tint val="75000"/>
                  </a:schemeClr>
                </a:solidFill>
              </a:defRPr>
            </a:lvl1pPr>
          </a:lstStyle>
          <a:p>
            <a:pPr defTabSz="457035" fontAlgn="auto">
              <a:spcBef>
                <a:spcPts val="0"/>
              </a:spcBef>
              <a:spcAft>
                <a:spcPts val="0"/>
              </a:spcAft>
            </a:pPr>
            <a:fld id="{08C674BE-22C6-4349-B384-DE3081F5EF0F}" type="slidenum">
              <a:rPr lang="en-US" smtClean="0">
                <a:solidFill>
                  <a:prstClr val="black">
                    <a:tint val="75000"/>
                  </a:prstClr>
                </a:solidFill>
                <a:latin typeface="Calibri"/>
              </a:rPr>
              <a:pPr defTabSz="457035" fontAlgn="auto">
                <a:spcBef>
                  <a:spcPts val="0"/>
                </a:spcBef>
                <a:spcAft>
                  <a:spcPts val="0"/>
                </a:spcAft>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31809698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dt="0"/>
  <p:txStyles>
    <p:titleStyle>
      <a:lvl1pPr algn="ctr" defTabSz="457035" rtl="0" eaLnBrk="1" latinLnBrk="0" hangingPunct="1">
        <a:spcBef>
          <a:spcPct val="0"/>
        </a:spcBef>
        <a:buNone/>
        <a:defRPr sz="4400" kern="1200">
          <a:solidFill>
            <a:schemeClr val="tx1"/>
          </a:solidFill>
          <a:latin typeface="+mj-lt"/>
          <a:ea typeface="+mj-ea"/>
          <a:cs typeface="+mj-cs"/>
        </a:defRPr>
      </a:lvl1pPr>
    </p:titleStyle>
    <p:bodyStyle>
      <a:lvl1pPr marL="342778" indent="-342778" algn="l" defTabSz="457035" rtl="0" eaLnBrk="1" latinLnBrk="0" hangingPunct="1">
        <a:spcBef>
          <a:spcPct val="20000"/>
        </a:spcBef>
        <a:buFont typeface="Arial"/>
        <a:buChar char="•"/>
        <a:defRPr sz="3200" kern="1200">
          <a:solidFill>
            <a:schemeClr val="tx1"/>
          </a:solidFill>
          <a:latin typeface="+mn-lt"/>
          <a:ea typeface="+mn-ea"/>
          <a:cs typeface="+mn-cs"/>
        </a:defRPr>
      </a:lvl1pPr>
      <a:lvl2pPr marL="742684" indent="-285647" algn="l" defTabSz="457035" rtl="0" eaLnBrk="1" latinLnBrk="0" hangingPunct="1">
        <a:spcBef>
          <a:spcPct val="20000"/>
        </a:spcBef>
        <a:buFont typeface="Arial"/>
        <a:buChar char="–"/>
        <a:defRPr sz="2800" kern="1200">
          <a:solidFill>
            <a:schemeClr val="tx1"/>
          </a:solidFill>
          <a:latin typeface="+mn-lt"/>
          <a:ea typeface="+mn-ea"/>
          <a:cs typeface="+mn-cs"/>
        </a:defRPr>
      </a:lvl2pPr>
      <a:lvl3pPr marL="1142589" indent="-228517" algn="l" defTabSz="457035" rtl="0" eaLnBrk="1" latinLnBrk="0" hangingPunct="1">
        <a:spcBef>
          <a:spcPct val="20000"/>
        </a:spcBef>
        <a:buFont typeface="Arial"/>
        <a:buChar char="•"/>
        <a:defRPr sz="2400" kern="1200">
          <a:solidFill>
            <a:schemeClr val="tx1"/>
          </a:solidFill>
          <a:latin typeface="+mn-lt"/>
          <a:ea typeface="+mn-ea"/>
          <a:cs typeface="+mn-cs"/>
        </a:defRPr>
      </a:lvl3pPr>
      <a:lvl4pPr marL="1599626" indent="-228517" algn="l" defTabSz="457035" rtl="0" eaLnBrk="1" latinLnBrk="0" hangingPunct="1">
        <a:spcBef>
          <a:spcPct val="20000"/>
        </a:spcBef>
        <a:buFont typeface="Arial"/>
        <a:buChar char="–"/>
        <a:defRPr sz="2000" kern="1200">
          <a:solidFill>
            <a:schemeClr val="tx1"/>
          </a:solidFill>
          <a:latin typeface="+mn-lt"/>
          <a:ea typeface="+mn-ea"/>
          <a:cs typeface="+mn-cs"/>
        </a:defRPr>
      </a:lvl4pPr>
      <a:lvl5pPr marL="2056665" indent="-228517" algn="l" defTabSz="457035" rtl="0" eaLnBrk="1" latinLnBrk="0" hangingPunct="1">
        <a:spcBef>
          <a:spcPct val="20000"/>
        </a:spcBef>
        <a:buFont typeface="Arial"/>
        <a:buChar char="»"/>
        <a:defRPr sz="2000" kern="1200">
          <a:solidFill>
            <a:schemeClr val="tx1"/>
          </a:solidFill>
          <a:latin typeface="+mn-lt"/>
          <a:ea typeface="+mn-ea"/>
          <a:cs typeface="+mn-cs"/>
        </a:defRPr>
      </a:lvl5pPr>
      <a:lvl6pPr marL="2513701" indent="-228517" algn="l" defTabSz="457035" rtl="0" eaLnBrk="1" latinLnBrk="0" hangingPunct="1">
        <a:spcBef>
          <a:spcPct val="20000"/>
        </a:spcBef>
        <a:buFont typeface="Arial"/>
        <a:buChar char="•"/>
        <a:defRPr sz="2000" kern="1200">
          <a:solidFill>
            <a:schemeClr val="tx1"/>
          </a:solidFill>
          <a:latin typeface="+mn-lt"/>
          <a:ea typeface="+mn-ea"/>
          <a:cs typeface="+mn-cs"/>
        </a:defRPr>
      </a:lvl6pPr>
      <a:lvl7pPr marL="2970736" indent="-228517" algn="l" defTabSz="457035" rtl="0" eaLnBrk="1" latinLnBrk="0" hangingPunct="1">
        <a:spcBef>
          <a:spcPct val="20000"/>
        </a:spcBef>
        <a:buFont typeface="Arial"/>
        <a:buChar char="•"/>
        <a:defRPr sz="2000" kern="1200">
          <a:solidFill>
            <a:schemeClr val="tx1"/>
          </a:solidFill>
          <a:latin typeface="+mn-lt"/>
          <a:ea typeface="+mn-ea"/>
          <a:cs typeface="+mn-cs"/>
        </a:defRPr>
      </a:lvl7pPr>
      <a:lvl8pPr marL="3427774" indent="-228517" algn="l" defTabSz="457035" rtl="0" eaLnBrk="1" latinLnBrk="0" hangingPunct="1">
        <a:spcBef>
          <a:spcPct val="20000"/>
        </a:spcBef>
        <a:buFont typeface="Arial"/>
        <a:buChar char="•"/>
        <a:defRPr sz="2000" kern="1200">
          <a:solidFill>
            <a:schemeClr val="tx1"/>
          </a:solidFill>
          <a:latin typeface="+mn-lt"/>
          <a:ea typeface="+mn-ea"/>
          <a:cs typeface="+mn-cs"/>
        </a:defRPr>
      </a:lvl8pPr>
      <a:lvl9pPr marL="3884807" indent="-228517" algn="l" defTabSz="45703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5" rtl="0" eaLnBrk="1" latinLnBrk="0" hangingPunct="1">
        <a:defRPr sz="1800" kern="1200">
          <a:solidFill>
            <a:schemeClr val="tx1"/>
          </a:solidFill>
          <a:latin typeface="+mn-lt"/>
          <a:ea typeface="+mn-ea"/>
          <a:cs typeface="+mn-cs"/>
        </a:defRPr>
      </a:lvl1pPr>
      <a:lvl2pPr marL="457035" algn="l" defTabSz="457035" rtl="0" eaLnBrk="1" latinLnBrk="0" hangingPunct="1">
        <a:defRPr sz="1800" kern="1200">
          <a:solidFill>
            <a:schemeClr val="tx1"/>
          </a:solidFill>
          <a:latin typeface="+mn-lt"/>
          <a:ea typeface="+mn-ea"/>
          <a:cs typeface="+mn-cs"/>
        </a:defRPr>
      </a:lvl2pPr>
      <a:lvl3pPr marL="914071" algn="l" defTabSz="457035" rtl="0" eaLnBrk="1" latinLnBrk="0" hangingPunct="1">
        <a:defRPr sz="1800" kern="1200">
          <a:solidFill>
            <a:schemeClr val="tx1"/>
          </a:solidFill>
          <a:latin typeface="+mn-lt"/>
          <a:ea typeface="+mn-ea"/>
          <a:cs typeface="+mn-cs"/>
        </a:defRPr>
      </a:lvl3pPr>
      <a:lvl4pPr marL="1371110" algn="l" defTabSz="457035" rtl="0" eaLnBrk="1" latinLnBrk="0" hangingPunct="1">
        <a:defRPr sz="1800" kern="1200">
          <a:solidFill>
            <a:schemeClr val="tx1"/>
          </a:solidFill>
          <a:latin typeface="+mn-lt"/>
          <a:ea typeface="+mn-ea"/>
          <a:cs typeface="+mn-cs"/>
        </a:defRPr>
      </a:lvl4pPr>
      <a:lvl5pPr marL="1828146" algn="l" defTabSz="457035" rtl="0" eaLnBrk="1" latinLnBrk="0" hangingPunct="1">
        <a:defRPr sz="1800" kern="1200">
          <a:solidFill>
            <a:schemeClr val="tx1"/>
          </a:solidFill>
          <a:latin typeface="+mn-lt"/>
          <a:ea typeface="+mn-ea"/>
          <a:cs typeface="+mn-cs"/>
        </a:defRPr>
      </a:lvl5pPr>
      <a:lvl6pPr marL="2285181" algn="l" defTabSz="457035" rtl="0" eaLnBrk="1" latinLnBrk="0" hangingPunct="1">
        <a:defRPr sz="1800" kern="1200">
          <a:solidFill>
            <a:schemeClr val="tx1"/>
          </a:solidFill>
          <a:latin typeface="+mn-lt"/>
          <a:ea typeface="+mn-ea"/>
          <a:cs typeface="+mn-cs"/>
        </a:defRPr>
      </a:lvl6pPr>
      <a:lvl7pPr marL="2742219" algn="l" defTabSz="457035" rtl="0" eaLnBrk="1" latinLnBrk="0" hangingPunct="1">
        <a:defRPr sz="1800" kern="1200">
          <a:solidFill>
            <a:schemeClr val="tx1"/>
          </a:solidFill>
          <a:latin typeface="+mn-lt"/>
          <a:ea typeface="+mn-ea"/>
          <a:cs typeface="+mn-cs"/>
        </a:defRPr>
      </a:lvl7pPr>
      <a:lvl8pPr marL="3199252" algn="l" defTabSz="457035" rtl="0" eaLnBrk="1" latinLnBrk="0" hangingPunct="1">
        <a:defRPr sz="1800" kern="1200">
          <a:solidFill>
            <a:schemeClr val="tx1"/>
          </a:solidFill>
          <a:latin typeface="+mn-lt"/>
          <a:ea typeface="+mn-ea"/>
          <a:cs typeface="+mn-cs"/>
        </a:defRPr>
      </a:lvl8pPr>
      <a:lvl9pPr marL="3656291" algn="l" defTabSz="45703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23"/>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250032" y="178594"/>
            <a:ext cx="8643938" cy="6491883"/>
          </a:xfrm>
          <a:prstGeom prst="rect">
            <a:avLst/>
          </a:prstGeom>
          <a:ln w="12700">
            <a:miter lim="400000"/>
          </a:ln>
          <a:extLst>
            <a:ext uri="{C572A759-6A51-4108-AA02-DFA0A04FC94B}">
              <ma14:wrappingTextBoxFlag xmlns="" xmlns:ma14="http://schemas.microsoft.com/office/mac/drawingml/2011/main" val="1"/>
            </a:ext>
          </a:extLst>
        </p:spPr>
        <p:txBody>
          <a:bodyPr lIns="35701" tIns="35701" rIns="35701" bIns="35701" anchor="ct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sldNum" sz="quarter" idx="2"/>
          </p:nvPr>
        </p:nvSpPr>
        <p:spPr>
          <a:xfrm>
            <a:off x="161245" y="6536532"/>
            <a:ext cx="275801" cy="272186"/>
          </a:xfrm>
          <a:prstGeom prst="rect">
            <a:avLst/>
          </a:prstGeom>
          <a:ln w="12700">
            <a:miter lim="400000"/>
          </a:ln>
        </p:spPr>
        <p:txBody>
          <a:bodyPr wrap="none" lIns="35701" tIns="35701" rIns="35701" bIns="35701">
            <a:spAutoFit/>
          </a:bodyPr>
          <a:lstStyle>
            <a:lvl1pPr>
              <a:defRPr sz="1300"/>
            </a:lvl1pPr>
          </a:lstStyle>
          <a:p>
            <a:pPr algn="ctr" defTabSz="410583" fontAlgn="auto" hangingPunct="0">
              <a:spcBef>
                <a:spcPts val="0"/>
              </a:spcBef>
              <a:spcAft>
                <a:spcPts val="0"/>
              </a:spcAft>
            </a:pPr>
            <a:fld id="{86CB4B4D-7CA3-9044-876B-883B54F8677D}" type="slidenum">
              <a:rPr lang="uk-UA" kern="0" smtClean="0">
                <a:solidFill>
                  <a:srgbClr val="535353"/>
                </a:solidFill>
                <a:latin typeface="Gill Sans Light"/>
                <a:ea typeface="Gill Sans Light"/>
                <a:cs typeface="Gill Sans Light"/>
                <a:sym typeface="Gill Sans Light"/>
              </a:rPr>
              <a:pPr algn="ctr" defTabSz="410583" fontAlgn="auto" hangingPunct="0">
                <a:spcBef>
                  <a:spcPts val="0"/>
                </a:spcBef>
                <a:spcAft>
                  <a:spcPts val="0"/>
                </a:spcAft>
              </a:pPr>
              <a:t>‹#›</a:t>
            </a:fld>
            <a:endParaRPr lang="uk-UA" kern="0">
              <a:solidFill>
                <a:srgbClr val="535353"/>
              </a:solidFill>
              <a:latin typeface="Gill Sans Light"/>
              <a:ea typeface="Gill Sans Light"/>
              <a:cs typeface="Gill Sans Light"/>
              <a:sym typeface="Gill Sans Light"/>
            </a:endParaRPr>
          </a:p>
        </p:txBody>
      </p:sp>
      <p:sp>
        <p:nvSpPr>
          <p:cNvPr id="4" name="Shape 4"/>
          <p:cNvSpPr>
            <a:spLocks noGrp="1"/>
          </p:cNvSpPr>
          <p:nvPr>
            <p:ph type="title"/>
          </p:nvPr>
        </p:nvSpPr>
        <p:spPr>
          <a:xfrm>
            <a:off x="250032" y="178594"/>
            <a:ext cx="8643938" cy="1714500"/>
          </a:xfrm>
          <a:prstGeom prst="rect">
            <a:avLst/>
          </a:prstGeom>
          <a:ln w="12700">
            <a:miter lim="400000"/>
          </a:ln>
          <a:extLst>
            <a:ext uri="{C572A759-6A51-4108-AA02-DFA0A04FC94B}">
              <ma14:wrappingTextBoxFlag xmlns="" xmlns:ma14="http://schemas.microsoft.com/office/mac/drawingml/2011/main" val="1"/>
            </a:ext>
          </a:extLst>
        </p:spPr>
        <p:txBody>
          <a:bodyPr lIns="35701" tIns="35701" rIns="35701" bIns="35701" anchor="ctr"/>
          <a:lstStyle/>
          <a:p>
            <a:r>
              <a:t>Title Text</a:t>
            </a:r>
          </a:p>
        </p:txBody>
      </p:sp>
    </p:spTree>
    <p:extLst>
      <p:ext uri="{BB962C8B-B14F-4D97-AF65-F5344CB8AC3E}">
        <p14:creationId xmlns:p14="http://schemas.microsoft.com/office/powerpoint/2010/main" val="57360943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Lst>
  <p:transition spd="med"/>
  <p:hf hdr="0" ftr="0" dt="0"/>
  <p:txStyles>
    <p:titleStyle>
      <a:lvl1pPr marL="0" marR="0" indent="0" algn="ctr" defTabSz="410583"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1pPr>
      <a:lvl2pPr marL="0" marR="0" indent="160663" algn="ctr" defTabSz="410583"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2pPr>
      <a:lvl3pPr marL="0" marR="0" indent="321324" algn="ctr" defTabSz="410583"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3pPr>
      <a:lvl4pPr marL="0" marR="0" indent="481988" algn="ctr" defTabSz="410583"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4pPr>
      <a:lvl5pPr marL="0" marR="0" indent="642651" algn="ctr" defTabSz="410583"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5pPr>
      <a:lvl6pPr marL="0" marR="0" indent="803315" algn="ctr" defTabSz="410583"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6pPr>
      <a:lvl7pPr marL="0" marR="0" indent="963975" algn="ctr" defTabSz="410583"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7pPr>
      <a:lvl8pPr marL="0" marR="0" indent="1124640" algn="ctr" defTabSz="410583"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8pPr>
      <a:lvl9pPr marL="0" marR="0" indent="1285302" algn="ctr" defTabSz="410583"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9pPr>
    </p:titleStyle>
    <p:bodyStyle>
      <a:lvl1pPr marL="214217" marR="0" indent="-214217" algn="l" defTabSz="410583"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1pPr>
      <a:lvl2pPr marL="481988" marR="0" indent="-214217" algn="l" defTabSz="410583"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2pPr>
      <a:lvl3pPr marL="749762" marR="0" indent="-214217" algn="l" defTabSz="410583"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3pPr>
      <a:lvl4pPr marL="1017532" marR="0" indent="-214217" algn="l" defTabSz="410583"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4pPr>
      <a:lvl5pPr marL="1285302" marR="0" indent="-214217" algn="l" defTabSz="410583"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5pPr>
      <a:lvl6pPr marL="1553073" marR="0" indent="-214217" algn="l" defTabSz="410583"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6pPr>
      <a:lvl7pPr marL="1820845" marR="0" indent="-214217" algn="l" defTabSz="410583"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7pPr>
      <a:lvl8pPr marL="2088617" marR="0" indent="-214217" algn="l" defTabSz="410583"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8pPr>
      <a:lvl9pPr marL="2356388" marR="0" indent="-214217" algn="l" defTabSz="410583"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9pPr>
    </p:bodyStyle>
    <p:otherStyle>
      <a:lvl1pPr marL="0" marR="0" indent="0" algn="ctr" defTabSz="410583"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1pPr>
      <a:lvl2pPr marL="0" marR="0" indent="160663" algn="ctr" defTabSz="410583"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2pPr>
      <a:lvl3pPr marL="0" marR="0" indent="321324" algn="ctr" defTabSz="410583"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3pPr>
      <a:lvl4pPr marL="0" marR="0" indent="481988" algn="ctr" defTabSz="410583"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4pPr>
      <a:lvl5pPr marL="0" marR="0" indent="642651" algn="ctr" defTabSz="410583"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5pPr>
      <a:lvl6pPr marL="0" marR="0" indent="803315" algn="ctr" defTabSz="410583"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6pPr>
      <a:lvl7pPr marL="0" marR="0" indent="963975" algn="ctr" defTabSz="410583"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7pPr>
      <a:lvl8pPr marL="0" marR="0" indent="1124640" algn="ctr" defTabSz="410583"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8pPr>
      <a:lvl9pPr marL="0" marR="0" indent="1285302" algn="ctr" defTabSz="410583"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1">
          <a:blip r:embed="rId2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250032" y="178594"/>
            <a:ext cx="8643938" cy="6491883"/>
          </a:xfrm>
          <a:prstGeom prst="rect">
            <a:avLst/>
          </a:prstGeom>
          <a:ln w="12700">
            <a:miter lim="400000"/>
          </a:ln>
          <a:extLst>
            <a:ext uri="{C572A759-6A51-4108-AA02-DFA0A04FC94B}">
              <ma14:wrappingTextBoxFlag xmlns="" xmlns:ma14="http://schemas.microsoft.com/office/mac/drawingml/2011/main" val="1"/>
            </a:ext>
          </a:extLst>
        </p:spPr>
        <p:txBody>
          <a:bodyPr lIns="35711" tIns="35711" rIns="35711" bIns="35711" anchor="ct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sldNum" sz="quarter" idx="2"/>
          </p:nvPr>
        </p:nvSpPr>
        <p:spPr>
          <a:xfrm>
            <a:off x="161245" y="6536532"/>
            <a:ext cx="275801" cy="272186"/>
          </a:xfrm>
          <a:prstGeom prst="rect">
            <a:avLst/>
          </a:prstGeom>
          <a:ln w="12700">
            <a:miter lim="400000"/>
          </a:ln>
        </p:spPr>
        <p:txBody>
          <a:bodyPr wrap="none" lIns="35711" tIns="35711" rIns="35711" bIns="35711">
            <a:spAutoFit/>
          </a:bodyPr>
          <a:lstStyle>
            <a:lvl1pPr>
              <a:defRPr sz="1300"/>
            </a:lvl1pPr>
          </a:lstStyle>
          <a:p>
            <a:pPr algn="ctr" defTabSz="410688" fontAlgn="auto" hangingPunct="0">
              <a:spcBef>
                <a:spcPts val="0"/>
              </a:spcBef>
              <a:spcAft>
                <a:spcPts val="0"/>
              </a:spcAft>
            </a:pPr>
            <a:fld id="{86CB4B4D-7CA3-9044-876B-883B54F8677D}" type="slidenum">
              <a:rPr lang="uk-UA" kern="0" smtClean="0">
                <a:solidFill>
                  <a:srgbClr val="535353"/>
                </a:solidFill>
                <a:latin typeface="Gill Sans Light"/>
                <a:ea typeface="Gill Sans Light"/>
                <a:cs typeface="Gill Sans Light"/>
                <a:sym typeface="Gill Sans Light"/>
              </a:rPr>
              <a:pPr algn="ctr" defTabSz="410688" fontAlgn="auto" hangingPunct="0">
                <a:spcBef>
                  <a:spcPts val="0"/>
                </a:spcBef>
                <a:spcAft>
                  <a:spcPts val="0"/>
                </a:spcAft>
              </a:pPr>
              <a:t>‹#›</a:t>
            </a:fld>
            <a:endParaRPr lang="uk-UA" kern="0">
              <a:solidFill>
                <a:srgbClr val="535353"/>
              </a:solidFill>
              <a:latin typeface="Gill Sans Light"/>
              <a:ea typeface="Gill Sans Light"/>
              <a:cs typeface="Gill Sans Light"/>
              <a:sym typeface="Gill Sans Light"/>
            </a:endParaRPr>
          </a:p>
        </p:txBody>
      </p:sp>
      <p:sp>
        <p:nvSpPr>
          <p:cNvPr id="4" name="Shape 4"/>
          <p:cNvSpPr>
            <a:spLocks noGrp="1"/>
          </p:cNvSpPr>
          <p:nvPr>
            <p:ph type="title"/>
          </p:nvPr>
        </p:nvSpPr>
        <p:spPr>
          <a:xfrm>
            <a:off x="250032" y="178594"/>
            <a:ext cx="8643938" cy="1714500"/>
          </a:xfrm>
          <a:prstGeom prst="rect">
            <a:avLst/>
          </a:prstGeom>
          <a:ln w="12700">
            <a:miter lim="400000"/>
          </a:ln>
          <a:extLst>
            <a:ext uri="{C572A759-6A51-4108-AA02-DFA0A04FC94B}">
              <ma14:wrappingTextBoxFlag xmlns="" xmlns:ma14="http://schemas.microsoft.com/office/mac/drawingml/2011/main" val="1"/>
            </a:ext>
          </a:extLst>
        </p:spPr>
        <p:txBody>
          <a:bodyPr lIns="35711" tIns="35711" rIns="35711" bIns="35711" anchor="ctr"/>
          <a:lstStyle/>
          <a:p>
            <a:r>
              <a:t>Title Text</a:t>
            </a:r>
          </a:p>
        </p:txBody>
      </p:sp>
    </p:spTree>
    <p:extLst>
      <p:ext uri="{BB962C8B-B14F-4D97-AF65-F5344CB8AC3E}">
        <p14:creationId xmlns:p14="http://schemas.microsoft.com/office/powerpoint/2010/main" val="18570953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Lst>
  <p:transition spd="med"/>
  <p:hf hdr="0" ftr="0" dt="0"/>
  <p:txStyles>
    <p:titleStyle>
      <a:lvl1pPr marL="0" marR="0" indent="0" algn="ctr" defTabSz="410688"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1pPr>
      <a:lvl2pPr marL="0" marR="0" indent="160704" algn="ctr" defTabSz="410688"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2pPr>
      <a:lvl3pPr marL="0" marR="0" indent="321407" algn="ctr" defTabSz="410688"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3pPr>
      <a:lvl4pPr marL="0" marR="0" indent="482111" algn="ctr" defTabSz="410688"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4pPr>
      <a:lvl5pPr marL="0" marR="0" indent="642816" algn="ctr" defTabSz="410688"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5pPr>
      <a:lvl6pPr marL="0" marR="0" indent="803520" algn="ctr" defTabSz="410688"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6pPr>
      <a:lvl7pPr marL="0" marR="0" indent="964224" algn="ctr" defTabSz="410688"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7pPr>
      <a:lvl8pPr marL="0" marR="0" indent="1124930" algn="ctr" defTabSz="410688"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8pPr>
      <a:lvl9pPr marL="0" marR="0" indent="1285631" algn="ctr" defTabSz="410688" latinLnBrk="0">
        <a:lnSpc>
          <a:spcPct val="100000"/>
        </a:lnSpc>
        <a:spcBef>
          <a:spcPts val="0"/>
        </a:spcBef>
        <a:spcAft>
          <a:spcPts val="0"/>
        </a:spcAft>
        <a:buClrTx/>
        <a:buSzTx/>
        <a:buFontTx/>
        <a:buNone/>
        <a:tabLst/>
        <a:defRPr sz="5100" b="0" i="0" u="none" strike="noStrike" cap="all" spc="0" baseline="0">
          <a:ln>
            <a:noFill/>
          </a:ln>
          <a:solidFill>
            <a:srgbClr val="525252"/>
          </a:solidFill>
          <a:uFillTx/>
          <a:latin typeface="+mn-lt"/>
          <a:ea typeface="+mn-ea"/>
          <a:cs typeface="+mn-cs"/>
          <a:sym typeface="Gill Sans"/>
        </a:defRPr>
      </a:lvl9pPr>
    </p:titleStyle>
    <p:bodyStyle>
      <a:lvl1pPr marL="214272" marR="0" indent="-214272" algn="l" defTabSz="410688"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1pPr>
      <a:lvl2pPr marL="482111" marR="0" indent="-214272" algn="l" defTabSz="410688"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2pPr>
      <a:lvl3pPr marL="749952" marR="0" indent="-214272" algn="l" defTabSz="410688"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3pPr>
      <a:lvl4pPr marL="1017792" marR="0" indent="-214272" algn="l" defTabSz="410688"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4pPr>
      <a:lvl5pPr marL="1285631" marR="0" indent="-214272" algn="l" defTabSz="410688"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5pPr>
      <a:lvl6pPr marL="1553471" marR="0" indent="-214272" algn="l" defTabSz="410688"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6pPr>
      <a:lvl7pPr marL="1821311" marR="0" indent="-214272" algn="l" defTabSz="410688"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7pPr>
      <a:lvl8pPr marL="2089152" marR="0" indent="-214272" algn="l" defTabSz="410688"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8pPr>
      <a:lvl9pPr marL="2356992" marR="0" indent="-214272" algn="l" defTabSz="410688" rtl="0" latinLnBrk="0">
        <a:lnSpc>
          <a:spcPct val="120000"/>
        </a:lnSpc>
        <a:spcBef>
          <a:spcPts val="2672"/>
        </a:spcBef>
        <a:spcAft>
          <a:spcPts val="0"/>
        </a:spcAft>
        <a:buClr>
          <a:srgbClr val="535353"/>
        </a:buClr>
        <a:buSzPct val="82000"/>
        <a:buFontTx/>
        <a:buChar char="•"/>
        <a:tabLst/>
        <a:defRPr sz="3200" b="0" i="0" u="none" strike="noStrike" cap="none" spc="0" baseline="0">
          <a:ln>
            <a:noFill/>
          </a:ln>
          <a:solidFill>
            <a:srgbClr val="525252"/>
          </a:solidFill>
          <a:uFillTx/>
          <a:latin typeface="Gill Sans Light"/>
          <a:ea typeface="Gill Sans Light"/>
          <a:cs typeface="Gill Sans Light"/>
          <a:sym typeface="Gill Sans Light"/>
        </a:defRPr>
      </a:lvl9pPr>
    </p:bodyStyle>
    <p:otherStyle>
      <a:lvl1pPr marL="0" marR="0" indent="0" algn="ctr" defTabSz="410688"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1pPr>
      <a:lvl2pPr marL="0" marR="0" indent="160704" algn="ctr" defTabSz="410688"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2pPr>
      <a:lvl3pPr marL="0" marR="0" indent="321407" algn="ctr" defTabSz="410688"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3pPr>
      <a:lvl4pPr marL="0" marR="0" indent="482111" algn="ctr" defTabSz="410688"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4pPr>
      <a:lvl5pPr marL="0" marR="0" indent="642816" algn="ctr" defTabSz="410688"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5pPr>
      <a:lvl6pPr marL="0" marR="0" indent="803520" algn="ctr" defTabSz="410688"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6pPr>
      <a:lvl7pPr marL="0" marR="0" indent="964224" algn="ctr" defTabSz="410688"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7pPr>
      <a:lvl8pPr marL="0" marR="0" indent="1124930" algn="ctr" defTabSz="410688"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8pPr>
      <a:lvl9pPr marL="0" marR="0" indent="1285631" algn="ctr" defTabSz="410688" latinLnBrk="0">
        <a:lnSpc>
          <a:spcPct val="100000"/>
        </a:lnSpc>
        <a:spcBef>
          <a:spcPts val="0"/>
        </a:spcBef>
        <a:spcAft>
          <a:spcPts val="0"/>
        </a:spcAft>
        <a:buClrTx/>
        <a:buSzTx/>
        <a:buFontTx/>
        <a:buNone/>
        <a:tabLst/>
        <a:defRPr sz="1300" b="0" i="0" u="none" strike="noStrike" cap="none" spc="0" baseline="0">
          <a:ln>
            <a:noFill/>
          </a:ln>
          <a:solidFill>
            <a:schemeClr val="tx1"/>
          </a:solidFill>
          <a:uFillTx/>
          <a:latin typeface="+mn-lt"/>
          <a:ea typeface="+mn-ea"/>
          <a:cs typeface="+mn-cs"/>
          <a:sym typeface="Gill Sans Ligh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455569" y="6308691"/>
            <a:ext cx="581526"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pPr fontAlgn="auto">
              <a:spcBef>
                <a:spcPts val="0"/>
              </a:spcBef>
              <a:spcAft>
                <a:spcPts val="0"/>
              </a:spcAft>
            </a:pPr>
            <a:fld id="{01C22B3E-D209-4738-A237-A78F31219273}" type="slidenum">
              <a:rPr lang="en-US" smtClean="0">
                <a:solidFill>
                  <a:prstClr val="black">
                    <a:tint val="75000"/>
                  </a:prstClr>
                </a:solidFill>
              </a:rPr>
              <a:pPr fontAlgn="auto">
                <a:spcBef>
                  <a:spcPts val="0"/>
                </a:spcBef>
                <a:spcAft>
                  <a:spcPts val="0"/>
                </a:spcAft>
              </a:pPr>
              <a:t>‹#›</a:t>
            </a:fld>
            <a:endParaRPr lang="en-US" dirty="0">
              <a:solidFill>
                <a:prstClr val="black">
                  <a:tint val="75000"/>
                </a:prstClr>
              </a:solidFill>
            </a:endParaRPr>
          </a:p>
        </p:txBody>
      </p:sp>
      <p:sp>
        <p:nvSpPr>
          <p:cNvPr id="9" name="Rectangle 8"/>
          <p:cNvSpPr/>
          <p:nvPr userDrawn="1"/>
        </p:nvSpPr>
        <p:spPr>
          <a:xfrm>
            <a:off x="0" y="85638"/>
            <a:ext cx="9144000" cy="233699"/>
          </a:xfrm>
          <a:prstGeom prst="rect">
            <a:avLst/>
          </a:prstGeom>
          <a:solidFill>
            <a:srgbClr val="6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latin typeface="Arial Regular"/>
            </a:endParaRPr>
          </a:p>
        </p:txBody>
      </p:sp>
      <p:sp>
        <p:nvSpPr>
          <p:cNvPr id="12" name="Title 1">
            <a:extLst>
              <a:ext uri="{FF2B5EF4-FFF2-40B4-BE49-F238E27FC236}">
                <a16:creationId xmlns:a16="http://schemas.microsoft.com/office/drawing/2014/main" id="{D36417ED-ECDA-874F-982C-CCC45B9D6B58}"/>
              </a:ext>
            </a:extLst>
          </p:cNvPr>
          <p:cNvSpPr txBox="1">
            <a:spLocks/>
          </p:cNvSpPr>
          <p:nvPr userDrawn="1"/>
        </p:nvSpPr>
        <p:spPr>
          <a:xfrm>
            <a:off x="628650" y="365128"/>
            <a:ext cx="7886700" cy="576773"/>
          </a:xfrm>
          <a:prstGeom prst="rect">
            <a:avLst/>
          </a:prstGeom>
        </p:spPr>
        <p:txBody>
          <a:bodyPr/>
          <a:lst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a:lstStyle>
          <a:p>
            <a:pPr fontAlgn="auto">
              <a:spcAft>
                <a:spcPts val="0"/>
              </a:spcAft>
            </a:pPr>
            <a:r>
              <a:rPr lang="en-US" dirty="0">
                <a:solidFill>
                  <a:prstClr val="black"/>
                </a:solidFill>
              </a:rPr>
              <a:t>Click to edit Master title style</a:t>
            </a:r>
          </a:p>
        </p:txBody>
      </p:sp>
    </p:spTree>
    <p:extLst>
      <p:ext uri="{BB962C8B-B14F-4D97-AF65-F5344CB8AC3E}">
        <p14:creationId xmlns:p14="http://schemas.microsoft.com/office/powerpoint/2010/main" val="4598225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Regular"/>
          <a:ea typeface="Tahoma" panose="020B0604030504040204" pitchFamily="34" charset="0"/>
          <a:cs typeface="Arial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Regular"/>
          <a:ea typeface="Tahoma" panose="020B0604030504040204" pitchFamily="34" charset="0"/>
          <a:cs typeface="Arial Regular"/>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Regular"/>
          <a:ea typeface="Tahoma" panose="020B0604030504040204" pitchFamily="34" charset="0"/>
          <a:cs typeface="Arial Regular"/>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Regular"/>
          <a:ea typeface="Tahoma" panose="020B0604030504040204" pitchFamily="34" charset="0"/>
          <a:cs typeface="Arial Regular"/>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Regular"/>
          <a:ea typeface="Tahoma" panose="020B0604030504040204" pitchFamily="34" charset="0"/>
          <a:cs typeface="Arial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246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2108" y="274638"/>
            <a:ext cx="6859785" cy="1020762"/>
          </a:xfrm>
          <a:prstGeom prst="rect">
            <a:avLst/>
          </a:prstGeom>
        </p:spPr>
        <p:txBody>
          <a:bodyPr vert="horz" lIns="91440" tIns="45720" rIns="91440" bIns="45720" rtlCol="0" anchor="b">
            <a:normAutofit/>
          </a:bodyPr>
          <a:lstStyle/>
          <a:p>
            <a:r>
              <a:t>Click to edit Master title style</a:t>
            </a:r>
          </a:p>
        </p:txBody>
      </p:sp>
      <p:sp>
        <p:nvSpPr>
          <p:cNvPr id="3" name="Text Placeholder 2"/>
          <p:cNvSpPr>
            <a:spLocks noGrp="1"/>
          </p:cNvSpPr>
          <p:nvPr>
            <p:ph type="body" idx="1"/>
          </p:nvPr>
        </p:nvSpPr>
        <p:spPr>
          <a:xfrm>
            <a:off x="1142108" y="1905000"/>
            <a:ext cx="6859786" cy="4267200"/>
          </a:xfrm>
          <a:prstGeom prst="rect">
            <a:avLst/>
          </a:prstGeom>
        </p:spPr>
        <p:txBody>
          <a:bodyPr vert="horz" lIns="91440" tIns="45720" rIns="91440" bIns="4572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2"/>
          </p:nvPr>
        </p:nvSpPr>
        <p:spPr>
          <a:xfrm>
            <a:off x="6058287" y="6400801"/>
            <a:ext cx="933137" cy="276226"/>
          </a:xfrm>
          <a:prstGeom prst="rect">
            <a:avLst/>
          </a:prstGeom>
        </p:spPr>
        <p:txBody>
          <a:bodyPr vert="horz" lIns="91440" tIns="45720" rIns="91440" bIns="45720" rtlCol="0" anchor="ctr"/>
          <a:lstStyle>
            <a:lvl1pPr algn="r">
              <a:defRPr sz="750">
                <a:solidFill>
                  <a:schemeClr val="tx1">
                    <a:tint val="75000"/>
                  </a:schemeClr>
                </a:solidFill>
              </a:defRPr>
            </a:lvl1pPr>
          </a:lstStyle>
          <a:p>
            <a:pPr fontAlgn="auto">
              <a:spcBef>
                <a:spcPts val="0"/>
              </a:spcBef>
              <a:spcAft>
                <a:spcPts val="0"/>
              </a:spcAft>
            </a:pPr>
            <a:fld id="{53994F27-8164-9D4C-B55E-56375B039CFE}" type="datetime1">
              <a:rPr lang="mr-IN" smtClean="0">
                <a:solidFill>
                  <a:prstClr val="white">
                    <a:tint val="75000"/>
                  </a:prstClr>
                </a:solidFill>
                <a:latin typeface="Corbel"/>
              </a:rPr>
              <a:pPr fontAlgn="auto">
                <a:spcBef>
                  <a:spcPts val="0"/>
                </a:spcBef>
                <a:spcAft>
                  <a:spcPts val="0"/>
                </a:spcAft>
              </a:pPr>
              <a:t>18/1/22</a:t>
            </a:fld>
            <a:endParaRPr lang="mr-IN">
              <a:solidFill>
                <a:prstClr val="white">
                  <a:tint val="75000"/>
                </a:prstClr>
              </a:solidFill>
              <a:latin typeface="Corbel"/>
            </a:endParaRPr>
          </a:p>
        </p:txBody>
      </p:sp>
      <p:sp>
        <p:nvSpPr>
          <p:cNvPr id="5" name="Footer Placeholder 4"/>
          <p:cNvSpPr>
            <a:spLocks noGrp="1"/>
          </p:cNvSpPr>
          <p:nvPr>
            <p:ph type="ftr" sz="quarter" idx="3"/>
          </p:nvPr>
        </p:nvSpPr>
        <p:spPr>
          <a:xfrm>
            <a:off x="1142107" y="6400801"/>
            <a:ext cx="4744685" cy="276226"/>
          </a:xfrm>
          <a:prstGeom prst="rect">
            <a:avLst/>
          </a:prstGeom>
        </p:spPr>
        <p:txBody>
          <a:bodyPr vert="horz" lIns="91440" tIns="45720" rIns="91440" bIns="45720" rtlCol="0" anchor="ctr"/>
          <a:lstStyle>
            <a:lvl1pPr algn="l">
              <a:defRPr sz="750">
                <a:solidFill>
                  <a:schemeClr val="tx1">
                    <a:tint val="75000"/>
                  </a:schemeClr>
                </a:solidFill>
              </a:defRPr>
            </a:lvl1pPr>
          </a:lstStyle>
          <a:p>
            <a:pPr fontAlgn="auto">
              <a:spcBef>
                <a:spcPts val="0"/>
              </a:spcBef>
              <a:spcAft>
                <a:spcPts val="0"/>
              </a:spcAft>
            </a:pPr>
            <a:endParaRPr lang="en-US">
              <a:solidFill>
                <a:prstClr val="white">
                  <a:tint val="75000"/>
                </a:prstClr>
              </a:solidFill>
              <a:latin typeface="Corbel"/>
            </a:endParaRPr>
          </a:p>
        </p:txBody>
      </p:sp>
      <p:sp>
        <p:nvSpPr>
          <p:cNvPr id="6" name="Slide Number Placeholder 5"/>
          <p:cNvSpPr>
            <a:spLocks noGrp="1"/>
          </p:cNvSpPr>
          <p:nvPr>
            <p:ph type="sldNum" sz="quarter" idx="4"/>
          </p:nvPr>
        </p:nvSpPr>
        <p:spPr>
          <a:xfrm>
            <a:off x="7144419" y="6400801"/>
            <a:ext cx="857475" cy="276226"/>
          </a:xfrm>
          <a:prstGeom prst="rect">
            <a:avLst/>
          </a:prstGeom>
        </p:spPr>
        <p:txBody>
          <a:bodyPr vert="horz" lIns="91440" tIns="45720" rIns="91440" bIns="45720" rtlCol="0" anchor="ctr"/>
          <a:lstStyle>
            <a:lvl1pPr algn="r">
              <a:defRPr sz="750">
                <a:solidFill>
                  <a:schemeClr val="tx1">
                    <a:tint val="75000"/>
                  </a:schemeClr>
                </a:solidFill>
              </a:defRPr>
            </a:lvl1pPr>
          </a:lstStyle>
          <a:p>
            <a:pPr fontAlgn="auto">
              <a:spcBef>
                <a:spcPts val="0"/>
              </a:spcBef>
              <a:spcAft>
                <a:spcPts val="0"/>
              </a:spcAft>
            </a:pPr>
            <a:fld id="{25BA54BD-C84D-46CE-8B72-31BFB26ABA43}" type="slidenum">
              <a:rPr lang="uk-UA" smtClean="0">
                <a:solidFill>
                  <a:prstClr val="white">
                    <a:tint val="75000"/>
                  </a:prstClr>
                </a:solidFill>
                <a:latin typeface="Corbel"/>
              </a:rPr>
              <a:pPr fontAlgn="auto">
                <a:spcBef>
                  <a:spcPts val="0"/>
                </a:spcBef>
                <a:spcAft>
                  <a:spcPts val="0"/>
                </a:spcAft>
              </a:pPr>
              <a:t>‹#›</a:t>
            </a:fld>
            <a:endParaRPr lang="uk-UA">
              <a:solidFill>
                <a:prstClr val="white">
                  <a:tint val="75000"/>
                </a:prstClr>
              </a:solidFill>
              <a:latin typeface="Corbel"/>
            </a:endParaRPr>
          </a:p>
        </p:txBody>
      </p:sp>
    </p:spTree>
    <p:extLst>
      <p:ext uri="{BB962C8B-B14F-4D97-AF65-F5344CB8AC3E}">
        <p14:creationId xmlns:p14="http://schemas.microsoft.com/office/powerpoint/2010/main" val="1713703708"/>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983" rtl="0" eaLnBrk="1" latinLnBrk="0" hangingPunct="1">
        <a:lnSpc>
          <a:spcPct val="90000"/>
        </a:lnSpc>
        <a:spcBef>
          <a:spcPct val="0"/>
        </a:spcBef>
        <a:buNone/>
        <a:defRPr sz="2401" kern="1200">
          <a:solidFill>
            <a:schemeClr val="tx1"/>
          </a:solidFill>
          <a:latin typeface="+mj-lt"/>
          <a:ea typeface="+mj-ea"/>
          <a:cs typeface="+mj-cs"/>
        </a:defRPr>
      </a:lvl1pPr>
    </p:titleStyle>
    <p:bodyStyle>
      <a:lvl1pPr marL="205795" indent="-205795" algn="l" defTabSz="685983" rtl="0" eaLnBrk="1" latinLnBrk="0" hangingPunct="1">
        <a:lnSpc>
          <a:spcPct val="90000"/>
        </a:lnSpc>
        <a:spcBef>
          <a:spcPts val="1350"/>
        </a:spcBef>
        <a:buSzPct val="100000"/>
        <a:buFont typeface="Arial" pitchFamily="34" charset="0"/>
        <a:buChar char="▪"/>
        <a:defRPr sz="1800" kern="1200">
          <a:solidFill>
            <a:schemeClr val="tx1"/>
          </a:solidFill>
          <a:latin typeface="+mn-lt"/>
          <a:ea typeface="+mn-ea"/>
          <a:cs typeface="+mn-cs"/>
        </a:defRPr>
      </a:lvl1pPr>
      <a:lvl2pPr marL="432169" indent="-205795" algn="l" defTabSz="685983" rtl="0" eaLnBrk="1" latinLnBrk="0" hangingPunct="1">
        <a:lnSpc>
          <a:spcPct val="90000"/>
        </a:lnSpc>
        <a:spcBef>
          <a:spcPts val="450"/>
        </a:spcBef>
        <a:buSzPct val="100000"/>
        <a:buFont typeface="Consolas" pitchFamily="49" charset="0"/>
        <a:buChar char="–"/>
        <a:defRPr sz="1500" kern="1200">
          <a:solidFill>
            <a:schemeClr val="tx1"/>
          </a:solidFill>
          <a:latin typeface="+mn-lt"/>
          <a:ea typeface="+mn-ea"/>
          <a:cs typeface="+mn-cs"/>
        </a:defRPr>
      </a:lvl2pPr>
      <a:lvl3pPr marL="603665" indent="-171496" algn="l" defTabSz="685983" rtl="0" eaLnBrk="1" latinLnBrk="0" hangingPunct="1">
        <a:lnSpc>
          <a:spcPct val="90000"/>
        </a:lnSpc>
        <a:spcBef>
          <a:spcPts val="450"/>
        </a:spcBef>
        <a:buSzPct val="100000"/>
        <a:buFont typeface="Arial" pitchFamily="34" charset="0"/>
        <a:buChar char="▪"/>
        <a:defRPr sz="1350" kern="1200">
          <a:solidFill>
            <a:schemeClr val="tx1"/>
          </a:solidFill>
          <a:latin typeface="+mn-lt"/>
          <a:ea typeface="+mn-ea"/>
          <a:cs typeface="+mn-cs"/>
        </a:defRPr>
      </a:lvl3pPr>
      <a:lvl4pPr marL="775161" indent="-171496" algn="l" defTabSz="685983" rtl="0" eaLnBrk="1" latinLnBrk="0" hangingPunct="1">
        <a:lnSpc>
          <a:spcPct val="90000"/>
        </a:lnSpc>
        <a:spcBef>
          <a:spcPts val="450"/>
        </a:spcBef>
        <a:buSzPct val="100000"/>
        <a:buFont typeface="Consolas" pitchFamily="49" charset="0"/>
        <a:buChar char="–"/>
        <a:defRPr sz="1200" kern="1200">
          <a:solidFill>
            <a:schemeClr val="tx1"/>
          </a:solidFill>
          <a:latin typeface="+mn-lt"/>
          <a:ea typeface="+mn-ea"/>
          <a:cs typeface="+mn-cs"/>
        </a:defRPr>
      </a:lvl4pPr>
      <a:lvl5pPr marL="946656" indent="-171496" algn="l" defTabSz="685983" rtl="0" eaLnBrk="1" latinLnBrk="0" hangingPunct="1">
        <a:lnSpc>
          <a:spcPct val="90000"/>
        </a:lnSpc>
        <a:spcBef>
          <a:spcPts val="450"/>
        </a:spcBef>
        <a:buSzPct val="100000"/>
        <a:buFont typeface="Arial" pitchFamily="34" charset="0"/>
        <a:buChar char="▪"/>
        <a:defRPr sz="1200" kern="1200">
          <a:solidFill>
            <a:schemeClr val="tx1"/>
          </a:solidFill>
          <a:latin typeface="+mn-lt"/>
          <a:ea typeface="+mn-ea"/>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sz="1200" kern="1200">
          <a:solidFill>
            <a:schemeClr val="tx1"/>
          </a:solidFill>
          <a:latin typeface="+mn-lt"/>
          <a:ea typeface="+mn-ea"/>
          <a:cs typeface="+mn-cs"/>
        </a:defRPr>
      </a:lvl9pPr>
    </p:bodyStyle>
    <p:otherStyle>
      <a:defPPr>
        <a:defRPr/>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2.tiff"/><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4.xml"/><Relationship Id="rId7" Type="http://schemas.openxmlformats.org/officeDocument/2006/relationships/image" Target="../media/image32.png"/><Relationship Id="rId12" Type="http://schemas.openxmlformats.org/officeDocument/2006/relationships/image" Target="../media/image12.tiff"/><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notesSlide" Target="../notesSlides/notesSlide17.xml"/><Relationship Id="rId1" Type="http://schemas.openxmlformats.org/officeDocument/2006/relationships/slideLayout" Target="../slideLayouts/slideLayout89.xml"/><Relationship Id="rId6" Type="http://schemas.openxmlformats.org/officeDocument/2006/relationships/image" Target="../media/image39.tiff"/><Relationship Id="rId11" Type="http://schemas.openxmlformats.org/officeDocument/2006/relationships/image" Target="../media/image44.tiff"/><Relationship Id="rId5" Type="http://schemas.openxmlformats.org/officeDocument/2006/relationships/image" Target="../media/image38.tiff"/><Relationship Id="rId10" Type="http://schemas.openxmlformats.org/officeDocument/2006/relationships/image" Target="../media/image43.tiff"/><Relationship Id="rId4" Type="http://schemas.openxmlformats.org/officeDocument/2006/relationships/image" Target="../media/image37.tiff"/><Relationship Id="rId9" Type="http://schemas.openxmlformats.org/officeDocument/2006/relationships/image" Target="../media/image42.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93.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9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9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5.xml"/><Relationship Id="rId1" Type="http://schemas.openxmlformats.org/officeDocument/2006/relationships/slideLayout" Target="../slideLayouts/slideLayout93.xml"/><Relationship Id="rId5" Type="http://schemas.openxmlformats.org/officeDocument/2006/relationships/image" Target="../media/image58.tiff"/><Relationship Id="rId4" Type="http://schemas.openxmlformats.org/officeDocument/2006/relationships/image" Target="../media/image57.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2.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3.xml"/><Relationship Id="rId7" Type="http://schemas.openxmlformats.org/officeDocument/2006/relationships/image" Target="../media/image12.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6.tiff"/><Relationship Id="rId5" Type="http://schemas.openxmlformats.org/officeDocument/2006/relationships/image" Target="../media/image61.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66.jp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mailto:digd@eecs.oregonstate.edu"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93.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93.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9.xml"/><Relationship Id="rId1" Type="http://schemas.openxmlformats.org/officeDocument/2006/relationships/tags" Target="../tags/tag22.xml"/><Relationship Id="rId4" Type="http://schemas.openxmlformats.org/officeDocument/2006/relationships/image" Target="../media/image72.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9.xml"/><Relationship Id="rId1" Type="http://schemas.openxmlformats.org/officeDocument/2006/relationships/tags" Target="../tags/tag23.xml"/><Relationship Id="rId5" Type="http://schemas.openxmlformats.org/officeDocument/2006/relationships/image" Target="../media/image74.tiff"/><Relationship Id="rId4" Type="http://schemas.openxmlformats.org/officeDocument/2006/relationships/image" Target="../media/image73.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xml"/><Relationship Id="rId1" Type="http://schemas.openxmlformats.org/officeDocument/2006/relationships/tags" Target="../tags/tag2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tags" Target="../tags/tag25.xml"/><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tags" Target="../tags/tag26.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tags" Target="../tags/tag27.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4.xml"/><Relationship Id="rId1" Type="http://schemas.openxmlformats.org/officeDocument/2006/relationships/tags" Target="../tags/tag28.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tags" Target="../tags/tag29.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xml"/><Relationship Id="rId1" Type="http://schemas.openxmlformats.org/officeDocument/2006/relationships/tags" Target="../tags/tag30.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4.xml"/><Relationship Id="rId1" Type="http://schemas.openxmlformats.org/officeDocument/2006/relationships/tags" Target="../tags/tag31.xml"/><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4.xml"/><Relationship Id="rId1" Type="http://schemas.openxmlformats.org/officeDocument/2006/relationships/tags" Target="../tags/tag32.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ags" Target="../tags/tag33.xml"/><Relationship Id="rId6" Type="http://schemas.openxmlformats.org/officeDocument/2006/relationships/image" Target="../media/image90.tiff"/><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2.tiff"/><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35.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4.xml"/><Relationship Id="rId1" Type="http://schemas.openxmlformats.org/officeDocument/2006/relationships/tags" Target="../tags/tag3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4.xml"/><Relationship Id="rId1" Type="http://schemas.openxmlformats.org/officeDocument/2006/relationships/tags" Target="../tags/tag3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4.xml"/><Relationship Id="rId1" Type="http://schemas.openxmlformats.org/officeDocument/2006/relationships/tags" Target="../tags/tag4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65.xml"/><Relationship Id="rId1" Type="http://schemas.openxmlformats.org/officeDocument/2006/relationships/tags" Target="../tags/tag41.xml"/><Relationship Id="rId5" Type="http://schemas.openxmlformats.org/officeDocument/2006/relationships/image" Target="../media/image94.png"/><Relationship Id="rId4" Type="http://schemas.openxmlformats.org/officeDocument/2006/relationships/image" Target="../media/image93.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5.xml"/><Relationship Id="rId1" Type="http://schemas.openxmlformats.org/officeDocument/2006/relationships/tags" Target="../tags/tag42.xml"/><Relationship Id="rId5" Type="http://schemas.openxmlformats.org/officeDocument/2006/relationships/image" Target="../media/image96.tif"/><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6.xml"/><Relationship Id="rId1" Type="http://schemas.openxmlformats.org/officeDocument/2006/relationships/tags" Target="../tags/tag4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7.xml"/><Relationship Id="rId1" Type="http://schemas.openxmlformats.org/officeDocument/2006/relationships/tags" Target="../tags/tag4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67.xml"/><Relationship Id="rId1" Type="http://schemas.openxmlformats.org/officeDocument/2006/relationships/tags" Target="../tags/tag45.xml"/><Relationship Id="rId5" Type="http://schemas.openxmlformats.org/officeDocument/2006/relationships/image" Target="../media/image34.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2.tiff"/><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99.tif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7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73.xml"/><Relationship Id="rId7" Type="http://schemas.openxmlformats.org/officeDocument/2006/relationships/image" Target="../media/image63.png"/><Relationship Id="rId12"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50.xml"/><Relationship Id="rId6" Type="http://schemas.openxmlformats.org/officeDocument/2006/relationships/image" Target="../media/image103.png"/><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image" Target="../media/image104.png"/><Relationship Id="rId4" Type="http://schemas.openxmlformats.org/officeDocument/2006/relationships/image" Target="../media/image101.png"/><Relationship Id="rId9"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67.xml"/><Relationship Id="rId1" Type="http://schemas.openxmlformats.org/officeDocument/2006/relationships/tags" Target="../tags/tag5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hyperlink" Target="http://LearnAsync.NET" TargetMode="Externa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5.xml"/><Relationship Id="rId1" Type="http://schemas.openxmlformats.org/officeDocument/2006/relationships/tags" Target="../tags/tag55.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67.xml"/><Relationship Id="rId1" Type="http://schemas.openxmlformats.org/officeDocument/2006/relationships/tags" Target="../tags/tag56.xml"/><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7.xml"/><Relationship Id="rId1" Type="http://schemas.openxmlformats.org/officeDocument/2006/relationships/tags" Target="../tags/tag5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5.xml"/><Relationship Id="rId1" Type="http://schemas.openxmlformats.org/officeDocument/2006/relationships/tags" Target="../tags/tag58.xml"/></Relationships>
</file>

<file path=ppt/slides/_rels/slide8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1.png"/><Relationship Id="rId7"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65.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7.xml"/><Relationship Id="rId1" Type="http://schemas.openxmlformats.org/officeDocument/2006/relationships/tags" Target="../tags/tag59.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7.xml"/><Relationship Id="rId1" Type="http://schemas.openxmlformats.org/officeDocument/2006/relationships/tags" Target="../tags/tag6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8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88.xml"/><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89.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3.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 y="85725"/>
            <a:ext cx="9143999" cy="1362075"/>
          </a:xfrm>
        </p:spPr>
        <p:txBody>
          <a:bodyPr>
            <a:normAutofit fontScale="90000"/>
          </a:bodyPr>
          <a:lstStyle/>
          <a:p>
            <a:pPr algn="ctr"/>
            <a:r>
              <a:rPr lang="en-US" dirty="0"/>
              <a:t>Growth lessons from the Refactoring Community</a:t>
            </a:r>
            <a:br>
              <a:rPr lang="en-US" dirty="0"/>
            </a:br>
            <a:br>
              <a:rPr lang="en-US" dirty="0"/>
            </a:br>
            <a:br>
              <a:rPr lang="en-US" dirty="0"/>
            </a:br>
            <a:br>
              <a:rPr lang="en-US" dirty="0"/>
            </a:br>
            <a:endParaRPr lang="en-US" sz="2000" dirty="0"/>
          </a:p>
        </p:txBody>
      </p:sp>
      <p:sp>
        <p:nvSpPr>
          <p:cNvPr id="3" name="Text Placeholder 2"/>
          <p:cNvSpPr>
            <a:spLocks noGrp="1"/>
          </p:cNvSpPr>
          <p:nvPr>
            <p:ph type="body" idx="1"/>
          </p:nvPr>
        </p:nvSpPr>
        <p:spPr>
          <a:xfrm>
            <a:off x="762000" y="1951044"/>
            <a:ext cx="7772400" cy="749300"/>
          </a:xfrm>
        </p:spPr>
        <p:txBody>
          <a:bodyPr>
            <a:noAutofit/>
          </a:bodyPr>
          <a:lstStyle/>
          <a:p>
            <a:pPr algn="ctr"/>
            <a:r>
              <a:rPr lang="en-US" sz="5000" b="1" dirty="0"/>
              <a:t>Danny Dig</a:t>
            </a:r>
          </a:p>
        </p:txBody>
      </p:sp>
      <p:sp>
        <p:nvSpPr>
          <p:cNvPr id="6" name="TextBox 5"/>
          <p:cNvSpPr txBox="1"/>
          <p:nvPr/>
        </p:nvSpPr>
        <p:spPr>
          <a:xfrm>
            <a:off x="3200400" y="3341583"/>
            <a:ext cx="2514600" cy="430887"/>
          </a:xfrm>
          <a:prstGeom prst="rect">
            <a:avLst/>
          </a:prstGeom>
          <a:noFill/>
        </p:spPr>
        <p:txBody>
          <a:bodyPr wrap="square" rtlCol="0">
            <a:spAutoFit/>
          </a:bodyPr>
          <a:lstStyle/>
          <a:p>
            <a:pPr algn="ctr"/>
            <a:r>
              <a:rPr lang="en-US" b="1" dirty="0"/>
              <a:t>CSCI 7000-008</a:t>
            </a:r>
          </a:p>
        </p:txBody>
      </p:sp>
      <p:pic>
        <p:nvPicPr>
          <p:cNvPr id="5" name="Picture 4">
            <a:extLst>
              <a:ext uri="{FF2B5EF4-FFF2-40B4-BE49-F238E27FC236}">
                <a16:creationId xmlns:a16="http://schemas.microsoft.com/office/drawing/2014/main" id="{719FB281-98A9-054E-97E6-9C1CD5D0A858}"/>
              </a:ext>
            </a:extLst>
          </p:cNvPr>
          <p:cNvPicPr>
            <a:picLocks noChangeAspect="1"/>
          </p:cNvPicPr>
          <p:nvPr/>
        </p:nvPicPr>
        <p:blipFill>
          <a:blip r:embed="rId3"/>
          <a:stretch>
            <a:fillRect/>
          </a:stretch>
        </p:blipFill>
        <p:spPr>
          <a:xfrm>
            <a:off x="3203028" y="4021004"/>
            <a:ext cx="3028133" cy="1541595"/>
          </a:xfrm>
          <a:prstGeom prst="rect">
            <a:avLst/>
          </a:prstGeom>
        </p:spPr>
      </p:pic>
    </p:spTree>
    <p:extLst>
      <p:ext uri="{BB962C8B-B14F-4D97-AF65-F5344CB8AC3E}">
        <p14:creationId xmlns:p14="http://schemas.microsoft.com/office/powerpoint/2010/main" val="1079262810"/>
      </p:ext>
    </p:extLst>
  </p:cSld>
  <p:clrMapOvr>
    <a:masterClrMapping/>
  </p:clrMapOvr>
  <mc:AlternateContent xmlns:mc="http://schemas.openxmlformats.org/markup-compatibility/2006" xmlns:p14="http://schemas.microsoft.com/office/powerpoint/2010/main">
    <mc:Choice Requires="p14">
      <p:transition spd="slow" p14:dur="2000" advTm="154108"/>
    </mc:Choice>
    <mc:Fallback xmlns="">
      <p:transition spd="slow" advTm="15410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88901"/>
            <a:ext cx="8534400" cy="990600"/>
          </a:xfrm>
        </p:spPr>
        <p:txBody>
          <a:bodyPr>
            <a:normAutofit/>
          </a:bodyPr>
          <a:lstStyle/>
          <a:p>
            <a:r>
              <a:rPr lang="en-US" b="1" dirty="0">
                <a:solidFill>
                  <a:srgbClr val="1F4C7F"/>
                </a:solidFill>
              </a:rPr>
              <a:t>O3: To Grow, Expand Objectives (the WHY) </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8" name="Picture 7" descr="C:\Users\vahid\AppData\Local\Microsoft\Windows\INetCache\Content.Word\objectives-lin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143000"/>
            <a:ext cx="6096000" cy="3024505"/>
          </a:xfrm>
          <a:prstGeom prst="rect">
            <a:avLst/>
          </a:prstGeom>
          <a:noFill/>
          <a:ln>
            <a:noFill/>
          </a:ln>
        </p:spPr>
      </p:pic>
      <p:pic>
        <p:nvPicPr>
          <p:cNvPr id="10" name="Picture 9" descr="C:\Users\vahid\AppData\Local\Microsoft\Windows\INetCache\Content.Word\objectives-pi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2466340"/>
            <a:ext cx="2743200" cy="1648460"/>
          </a:xfrm>
          <a:prstGeom prst="rect">
            <a:avLst/>
          </a:prstGeom>
          <a:noFill/>
          <a:ln>
            <a:noFill/>
          </a:ln>
        </p:spPr>
      </p:pic>
      <p:sp>
        <p:nvSpPr>
          <p:cNvPr id="9" name="TextBox 8"/>
          <p:cNvSpPr txBox="1"/>
          <p:nvPr/>
        </p:nvSpPr>
        <p:spPr>
          <a:xfrm>
            <a:off x="255118" y="5181722"/>
            <a:ext cx="8162745" cy="769409"/>
          </a:xfrm>
          <a:prstGeom prst="rect">
            <a:avLst/>
          </a:prstGeom>
          <a:noFill/>
        </p:spPr>
        <p:txBody>
          <a:bodyPr wrap="none" lIns="91407" tIns="45704" rIns="91407" bIns="45704" rtlCol="0">
            <a:spAutoFit/>
          </a:bodyPr>
          <a:lstStyle/>
          <a:p>
            <a:pPr marL="0" lvl="2"/>
            <a:r>
              <a:rPr lang="en-US" b="1" dirty="0"/>
              <a:t>Expand Objectives: new refactoring research is to improve</a:t>
            </a:r>
            <a:r>
              <a:rPr lang="en-US" b="1" dirty="0">
                <a:solidFill>
                  <a:srgbClr val="FF0000"/>
                </a:solidFill>
              </a:rPr>
              <a:t> </a:t>
            </a:r>
          </a:p>
          <a:p>
            <a:pPr marL="0" lvl="2"/>
            <a:r>
              <a:rPr lang="en-US" b="1" dirty="0">
                <a:solidFill>
                  <a:srgbClr val="FF0000"/>
                </a:solidFill>
              </a:rPr>
              <a:t>performance, security, migration </a:t>
            </a:r>
            <a:r>
              <a:rPr lang="en-US" b="1" dirty="0">
                <a:solidFill>
                  <a:schemeClr val="tx2"/>
                </a:solidFill>
              </a:rPr>
              <a:t>(beyond internal quality)</a:t>
            </a:r>
          </a:p>
        </p:txBody>
      </p:sp>
      <p:sp>
        <p:nvSpPr>
          <p:cNvPr id="11" name="TextBox 10"/>
          <p:cNvSpPr txBox="1"/>
          <p:nvPr/>
        </p:nvSpPr>
        <p:spPr>
          <a:xfrm>
            <a:off x="5867400" y="1151353"/>
            <a:ext cx="1895004" cy="430855"/>
          </a:xfrm>
          <a:prstGeom prst="rect">
            <a:avLst/>
          </a:prstGeom>
          <a:noFill/>
        </p:spPr>
        <p:txBody>
          <a:bodyPr wrap="none" lIns="91407" tIns="45704" rIns="91407" bIns="45704" rtlCol="0">
            <a:spAutoFit/>
          </a:bodyPr>
          <a:lstStyle/>
          <a:p>
            <a:pPr marL="0" lvl="2"/>
            <a:r>
              <a:rPr lang="en-US" b="1" dirty="0"/>
              <a:t>performance</a:t>
            </a:r>
            <a:endParaRPr lang="en-US" b="1" dirty="0">
              <a:solidFill>
                <a:srgbClr val="FF0000"/>
              </a:solidFill>
            </a:endParaRPr>
          </a:p>
        </p:txBody>
      </p:sp>
      <p:sp>
        <p:nvSpPr>
          <p:cNvPr id="12" name="TextBox 11"/>
          <p:cNvSpPr txBox="1"/>
          <p:nvPr/>
        </p:nvSpPr>
        <p:spPr>
          <a:xfrm>
            <a:off x="5867400" y="1775071"/>
            <a:ext cx="2196368" cy="430855"/>
          </a:xfrm>
          <a:prstGeom prst="rect">
            <a:avLst/>
          </a:prstGeom>
          <a:noFill/>
        </p:spPr>
        <p:txBody>
          <a:bodyPr wrap="none" lIns="91407" tIns="45704" rIns="91407" bIns="45704" rtlCol="0">
            <a:spAutoFit/>
          </a:bodyPr>
          <a:lstStyle/>
          <a:p>
            <a:pPr marL="0" lvl="2"/>
            <a:r>
              <a:rPr lang="en-US" b="1" dirty="0"/>
              <a:t>internal quality</a:t>
            </a:r>
            <a:endParaRPr lang="en-US" b="1" dirty="0">
              <a:solidFill>
                <a:srgbClr val="FF0000"/>
              </a:solidFill>
            </a:endParaRPr>
          </a:p>
        </p:txBody>
      </p:sp>
      <p:sp>
        <p:nvSpPr>
          <p:cNvPr id="13" name="TextBox 12"/>
          <p:cNvSpPr txBox="1"/>
          <p:nvPr/>
        </p:nvSpPr>
        <p:spPr>
          <a:xfrm>
            <a:off x="5801196" y="2418357"/>
            <a:ext cx="1268229" cy="430855"/>
          </a:xfrm>
          <a:prstGeom prst="rect">
            <a:avLst/>
          </a:prstGeom>
          <a:noFill/>
        </p:spPr>
        <p:txBody>
          <a:bodyPr wrap="none" lIns="91407" tIns="45704" rIns="91407" bIns="45704" rtlCol="0">
            <a:spAutoFit/>
          </a:bodyPr>
          <a:lstStyle/>
          <a:p>
            <a:pPr marL="0" lvl="2"/>
            <a:r>
              <a:rPr lang="en-US" b="1" dirty="0"/>
              <a:t>security</a:t>
            </a:r>
            <a:endParaRPr lang="en-US" b="1" dirty="0">
              <a:solidFill>
                <a:srgbClr val="FF0000"/>
              </a:solidFill>
            </a:endParaRPr>
          </a:p>
        </p:txBody>
      </p:sp>
      <p:sp>
        <p:nvSpPr>
          <p:cNvPr id="14" name="TextBox 13"/>
          <p:cNvSpPr txBox="1"/>
          <p:nvPr/>
        </p:nvSpPr>
        <p:spPr>
          <a:xfrm>
            <a:off x="5741044" y="2826647"/>
            <a:ext cx="1471811" cy="430855"/>
          </a:xfrm>
          <a:prstGeom prst="rect">
            <a:avLst/>
          </a:prstGeom>
          <a:noFill/>
        </p:spPr>
        <p:txBody>
          <a:bodyPr wrap="none" lIns="91407" tIns="45704" rIns="91407" bIns="45704" rtlCol="0">
            <a:spAutoFit/>
          </a:bodyPr>
          <a:lstStyle/>
          <a:p>
            <a:pPr marL="0" lvl="2"/>
            <a:r>
              <a:rPr lang="en-US" b="1" dirty="0"/>
              <a:t>migration</a:t>
            </a:r>
            <a:endParaRPr lang="en-US" b="1" dirty="0">
              <a:solidFill>
                <a:srgbClr val="FF0000"/>
              </a:solidFill>
            </a:endParaRPr>
          </a:p>
        </p:txBody>
      </p:sp>
      <p:sp>
        <p:nvSpPr>
          <p:cNvPr id="2" name="Slide Number Placeholder 1"/>
          <p:cNvSpPr>
            <a:spLocks noGrp="1"/>
          </p:cNvSpPr>
          <p:nvPr>
            <p:ph type="sldNum" sz="quarter" idx="10"/>
          </p:nvPr>
        </p:nvSpPr>
        <p:spPr/>
        <p:txBody>
          <a:bodyPr/>
          <a:lstStyle/>
          <a:p>
            <a:fld id="{9E09538B-8050-9642-BAB9-14094EB459F8}" type="slidenum">
              <a:rPr lang="en-US" smtClean="0"/>
              <a:t>10</a:t>
            </a:fld>
            <a:endParaRPr lang="en-US"/>
          </a:p>
        </p:txBody>
      </p:sp>
    </p:spTree>
    <p:custDataLst>
      <p:tags r:id="rId1"/>
    </p:custDataLst>
    <p:extLst>
      <p:ext uri="{BB962C8B-B14F-4D97-AF65-F5344CB8AC3E}">
        <p14:creationId xmlns:p14="http://schemas.microsoft.com/office/powerpoint/2010/main" val="3337212287"/>
      </p:ext>
    </p:extLst>
  </p:cSld>
  <p:clrMapOvr>
    <a:masterClrMapping/>
  </p:clrMapOvr>
  <mc:AlternateContent xmlns:mc="http://schemas.openxmlformats.org/markup-compatibility/2006" xmlns:p14="http://schemas.microsoft.com/office/powerpoint/2010/main">
    <mc:Choice Requires="p14">
      <p:transition spd="slow" p14:dur="2000" advTm="179200"/>
    </mc:Choice>
    <mc:Fallback xmlns="">
      <p:transition spd="slow" advTm="1792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Overview of Our </a:t>
            </a:r>
            <a:r>
              <a:rPr lang="en-US" b="1" dirty="0" err="1">
                <a:solidFill>
                  <a:srgbClr val="1F4C7F"/>
                </a:solidFill>
              </a:rPr>
              <a:t>Refactorings</a:t>
            </a:r>
            <a:r>
              <a:rPr lang="en-US" b="1" dirty="0">
                <a:solidFill>
                  <a:srgbClr val="1F4C7F"/>
                </a:solidFill>
              </a:rPr>
              <a:t> for Asynchronous Programming for Mobile Apps</a:t>
            </a:r>
          </a:p>
        </p:txBody>
      </p:sp>
      <p:sp>
        <p:nvSpPr>
          <p:cNvPr id="6" name="Content Placeholder 5"/>
          <p:cNvSpPr>
            <a:spLocks noGrp="1"/>
          </p:cNvSpPr>
          <p:nvPr>
            <p:ph idx="1"/>
          </p:nvPr>
        </p:nvSpPr>
        <p:spPr>
          <a:xfrm>
            <a:off x="315912" y="2255391"/>
            <a:ext cx="8686800" cy="518287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8" name="Oval 27"/>
          <p:cNvSpPr/>
          <p:nvPr/>
        </p:nvSpPr>
        <p:spPr bwMode="auto">
          <a:xfrm>
            <a:off x="533400" y="3953932"/>
            <a:ext cx="1371600" cy="100584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sync</a:t>
            </a:r>
          </a:p>
        </p:txBody>
      </p:sp>
      <p:sp>
        <p:nvSpPr>
          <p:cNvPr id="29" name="Oval 28"/>
          <p:cNvSpPr/>
          <p:nvPr/>
        </p:nvSpPr>
        <p:spPr bwMode="auto">
          <a:xfrm>
            <a:off x="3429000" y="3953932"/>
            <a:ext cx="1371600" cy="100584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err="1"/>
              <a:t>async</a:t>
            </a:r>
            <a:endParaRPr lang="en-US" sz="2800" b="1" dirty="0"/>
          </a:p>
        </p:txBody>
      </p:sp>
      <p:sp>
        <p:nvSpPr>
          <p:cNvPr id="34" name="Right Arrow 33"/>
          <p:cNvSpPr/>
          <p:nvPr/>
        </p:nvSpPr>
        <p:spPr bwMode="auto">
          <a:xfrm rot="20741818">
            <a:off x="4722144" y="4046847"/>
            <a:ext cx="1732770" cy="242735"/>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35" name="Oval 34"/>
          <p:cNvSpPr/>
          <p:nvPr/>
        </p:nvSpPr>
        <p:spPr bwMode="auto">
          <a:xfrm>
            <a:off x="6366934" y="3200400"/>
            <a:ext cx="1828800" cy="100584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modern</a:t>
            </a:r>
          </a:p>
          <a:p>
            <a:pPr defTabSz="914071"/>
            <a:r>
              <a:rPr lang="en-US" sz="2800" b="1" dirty="0" err="1"/>
              <a:t>async</a:t>
            </a:r>
            <a:endParaRPr lang="en-US" sz="2800" b="1" dirty="0"/>
          </a:p>
        </p:txBody>
      </p:sp>
      <p:sp>
        <p:nvSpPr>
          <p:cNvPr id="36" name="Right Arrow 35"/>
          <p:cNvSpPr/>
          <p:nvPr/>
        </p:nvSpPr>
        <p:spPr bwMode="auto">
          <a:xfrm>
            <a:off x="1905000" y="4293022"/>
            <a:ext cx="1524000" cy="251460"/>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38" name="Oval 37"/>
          <p:cNvSpPr/>
          <p:nvPr/>
        </p:nvSpPr>
        <p:spPr bwMode="auto">
          <a:xfrm>
            <a:off x="6248400" y="4258732"/>
            <a:ext cx="2895600" cy="100584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err="1"/>
              <a:t>performant</a:t>
            </a:r>
            <a:endParaRPr lang="en-US" sz="2800" b="1" dirty="0"/>
          </a:p>
          <a:p>
            <a:pPr defTabSz="914071"/>
            <a:r>
              <a:rPr lang="en-US" sz="2800" b="1" dirty="0" err="1"/>
              <a:t>async</a:t>
            </a:r>
            <a:endParaRPr lang="en-US" sz="2800" b="1" dirty="0"/>
          </a:p>
        </p:txBody>
      </p:sp>
      <p:sp>
        <p:nvSpPr>
          <p:cNvPr id="39" name="Right Arrow 38"/>
          <p:cNvSpPr/>
          <p:nvPr/>
        </p:nvSpPr>
        <p:spPr bwMode="auto">
          <a:xfrm rot="451130">
            <a:off x="4758266" y="4504689"/>
            <a:ext cx="1524000" cy="251460"/>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41" name="Oval 40"/>
          <p:cNvSpPr/>
          <p:nvPr/>
        </p:nvSpPr>
        <p:spPr bwMode="auto">
          <a:xfrm>
            <a:off x="6375402" y="5413595"/>
            <a:ext cx="2667000" cy="100584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long-running</a:t>
            </a:r>
          </a:p>
          <a:p>
            <a:pPr defTabSz="914071"/>
            <a:r>
              <a:rPr lang="en-US" sz="2800" b="1" dirty="0" err="1"/>
              <a:t>async</a:t>
            </a:r>
            <a:endParaRPr lang="en-US" sz="2800" b="1" dirty="0"/>
          </a:p>
        </p:txBody>
      </p:sp>
      <p:pic>
        <p:nvPicPr>
          <p:cNvPr id="3" name="Picture 2"/>
          <p:cNvPicPr>
            <a:picLocks noChangeAspect="1"/>
          </p:cNvPicPr>
          <p:nvPr/>
        </p:nvPicPr>
        <p:blipFill>
          <a:blip r:embed="rId4"/>
          <a:stretch>
            <a:fillRect/>
          </a:stretch>
        </p:blipFill>
        <p:spPr>
          <a:xfrm>
            <a:off x="1905000" y="3356195"/>
            <a:ext cx="1320800" cy="990600"/>
          </a:xfrm>
          <a:prstGeom prst="rect">
            <a:avLst/>
          </a:prstGeom>
        </p:spPr>
      </p:pic>
      <p:pic>
        <p:nvPicPr>
          <p:cNvPr id="40" name="Picture 39"/>
          <p:cNvPicPr>
            <a:picLocks noChangeAspect="1"/>
          </p:cNvPicPr>
          <p:nvPr/>
        </p:nvPicPr>
        <p:blipFill>
          <a:blip r:embed="rId4"/>
          <a:stretch>
            <a:fillRect/>
          </a:stretch>
        </p:blipFill>
        <p:spPr>
          <a:xfrm>
            <a:off x="4665130" y="5176533"/>
            <a:ext cx="1320800" cy="990600"/>
          </a:xfrm>
          <a:prstGeom prst="rect">
            <a:avLst/>
          </a:prstGeom>
        </p:spPr>
      </p:pic>
      <p:sp>
        <p:nvSpPr>
          <p:cNvPr id="42" name="Right Arrow 41"/>
          <p:cNvSpPr/>
          <p:nvPr/>
        </p:nvSpPr>
        <p:spPr bwMode="auto">
          <a:xfrm rot="2039843" flipV="1">
            <a:off x="4566017" y="5107734"/>
            <a:ext cx="1984698" cy="273033"/>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pic>
        <p:nvPicPr>
          <p:cNvPr id="30" name="Picture 29"/>
          <p:cNvPicPr>
            <a:picLocks noChangeAspect="1"/>
          </p:cNvPicPr>
          <p:nvPr/>
        </p:nvPicPr>
        <p:blipFill>
          <a:blip r:embed="rId5"/>
          <a:stretch>
            <a:fillRect/>
          </a:stretch>
        </p:blipFill>
        <p:spPr>
          <a:xfrm>
            <a:off x="4724401" y="3203795"/>
            <a:ext cx="1524000" cy="952500"/>
          </a:xfrm>
          <a:prstGeom prst="rect">
            <a:avLst/>
          </a:prstGeom>
        </p:spPr>
      </p:pic>
      <p:sp>
        <p:nvSpPr>
          <p:cNvPr id="2" name="Slide Number Placeholder 1"/>
          <p:cNvSpPr>
            <a:spLocks noGrp="1"/>
          </p:cNvSpPr>
          <p:nvPr>
            <p:ph type="sldNum" sz="quarter" idx="10"/>
          </p:nvPr>
        </p:nvSpPr>
        <p:spPr/>
        <p:txBody>
          <a:bodyPr/>
          <a:lstStyle/>
          <a:p>
            <a:fld id="{9E09538B-8050-9642-BAB9-14094EB459F8}" type="slidenum">
              <a:rPr lang="en-US" smtClean="0"/>
              <a:t>11</a:t>
            </a:fld>
            <a:endParaRPr lang="en-US"/>
          </a:p>
        </p:txBody>
      </p:sp>
      <p:sp>
        <p:nvSpPr>
          <p:cNvPr id="20" name="TextBox 19"/>
          <p:cNvSpPr txBox="1"/>
          <p:nvPr/>
        </p:nvSpPr>
        <p:spPr>
          <a:xfrm>
            <a:off x="468086" y="1203480"/>
            <a:ext cx="8528230" cy="1785072"/>
          </a:xfrm>
          <a:prstGeom prst="rect">
            <a:avLst/>
          </a:prstGeom>
          <a:noFill/>
        </p:spPr>
        <p:txBody>
          <a:bodyPr wrap="none" lIns="91407" tIns="45704" rIns="91407" bIns="45704" rtlCol="0">
            <a:spAutoFit/>
          </a:bodyPr>
          <a:lstStyle/>
          <a:p>
            <a:pPr marL="0" lvl="2" indent="0">
              <a:buNone/>
            </a:pPr>
            <a:r>
              <a:rPr lang="en-US" b="1" dirty="0"/>
              <a:t>Slow operations freeze mobile apps and frustrate users   </a:t>
            </a:r>
          </a:p>
          <a:p>
            <a:pPr marL="0" lvl="2" indent="0">
              <a:buNone/>
            </a:pPr>
            <a:r>
              <a:rPr lang="en-US" b="1" dirty="0"/>
              <a:t> - 75% of performance bugs in Android </a:t>
            </a:r>
            <a:r>
              <a:rPr lang="en-US" sz="1300" b="1" dirty="0"/>
              <a:t>[Li et al., ICSE’14]</a:t>
            </a:r>
          </a:p>
          <a:p>
            <a:pPr marL="0" lvl="2"/>
            <a:endParaRPr lang="en-US" b="1" dirty="0"/>
          </a:p>
          <a:p>
            <a:pPr marL="0" lvl="2"/>
            <a:r>
              <a:rPr lang="en-US" b="1" dirty="0"/>
              <a:t>Culprit: long running operations running in the main UI thread</a:t>
            </a:r>
          </a:p>
          <a:p>
            <a:pPr marL="0" lvl="2"/>
            <a:r>
              <a:rPr lang="en-US" b="1" dirty="0"/>
              <a:t>Solution: refactoring for asynchronous execution</a:t>
            </a:r>
          </a:p>
        </p:txBody>
      </p:sp>
      <p:sp>
        <p:nvSpPr>
          <p:cNvPr id="4" name="Rectangle 3">
            <a:extLst>
              <a:ext uri="{FF2B5EF4-FFF2-40B4-BE49-F238E27FC236}">
                <a16:creationId xmlns:a16="http://schemas.microsoft.com/office/drawing/2014/main" id="{39DEE717-2D0A-1844-81D3-1A6A1BDFA220}"/>
              </a:ext>
            </a:extLst>
          </p:cNvPr>
          <p:cNvSpPr/>
          <p:nvPr/>
        </p:nvSpPr>
        <p:spPr>
          <a:xfrm>
            <a:off x="1895061" y="4611262"/>
            <a:ext cx="1415772" cy="461665"/>
          </a:xfrm>
          <a:prstGeom prst="rect">
            <a:avLst/>
          </a:prstGeom>
        </p:spPr>
        <p:txBody>
          <a:bodyPr wrap="none">
            <a:spAutoFit/>
          </a:bodyPr>
          <a:lstStyle/>
          <a:p>
            <a:r>
              <a:rPr lang="en-US" sz="2400" b="1" dirty="0">
                <a:solidFill>
                  <a:srgbClr val="C00000"/>
                </a:solidFill>
              </a:rPr>
              <a:t>[FSE’14]</a:t>
            </a:r>
            <a:endParaRPr lang="en-US" dirty="0">
              <a:solidFill>
                <a:srgbClr val="C00000"/>
              </a:solidFill>
            </a:endParaRPr>
          </a:p>
        </p:txBody>
      </p:sp>
      <p:sp>
        <p:nvSpPr>
          <p:cNvPr id="21" name="Rectangle 20">
            <a:extLst>
              <a:ext uri="{FF2B5EF4-FFF2-40B4-BE49-F238E27FC236}">
                <a16:creationId xmlns:a16="http://schemas.microsoft.com/office/drawing/2014/main" id="{E0363402-C67C-1148-B879-3D8363A0A7EE}"/>
              </a:ext>
            </a:extLst>
          </p:cNvPr>
          <p:cNvSpPr/>
          <p:nvPr/>
        </p:nvSpPr>
        <p:spPr>
          <a:xfrm>
            <a:off x="5181600" y="4719935"/>
            <a:ext cx="1451038" cy="461665"/>
          </a:xfrm>
          <a:prstGeom prst="rect">
            <a:avLst/>
          </a:prstGeom>
        </p:spPr>
        <p:txBody>
          <a:bodyPr wrap="none">
            <a:spAutoFit/>
          </a:bodyPr>
          <a:lstStyle/>
          <a:p>
            <a:r>
              <a:rPr lang="en-US" sz="2400" b="1" dirty="0">
                <a:solidFill>
                  <a:srgbClr val="C00000"/>
                </a:solidFill>
              </a:rPr>
              <a:t>[ASE’15]</a:t>
            </a:r>
            <a:endParaRPr lang="en-US" dirty="0">
              <a:solidFill>
                <a:srgbClr val="C00000"/>
              </a:solidFill>
            </a:endParaRPr>
          </a:p>
        </p:txBody>
      </p:sp>
      <p:sp>
        <p:nvSpPr>
          <p:cNvPr id="22" name="Rectangle 21">
            <a:extLst>
              <a:ext uri="{FF2B5EF4-FFF2-40B4-BE49-F238E27FC236}">
                <a16:creationId xmlns:a16="http://schemas.microsoft.com/office/drawing/2014/main" id="{5BF0C0E1-53DD-1F44-9825-9E1F2A36304C}"/>
              </a:ext>
            </a:extLst>
          </p:cNvPr>
          <p:cNvSpPr/>
          <p:nvPr/>
        </p:nvSpPr>
        <p:spPr>
          <a:xfrm>
            <a:off x="5217931" y="4122056"/>
            <a:ext cx="1535998" cy="461665"/>
          </a:xfrm>
          <a:prstGeom prst="rect">
            <a:avLst/>
          </a:prstGeom>
        </p:spPr>
        <p:txBody>
          <a:bodyPr wrap="none">
            <a:spAutoFit/>
          </a:bodyPr>
          <a:lstStyle/>
          <a:p>
            <a:r>
              <a:rPr lang="en-US" sz="2400" b="1" dirty="0">
                <a:solidFill>
                  <a:srgbClr val="C00000"/>
                </a:solidFill>
              </a:rPr>
              <a:t>[ICSE’14]</a:t>
            </a:r>
            <a:endParaRPr lang="en-US" dirty="0">
              <a:solidFill>
                <a:srgbClr val="C00000"/>
              </a:solidFill>
            </a:endParaRPr>
          </a:p>
        </p:txBody>
      </p:sp>
      <p:sp>
        <p:nvSpPr>
          <p:cNvPr id="23" name="Rectangle 22">
            <a:extLst>
              <a:ext uri="{FF2B5EF4-FFF2-40B4-BE49-F238E27FC236}">
                <a16:creationId xmlns:a16="http://schemas.microsoft.com/office/drawing/2014/main" id="{9D24F02F-4528-3440-96D6-AD3E4D7B956D}"/>
              </a:ext>
            </a:extLst>
          </p:cNvPr>
          <p:cNvSpPr/>
          <p:nvPr/>
        </p:nvSpPr>
        <p:spPr>
          <a:xfrm>
            <a:off x="4698451" y="6048869"/>
            <a:ext cx="1415772" cy="461665"/>
          </a:xfrm>
          <a:prstGeom prst="rect">
            <a:avLst/>
          </a:prstGeom>
        </p:spPr>
        <p:txBody>
          <a:bodyPr wrap="none">
            <a:spAutoFit/>
          </a:bodyPr>
          <a:lstStyle/>
          <a:p>
            <a:r>
              <a:rPr lang="en-US" sz="2400" b="1" dirty="0">
                <a:solidFill>
                  <a:srgbClr val="C00000"/>
                </a:solidFill>
              </a:rPr>
              <a:t>[FSE’16]</a:t>
            </a:r>
            <a:endParaRPr lang="en-US" dirty="0">
              <a:solidFill>
                <a:srgbClr val="C00000"/>
              </a:solidFill>
            </a:endParaRPr>
          </a:p>
        </p:txBody>
      </p:sp>
    </p:spTree>
    <p:custDataLst>
      <p:tags r:id="rId1"/>
    </p:custDataLst>
    <p:extLst>
      <p:ext uri="{BB962C8B-B14F-4D97-AF65-F5344CB8AC3E}">
        <p14:creationId xmlns:p14="http://schemas.microsoft.com/office/powerpoint/2010/main" val="206258408"/>
      </p:ext>
    </p:extLst>
  </p:cSld>
  <p:clrMapOvr>
    <a:masterClrMapping/>
  </p:clrMapOvr>
  <mc:AlternateContent xmlns:mc="http://schemas.openxmlformats.org/markup-compatibility/2006" xmlns:p14="http://schemas.microsoft.com/office/powerpoint/2010/main">
    <mc:Choice Requires="p14">
      <p:transition spd="slow" p14:dur="2000" advTm="21906"/>
    </mc:Choice>
    <mc:Fallback xmlns="">
      <p:transition spd="slow" advTm="219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4" grpId="0" animBg="1"/>
      <p:bldP spid="35" grpId="0" animBg="1"/>
      <p:bldP spid="36" grpId="0" animBg="1"/>
      <p:bldP spid="38" grpId="0" animBg="1"/>
      <p:bldP spid="39" grpId="0" animBg="1"/>
      <p:bldP spid="41" grpId="0" animBg="1"/>
      <p:bldP spid="42" grpId="0" animBg="1"/>
      <p:bldP spid="4"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92" y="88901"/>
            <a:ext cx="8430115" cy="990600"/>
          </a:xfrm>
        </p:spPr>
        <p:txBody>
          <a:bodyPr>
            <a:normAutofit/>
          </a:bodyPr>
          <a:lstStyle/>
          <a:p>
            <a:r>
              <a:rPr lang="en-US" b="1" dirty="0">
                <a:solidFill>
                  <a:srgbClr val="1F4C7F"/>
                </a:solidFill>
              </a:rPr>
              <a:t>Overview of Our </a:t>
            </a:r>
            <a:r>
              <a:rPr lang="en-US" b="1" dirty="0" err="1">
                <a:solidFill>
                  <a:srgbClr val="1F4C7F"/>
                </a:solidFill>
              </a:rPr>
              <a:t>Refactorings</a:t>
            </a:r>
            <a:r>
              <a:rPr lang="en-US" b="1" dirty="0">
                <a:solidFill>
                  <a:srgbClr val="1F4C7F"/>
                </a:solidFill>
              </a:rPr>
              <a:t> for Parallelism</a:t>
            </a:r>
          </a:p>
        </p:txBody>
      </p:sp>
      <p:sp>
        <p:nvSpPr>
          <p:cNvPr id="3" name="Content Placeholder 2"/>
          <p:cNvSpPr>
            <a:spLocks noGrp="1"/>
          </p:cNvSpPr>
          <p:nvPr>
            <p:ph idx="1"/>
          </p:nvPr>
        </p:nvSpPr>
        <p:spPr>
          <a:xfrm>
            <a:off x="457200" y="1079500"/>
            <a:ext cx="9372600" cy="5245100"/>
          </a:xfrm>
        </p:spPr>
        <p:txBody>
          <a:bodyPr>
            <a:normAutofit fontScale="85000" lnSpcReduction="20000"/>
          </a:bodyPr>
          <a:lstStyle/>
          <a:p>
            <a:pPr>
              <a:buNone/>
            </a:pPr>
            <a:r>
              <a:rPr lang="en-US" sz="2800" b="1" dirty="0" err="1"/>
              <a:t>Refactorings</a:t>
            </a:r>
            <a:r>
              <a:rPr lang="en-US" sz="2800" b="1" dirty="0"/>
              <a:t> for </a:t>
            </a:r>
            <a:r>
              <a:rPr lang="en-US" sz="2800" b="1" dirty="0">
                <a:solidFill>
                  <a:srgbClr val="FF0000"/>
                </a:solidFill>
              </a:rPr>
              <a:t>thread-safety</a:t>
            </a:r>
          </a:p>
          <a:p>
            <a:pPr>
              <a:buNone/>
            </a:pPr>
            <a:r>
              <a:rPr lang="en-US" sz="2600" b="1" dirty="0"/>
              <a:t>   - make class immutable [ICSE'11]</a:t>
            </a:r>
          </a:p>
          <a:p>
            <a:pPr>
              <a:buNone/>
            </a:pPr>
            <a:r>
              <a:rPr lang="en-US" sz="2600" b="1" dirty="0"/>
              <a:t>   - convert to Atomic* classes [ICSE'09]</a:t>
            </a:r>
          </a:p>
          <a:p>
            <a:pPr>
              <a:buNone/>
            </a:pPr>
            <a:r>
              <a:rPr lang="en-US" sz="2600" b="1" dirty="0"/>
              <a:t>   - use concurrent collections [ICSE'09]</a:t>
            </a:r>
          </a:p>
          <a:p>
            <a:pPr>
              <a:buNone/>
            </a:pPr>
            <a:r>
              <a:rPr lang="en-US" sz="2600" b="1" dirty="0"/>
              <a:t>   - infer region annotations [ASE'09]</a:t>
            </a:r>
          </a:p>
          <a:p>
            <a:pPr>
              <a:buNone/>
            </a:pPr>
            <a:r>
              <a:rPr lang="en-US" sz="2600" b="1" dirty="0"/>
              <a:t>   - atomic check-then-act operations [ICST’13]</a:t>
            </a:r>
          </a:p>
          <a:p>
            <a:endParaRPr lang="en-US" sz="2600" dirty="0"/>
          </a:p>
          <a:p>
            <a:pPr>
              <a:buNone/>
            </a:pPr>
            <a:r>
              <a:rPr lang="en-US" sz="2800" b="1" dirty="0" err="1"/>
              <a:t>Refactorings</a:t>
            </a:r>
            <a:r>
              <a:rPr lang="en-US" sz="2800" b="1" dirty="0"/>
              <a:t> for </a:t>
            </a:r>
            <a:r>
              <a:rPr lang="en-US" sz="2800" b="1" dirty="0">
                <a:solidFill>
                  <a:srgbClr val="FF0000"/>
                </a:solidFill>
              </a:rPr>
              <a:t>throughput</a:t>
            </a:r>
          </a:p>
          <a:p>
            <a:pPr>
              <a:buNone/>
            </a:pPr>
            <a:r>
              <a:rPr lang="en-US" sz="2600" b="1" dirty="0"/>
              <a:t>  - parallel recursive divide-and-conquer [ICSE'09]  </a:t>
            </a:r>
          </a:p>
          <a:p>
            <a:pPr>
              <a:buNone/>
            </a:pPr>
            <a:r>
              <a:rPr lang="en-US" sz="2600" b="1" dirty="0"/>
              <a:t>  - loop parallelism via </a:t>
            </a:r>
            <a:r>
              <a:rPr lang="en-US" sz="2600" b="1" dirty="0" err="1"/>
              <a:t>ParallelArray</a:t>
            </a:r>
            <a:r>
              <a:rPr lang="en-US" sz="2600" b="1" dirty="0"/>
              <a:t> [OOPSLA’10]</a:t>
            </a:r>
          </a:p>
          <a:p>
            <a:pPr>
              <a:buNone/>
            </a:pPr>
            <a:r>
              <a:rPr lang="en-US" sz="2600" b="1" dirty="0"/>
              <a:t>  - loop parallelism via lambda functional operators [FSE’13]</a:t>
            </a:r>
          </a:p>
          <a:p>
            <a:pPr>
              <a:buNone/>
            </a:pPr>
            <a:endParaRPr lang="en-US" sz="2600" dirty="0"/>
          </a:p>
          <a:p>
            <a:pPr>
              <a:buNone/>
            </a:pPr>
            <a:r>
              <a:rPr lang="en-US" sz="2800" b="1" dirty="0" err="1"/>
              <a:t>Refactorings</a:t>
            </a:r>
            <a:r>
              <a:rPr lang="en-US" sz="2800" b="1" dirty="0"/>
              <a:t> for </a:t>
            </a:r>
            <a:r>
              <a:rPr lang="en-US" sz="2800" b="1" dirty="0">
                <a:solidFill>
                  <a:srgbClr val="FF0000"/>
                </a:solidFill>
              </a:rPr>
              <a:t>scalability </a:t>
            </a:r>
          </a:p>
          <a:p>
            <a:pPr>
              <a:buNone/>
            </a:pPr>
            <a:r>
              <a:rPr lang="en-US" sz="2600" b="1" dirty="0"/>
              <a:t>  - Atomic*, concurrent collections [ICSE'09]</a:t>
            </a:r>
          </a:p>
          <a:p>
            <a:pPr>
              <a:buNone/>
            </a:pPr>
            <a:endParaRPr lang="en-US" dirty="0"/>
          </a:p>
        </p:txBody>
      </p:sp>
      <p:sp>
        <p:nvSpPr>
          <p:cNvPr id="4" name="TextBox 3"/>
          <p:cNvSpPr txBox="1"/>
          <p:nvPr/>
        </p:nvSpPr>
        <p:spPr>
          <a:xfrm>
            <a:off x="6248400" y="1066800"/>
            <a:ext cx="2895600" cy="2123658"/>
          </a:xfrm>
          <a:prstGeom prst="rect">
            <a:avLst/>
          </a:prstGeom>
          <a:noFill/>
        </p:spPr>
        <p:txBody>
          <a:bodyPr wrap="square" lIns="91407" tIns="45704" rIns="91407" bIns="45704" rtlCol="0">
            <a:spAutoFit/>
          </a:bodyPr>
          <a:lstStyle/>
          <a:p>
            <a:r>
              <a:rPr lang="en-US" b="1" dirty="0" err="1"/>
              <a:t>Interprocedural</a:t>
            </a:r>
            <a:r>
              <a:rPr lang="en-US" b="1" dirty="0"/>
              <a:t> analyses:</a:t>
            </a:r>
          </a:p>
          <a:p>
            <a:pPr marL="342778" indent="-342778">
              <a:buFontTx/>
              <a:buChar char="-"/>
            </a:pPr>
            <a:r>
              <a:rPr lang="en-US" b="1" dirty="0"/>
              <a:t>control, data-flow</a:t>
            </a:r>
          </a:p>
          <a:p>
            <a:pPr marL="342778" indent="-342778">
              <a:buFontTx/>
              <a:buChar char="-"/>
            </a:pPr>
            <a:r>
              <a:rPr lang="en-US" b="1" dirty="0"/>
              <a:t>points-to</a:t>
            </a:r>
          </a:p>
          <a:p>
            <a:pPr marL="342778" indent="-342778">
              <a:buFontTx/>
              <a:buChar char="-"/>
            </a:pPr>
            <a:r>
              <a:rPr lang="en-US" b="1" dirty="0"/>
              <a:t>constraint-based</a:t>
            </a:r>
          </a:p>
          <a:p>
            <a:pPr marL="342778" indent="-342778">
              <a:buFontTx/>
              <a:buChar char="-"/>
            </a:pPr>
            <a:endParaRPr lang="en-US" b="1" dirty="0"/>
          </a:p>
        </p:txBody>
      </p:sp>
      <p:sp>
        <p:nvSpPr>
          <p:cNvPr id="7" name="Slide Number Placeholder 6"/>
          <p:cNvSpPr>
            <a:spLocks noGrp="1"/>
          </p:cNvSpPr>
          <p:nvPr>
            <p:ph type="sldNum" sz="quarter" idx="10"/>
          </p:nvPr>
        </p:nvSpPr>
        <p:spPr/>
        <p:txBody>
          <a:bodyPr/>
          <a:lstStyle/>
          <a:p>
            <a:fld id="{9E09538B-8050-9642-BAB9-14094EB459F8}" type="slidenum">
              <a:rPr lang="en-US" smtClean="0"/>
              <a:t>12</a:t>
            </a:fld>
            <a:endParaRPr lang="en-US"/>
          </a:p>
        </p:txBody>
      </p:sp>
    </p:spTree>
    <p:custDataLst>
      <p:tags r:id="rId1"/>
    </p:custDataLst>
    <p:extLst>
      <p:ext uri="{BB962C8B-B14F-4D97-AF65-F5344CB8AC3E}">
        <p14:creationId xmlns:p14="http://schemas.microsoft.com/office/powerpoint/2010/main" val="692288828"/>
      </p:ext>
    </p:extLst>
  </p:cSld>
  <p:clrMapOvr>
    <a:masterClrMapping/>
  </p:clrMapOvr>
  <mc:AlternateContent xmlns:mc="http://schemas.openxmlformats.org/markup-compatibility/2006" xmlns:p14="http://schemas.microsoft.com/office/powerpoint/2010/main">
    <mc:Choice Requires="p14">
      <p:transition spd="slow" p14:dur="2000" advTm="94006"/>
    </mc:Choice>
    <mc:Fallback xmlns="">
      <p:transition xmlns:p14="http://schemas.microsoft.com/office/powerpoint/2010/main" spd="slow" advTm="940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O4: To Increase Practical Impact, </a:t>
            </a:r>
            <a:br>
              <a:rPr lang="en-US" b="1" dirty="0">
                <a:solidFill>
                  <a:srgbClr val="1F4C7F"/>
                </a:solidFill>
              </a:rPr>
            </a:br>
            <a:r>
              <a:rPr lang="en-US" b="1" dirty="0">
                <a:solidFill>
                  <a:srgbClr val="1F4C7F"/>
                </a:solidFill>
              </a:rPr>
              <a:t>Go the Extra Mile</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8" name="Picture 7" descr="C:\Users\vahid\AppData\Local\Microsoft\Windows\INetCache\Content.Word\evaluation-lin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219200"/>
            <a:ext cx="6172200" cy="3308985"/>
          </a:xfrm>
          <a:prstGeom prst="rect">
            <a:avLst/>
          </a:prstGeom>
          <a:noFill/>
          <a:ln>
            <a:noFill/>
          </a:ln>
        </p:spPr>
      </p:pic>
      <p:pic>
        <p:nvPicPr>
          <p:cNvPr id="9" name="Picture 8" descr="C:\Users\vahid\AppData\Local\Microsoft\Windows\INetCache\Content.Word\evaluation-pi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0800" y="2209800"/>
            <a:ext cx="2743200" cy="1648460"/>
          </a:xfrm>
          <a:prstGeom prst="rect">
            <a:avLst/>
          </a:prstGeom>
          <a:noFill/>
          <a:ln>
            <a:noFill/>
          </a:ln>
        </p:spPr>
      </p:pic>
      <p:sp>
        <p:nvSpPr>
          <p:cNvPr id="7" name="TextBox 6"/>
          <p:cNvSpPr txBox="1"/>
          <p:nvPr/>
        </p:nvSpPr>
        <p:spPr>
          <a:xfrm>
            <a:off x="5983113" y="1300692"/>
            <a:ext cx="2589104" cy="430855"/>
          </a:xfrm>
          <a:prstGeom prst="rect">
            <a:avLst/>
          </a:prstGeom>
          <a:noFill/>
        </p:spPr>
        <p:txBody>
          <a:bodyPr wrap="none" lIns="91407" tIns="45704" rIns="91407" bIns="45704" rtlCol="0">
            <a:spAutoFit/>
          </a:bodyPr>
          <a:lstStyle/>
          <a:p>
            <a:pPr marL="0" lvl="2"/>
            <a:r>
              <a:rPr lang="en-US" b="1" dirty="0"/>
              <a:t>Open-source data</a:t>
            </a:r>
            <a:endParaRPr lang="en-US" b="1" dirty="0">
              <a:solidFill>
                <a:srgbClr val="FF0000"/>
              </a:solidFill>
            </a:endParaRPr>
          </a:p>
        </p:txBody>
      </p:sp>
      <p:sp>
        <p:nvSpPr>
          <p:cNvPr id="10" name="TextBox 9"/>
          <p:cNvSpPr txBox="1"/>
          <p:nvPr/>
        </p:nvSpPr>
        <p:spPr>
          <a:xfrm>
            <a:off x="5334848" y="2262392"/>
            <a:ext cx="2117821" cy="430855"/>
          </a:xfrm>
          <a:prstGeom prst="rect">
            <a:avLst/>
          </a:prstGeom>
          <a:noFill/>
        </p:spPr>
        <p:txBody>
          <a:bodyPr wrap="none" lIns="91407" tIns="45704" rIns="91407" bIns="45704" rtlCol="0">
            <a:spAutoFit/>
          </a:bodyPr>
          <a:lstStyle/>
          <a:p>
            <a:pPr marL="0" lvl="2"/>
            <a:r>
              <a:rPr lang="en-US" b="1" dirty="0"/>
              <a:t>industrial data</a:t>
            </a:r>
            <a:endParaRPr lang="en-US" b="1" dirty="0">
              <a:solidFill>
                <a:srgbClr val="FF0000"/>
              </a:solidFill>
            </a:endParaRPr>
          </a:p>
        </p:txBody>
      </p:sp>
      <p:sp>
        <p:nvSpPr>
          <p:cNvPr id="11" name="TextBox 10"/>
          <p:cNvSpPr txBox="1"/>
          <p:nvPr/>
        </p:nvSpPr>
        <p:spPr>
          <a:xfrm>
            <a:off x="423333" y="4420882"/>
            <a:ext cx="6641431" cy="1446518"/>
          </a:xfrm>
          <a:prstGeom prst="rect">
            <a:avLst/>
          </a:prstGeom>
          <a:noFill/>
        </p:spPr>
        <p:txBody>
          <a:bodyPr wrap="none" lIns="91407" tIns="45704" rIns="91407" bIns="45704" rtlCol="0">
            <a:spAutoFit/>
          </a:bodyPr>
          <a:lstStyle/>
          <a:p>
            <a:pPr marL="0" lvl="2"/>
            <a:r>
              <a:rPr lang="en-US" b="1" dirty="0"/>
              <a:t>Industrial collaboration levels: </a:t>
            </a:r>
          </a:p>
          <a:p>
            <a:pPr marL="0" lvl="2"/>
            <a:r>
              <a:rPr lang="en-US" b="1" dirty="0"/>
              <a:t>  - surveys with practitioners</a:t>
            </a:r>
          </a:p>
          <a:p>
            <a:pPr marL="0" lvl="2"/>
            <a:r>
              <a:rPr lang="en-US" b="1" dirty="0"/>
              <a:t>  - tool validated on industrial codebase</a:t>
            </a:r>
          </a:p>
          <a:p>
            <a:pPr marL="0" lvl="2"/>
            <a:r>
              <a:rPr lang="en-US" b="1" dirty="0"/>
              <a:t>  - tool licensed to industry, adopted in products</a:t>
            </a:r>
          </a:p>
        </p:txBody>
      </p:sp>
      <p:sp>
        <p:nvSpPr>
          <p:cNvPr id="2" name="Slide Number Placeholder 1"/>
          <p:cNvSpPr>
            <a:spLocks noGrp="1"/>
          </p:cNvSpPr>
          <p:nvPr>
            <p:ph type="sldNum" sz="quarter" idx="10"/>
          </p:nvPr>
        </p:nvSpPr>
        <p:spPr/>
        <p:txBody>
          <a:bodyPr/>
          <a:lstStyle/>
          <a:p>
            <a:fld id="{9E09538B-8050-9642-BAB9-14094EB459F8}" type="slidenum">
              <a:rPr lang="en-US" smtClean="0"/>
              <a:t>13</a:t>
            </a:fld>
            <a:endParaRPr lang="en-US"/>
          </a:p>
        </p:txBody>
      </p:sp>
      <p:pic>
        <p:nvPicPr>
          <p:cNvPr id="12" name="Picture 11">
            <a:extLst>
              <a:ext uri="{FF2B5EF4-FFF2-40B4-BE49-F238E27FC236}">
                <a16:creationId xmlns:a16="http://schemas.microsoft.com/office/drawing/2014/main" id="{6FD337F1-5C93-C044-95BF-817174970DCF}"/>
              </a:ext>
            </a:extLst>
          </p:cNvPr>
          <p:cNvPicPr>
            <a:picLocks noChangeAspect="1"/>
          </p:cNvPicPr>
          <p:nvPr/>
        </p:nvPicPr>
        <p:blipFill>
          <a:blip r:embed="rId6"/>
          <a:stretch>
            <a:fillRect/>
          </a:stretch>
        </p:blipFill>
        <p:spPr>
          <a:xfrm>
            <a:off x="7098630" y="5845150"/>
            <a:ext cx="1076350" cy="1076350"/>
          </a:xfrm>
          <a:prstGeom prst="rect">
            <a:avLst/>
          </a:prstGeom>
        </p:spPr>
      </p:pic>
      <p:sp>
        <p:nvSpPr>
          <p:cNvPr id="3" name="Rectangle 2"/>
          <p:cNvSpPr/>
          <p:nvPr/>
        </p:nvSpPr>
        <p:spPr>
          <a:xfrm>
            <a:off x="489625" y="6156302"/>
            <a:ext cx="6609005" cy="461665"/>
          </a:xfrm>
          <a:prstGeom prst="rect">
            <a:avLst/>
          </a:prstGeom>
        </p:spPr>
        <p:txBody>
          <a:bodyPr wrap="square">
            <a:spAutoFit/>
          </a:bodyPr>
          <a:lstStyle/>
          <a:p>
            <a:pPr marL="0" indent="0">
              <a:buNone/>
            </a:pPr>
            <a:r>
              <a:rPr lang="en-US" sz="2400" b="1" i="1" dirty="0">
                <a:solidFill>
                  <a:srgbClr val="FF0000"/>
                </a:solidFill>
              </a:rPr>
              <a:t>“There are no traffic jams on the extra mile”</a:t>
            </a:r>
          </a:p>
        </p:txBody>
      </p:sp>
    </p:spTree>
    <p:custDataLst>
      <p:tags r:id="rId1"/>
    </p:custDataLst>
    <p:extLst>
      <p:ext uri="{BB962C8B-B14F-4D97-AF65-F5344CB8AC3E}">
        <p14:creationId xmlns:p14="http://schemas.microsoft.com/office/powerpoint/2010/main" val="1676825305"/>
      </p:ext>
    </p:extLst>
  </p:cSld>
  <p:clrMapOvr>
    <a:masterClrMapping/>
  </p:clrMapOvr>
  <mc:AlternateContent xmlns:mc="http://schemas.openxmlformats.org/markup-compatibility/2006" xmlns:p14="http://schemas.microsoft.com/office/powerpoint/2010/main">
    <mc:Choice Requires="p14">
      <p:transition spd="slow" p14:dur="2000" advTm="134158"/>
    </mc:Choice>
    <mc:Fallback xmlns="">
      <p:transition spd="slow" advTm="134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1340703" y="4272496"/>
            <a:ext cx="825500" cy="825500"/>
          </a:xfrm>
          <a:prstGeom prst="rect">
            <a:avLst/>
          </a:prstGeom>
        </p:spPr>
      </p:pic>
      <p:pic>
        <p:nvPicPr>
          <p:cNvPr id="45" name="Picture 44"/>
          <p:cNvPicPr>
            <a:picLocks noChangeAspect="1"/>
          </p:cNvPicPr>
          <p:nvPr/>
        </p:nvPicPr>
        <p:blipFill>
          <a:blip r:embed="rId5"/>
          <a:stretch>
            <a:fillRect/>
          </a:stretch>
        </p:blipFill>
        <p:spPr>
          <a:xfrm>
            <a:off x="6781800" y="1642540"/>
            <a:ext cx="990600" cy="472440"/>
          </a:xfrm>
          <a:prstGeom prst="rect">
            <a:avLst/>
          </a:prstGeom>
        </p:spPr>
      </p:pic>
      <p:pic>
        <p:nvPicPr>
          <p:cNvPr id="4" name="Picture 3"/>
          <p:cNvPicPr>
            <a:picLocks noChangeAspect="1"/>
          </p:cNvPicPr>
          <p:nvPr/>
        </p:nvPicPr>
        <p:blipFill>
          <a:blip r:embed="rId6"/>
          <a:stretch>
            <a:fillRect/>
          </a:stretch>
        </p:blipFill>
        <p:spPr>
          <a:xfrm>
            <a:off x="7772400" y="1066800"/>
            <a:ext cx="1371600" cy="912737"/>
          </a:xfrm>
          <a:prstGeom prst="rect">
            <a:avLst/>
          </a:prstGeom>
        </p:spPr>
      </p:pic>
      <p:pic>
        <p:nvPicPr>
          <p:cNvPr id="32" name="Picture 31"/>
          <p:cNvPicPr>
            <a:picLocks noChangeAspect="1"/>
          </p:cNvPicPr>
          <p:nvPr/>
        </p:nvPicPr>
        <p:blipFill>
          <a:blip r:embed="rId7"/>
          <a:stretch>
            <a:fillRect/>
          </a:stretch>
        </p:blipFill>
        <p:spPr>
          <a:xfrm>
            <a:off x="0" y="1752600"/>
            <a:ext cx="1955800" cy="774700"/>
          </a:xfrm>
          <a:prstGeom prst="rect">
            <a:avLst/>
          </a:prstGeom>
        </p:spPr>
      </p:pic>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000" dirty="0">
                <a:latin typeface="Arial Black" charset="0"/>
                <a:ea typeface="Arial Black" charset="0"/>
                <a:cs typeface="Arial Black" charset="0"/>
              </a:rPr>
              <a:t>Refactoring</a:t>
            </a:r>
          </a:p>
        </p:txBody>
      </p:sp>
      <p:cxnSp>
        <p:nvCxnSpPr>
          <p:cNvPr id="31" name="Straight Connector 26"/>
          <p:cNvCxnSpPr>
            <a:cxnSpLocks noChangeShapeType="1"/>
          </p:cNvCxnSpPr>
          <p:nvPr/>
        </p:nvCxnSpPr>
        <p:spPr bwMode="auto">
          <a:xfrm flipV="1">
            <a:off x="5266268" y="1532465"/>
            <a:ext cx="756484" cy="681368"/>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9" name="Straight Connector 8"/>
          <p:cNvCxnSpPr/>
          <p:nvPr/>
        </p:nvCxnSpPr>
        <p:spPr bwMode="auto">
          <a:xfrm>
            <a:off x="2462851" y="1747304"/>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2615251"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2758126"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486959"/>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3043876"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3186751"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a:off x="3361376" y="177270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0" name="TextBox 9"/>
          <p:cNvSpPr txBox="1"/>
          <p:nvPr/>
        </p:nvSpPr>
        <p:spPr>
          <a:xfrm>
            <a:off x="6019800" y="4267200"/>
            <a:ext cx="1965352" cy="461665"/>
          </a:xfrm>
          <a:prstGeom prst="rect">
            <a:avLst/>
          </a:prstGeom>
          <a:noFill/>
        </p:spPr>
        <p:txBody>
          <a:bodyPr wrap="none" lIns="91407" tIns="45704" rIns="91407" bIns="45704" rtlCol="0">
            <a:spAutoFit/>
          </a:bodyPr>
          <a:lstStyle/>
          <a:p>
            <a:r>
              <a:rPr lang="en-US" sz="2400" b="1" dirty="0">
                <a:latin typeface="Arial Narrow"/>
                <a:cs typeface="Arial Narrow"/>
              </a:rPr>
              <a:t>Understanding</a:t>
            </a:r>
          </a:p>
        </p:txBody>
      </p:sp>
      <p:sp>
        <p:nvSpPr>
          <p:cNvPr id="12" name="TextBox 11"/>
          <p:cNvSpPr txBox="1"/>
          <p:nvPr/>
        </p:nvSpPr>
        <p:spPr>
          <a:xfrm>
            <a:off x="5410200" y="1066800"/>
            <a:ext cx="1208167" cy="461633"/>
          </a:xfrm>
          <a:prstGeom prst="rect">
            <a:avLst/>
          </a:prstGeom>
          <a:noFill/>
        </p:spPr>
        <p:txBody>
          <a:bodyPr wrap="none" lIns="91407" tIns="45704" rIns="91407" bIns="45704" rtlCol="0">
            <a:spAutoFit/>
          </a:bodyPr>
          <a:lstStyle/>
          <a:p>
            <a:r>
              <a:rPr lang="en-US" sz="2400" b="1" dirty="0">
                <a:latin typeface="Arial Narrow"/>
                <a:cs typeface="Arial Narrow"/>
              </a:rPr>
              <a:t>Inferring</a:t>
            </a:r>
          </a:p>
        </p:txBody>
      </p:sp>
      <p:cxnSp>
        <p:nvCxnSpPr>
          <p:cNvPr id="39" name="Straight Connector 26"/>
          <p:cNvCxnSpPr>
            <a:cxnSpLocks noChangeShapeType="1"/>
            <a:stCxn id="19" idx="1"/>
            <a:endCxn id="40" idx="2"/>
          </p:cNvCxnSpPr>
          <p:nvPr/>
        </p:nvCxnSpPr>
        <p:spPr bwMode="auto">
          <a:xfrm flipH="1" flipV="1">
            <a:off x="1875367" y="1494606"/>
            <a:ext cx="1119082" cy="755771"/>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0" name="TextBox 39"/>
          <p:cNvSpPr txBox="1"/>
          <p:nvPr/>
        </p:nvSpPr>
        <p:spPr>
          <a:xfrm>
            <a:off x="8467" y="1032941"/>
            <a:ext cx="3733800" cy="461665"/>
          </a:xfrm>
          <a:prstGeom prst="rect">
            <a:avLst/>
          </a:prstGeom>
          <a:noFill/>
        </p:spPr>
        <p:txBody>
          <a:bodyPr wrap="square" lIns="91407" tIns="45704" rIns="91407" bIns="45704" rtlCol="0">
            <a:spAutoFit/>
          </a:bodyPr>
          <a:lstStyle/>
          <a:p>
            <a:r>
              <a:rPr lang="en-US" sz="2400" b="1" dirty="0">
                <a:latin typeface="Arial Narrow"/>
                <a:cs typeface="Arial Narrow"/>
              </a:rPr>
              <a:t>Automating</a:t>
            </a:r>
          </a:p>
        </p:txBody>
      </p:sp>
      <p:cxnSp>
        <p:nvCxnSpPr>
          <p:cNvPr id="43" name="Straight Connector 26"/>
          <p:cNvCxnSpPr>
            <a:cxnSpLocks noChangeShapeType="1"/>
          </p:cNvCxnSpPr>
          <p:nvPr/>
        </p:nvCxnSpPr>
        <p:spPr bwMode="auto">
          <a:xfrm flipH="1" flipV="1">
            <a:off x="5334000" y="4343401"/>
            <a:ext cx="609600" cy="76199"/>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1" name="Title 4"/>
          <p:cNvSpPr>
            <a:spLocks noGrp="1"/>
          </p:cNvSpPr>
          <p:nvPr>
            <p:ph type="title"/>
          </p:nvPr>
        </p:nvSpPr>
        <p:spPr>
          <a:xfrm>
            <a:off x="-152400" y="41801"/>
            <a:ext cx="8839200" cy="1143000"/>
          </a:xfrm>
        </p:spPr>
        <p:txBody>
          <a:bodyPr>
            <a:normAutofit/>
          </a:bodyPr>
          <a:lstStyle/>
          <a:p>
            <a:r>
              <a:rPr lang="en-US" b="1" dirty="0">
                <a:solidFill>
                  <a:srgbClr val="1F4C7F"/>
                </a:solidFill>
              </a:rPr>
              <a:t>What is Your Dream? </a:t>
            </a:r>
            <a:br>
              <a:rPr lang="en-US" b="1" dirty="0">
                <a:solidFill>
                  <a:srgbClr val="1F4C7F"/>
                </a:solidFill>
              </a:rPr>
            </a:br>
            <a:r>
              <a:rPr lang="en-US" b="1" dirty="0">
                <a:solidFill>
                  <a:srgbClr val="1F4C7F"/>
                </a:solidFill>
              </a:rPr>
              <a:t>Mine is Practical Impact on SW Development</a:t>
            </a:r>
          </a:p>
        </p:txBody>
      </p:sp>
      <p:sp>
        <p:nvSpPr>
          <p:cNvPr id="44" name="TextBox 43"/>
          <p:cNvSpPr txBox="1"/>
          <p:nvPr/>
        </p:nvSpPr>
        <p:spPr>
          <a:xfrm>
            <a:off x="3657607" y="5334000"/>
            <a:ext cx="1063663" cy="461665"/>
          </a:xfrm>
          <a:prstGeom prst="rect">
            <a:avLst/>
          </a:prstGeom>
          <a:noFill/>
        </p:spPr>
        <p:txBody>
          <a:bodyPr wrap="none" lIns="91407" tIns="45704" rIns="91407" bIns="45704" rtlCol="0">
            <a:spAutoFit/>
          </a:bodyPr>
          <a:lstStyle/>
          <a:p>
            <a:r>
              <a:rPr lang="en-US" sz="2400" b="1" dirty="0">
                <a:latin typeface="Arial Narrow"/>
                <a:cs typeface="Arial Narrow"/>
              </a:rPr>
              <a:t>Testing</a:t>
            </a:r>
          </a:p>
        </p:txBody>
      </p:sp>
      <p:cxnSp>
        <p:nvCxnSpPr>
          <p:cNvPr id="47" name="Straight Connector 26"/>
          <p:cNvCxnSpPr>
            <a:cxnSpLocks noChangeShapeType="1"/>
            <a:stCxn id="44" idx="0"/>
          </p:cNvCxnSpPr>
          <p:nvPr/>
        </p:nvCxnSpPr>
        <p:spPr bwMode="auto">
          <a:xfrm flipV="1">
            <a:off x="4189432" y="4665138"/>
            <a:ext cx="450288" cy="668862"/>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9" name="TextBox 48"/>
          <p:cNvSpPr txBox="1"/>
          <p:nvPr/>
        </p:nvSpPr>
        <p:spPr>
          <a:xfrm>
            <a:off x="-135458" y="1498608"/>
            <a:ext cx="2574677" cy="430855"/>
          </a:xfrm>
          <a:prstGeom prst="rect">
            <a:avLst/>
          </a:prstGeom>
          <a:noFill/>
        </p:spPr>
        <p:txBody>
          <a:bodyPr wrap="none" lIns="91407" tIns="45704" rIns="91407" bIns="45704" rtlCol="0">
            <a:spAutoFit/>
          </a:bodyPr>
          <a:lstStyle/>
          <a:p>
            <a:r>
              <a:rPr lang="en-US" b="1" dirty="0">
                <a:solidFill>
                  <a:schemeClr val="accent2"/>
                </a:solidFill>
              </a:rPr>
              <a:t> -ship with official</a:t>
            </a:r>
          </a:p>
        </p:txBody>
      </p:sp>
      <p:sp>
        <p:nvSpPr>
          <p:cNvPr id="50" name="TextBox 49"/>
          <p:cNvSpPr txBox="1"/>
          <p:nvPr/>
        </p:nvSpPr>
        <p:spPr>
          <a:xfrm>
            <a:off x="6019801" y="4639735"/>
            <a:ext cx="3276600" cy="1938960"/>
          </a:xfrm>
          <a:prstGeom prst="rect">
            <a:avLst/>
          </a:prstGeom>
          <a:noFill/>
        </p:spPr>
        <p:txBody>
          <a:bodyPr wrap="square" lIns="91407" tIns="45704" rIns="91407" bIns="45704" rtlCol="0">
            <a:spAutoFit/>
          </a:bodyPr>
          <a:lstStyle/>
          <a:p>
            <a:r>
              <a:rPr lang="en-US" sz="2000" b="1" dirty="0">
                <a:solidFill>
                  <a:schemeClr val="accent2"/>
                </a:solidFill>
              </a:rPr>
              <a:t>- shaped APIs in Java and .NET official </a:t>
            </a:r>
            <a:r>
              <a:rPr lang="en-US" sz="2000" b="1" dirty="0" err="1">
                <a:solidFill>
                  <a:schemeClr val="accent2"/>
                </a:solidFill>
              </a:rPr>
              <a:t>concurency</a:t>
            </a:r>
            <a:r>
              <a:rPr lang="en-US" sz="2000" b="1" dirty="0">
                <a:solidFill>
                  <a:schemeClr val="accent2"/>
                </a:solidFill>
              </a:rPr>
              <a:t> libraries</a:t>
            </a:r>
          </a:p>
          <a:p>
            <a:endParaRPr lang="en-US" sz="2000" b="1" dirty="0">
              <a:solidFill>
                <a:schemeClr val="accent2"/>
              </a:solidFill>
            </a:endParaRPr>
          </a:p>
          <a:p>
            <a:r>
              <a:rPr lang="en-US" sz="2000" b="1" dirty="0">
                <a:solidFill>
                  <a:schemeClr val="accent2"/>
                </a:solidFill>
              </a:rPr>
              <a:t>-</a:t>
            </a:r>
            <a:r>
              <a:rPr lang="en-US" sz="2000" b="1" dirty="0" err="1">
                <a:solidFill>
                  <a:schemeClr val="accent2"/>
                </a:solidFill>
              </a:rPr>
              <a:t>learnparallelism.net</a:t>
            </a:r>
            <a:r>
              <a:rPr lang="en-US" sz="2000" b="1" dirty="0">
                <a:solidFill>
                  <a:schemeClr val="accent2"/>
                </a:solidFill>
              </a:rPr>
              <a:t> 150,000+ visitors </a:t>
            </a:r>
          </a:p>
        </p:txBody>
      </p:sp>
      <p:sp>
        <p:nvSpPr>
          <p:cNvPr id="52" name="TextBox 51"/>
          <p:cNvSpPr txBox="1"/>
          <p:nvPr/>
        </p:nvSpPr>
        <p:spPr>
          <a:xfrm>
            <a:off x="16933" y="6388108"/>
            <a:ext cx="2743200" cy="430887"/>
          </a:xfrm>
          <a:prstGeom prst="rect">
            <a:avLst/>
          </a:prstGeom>
          <a:solidFill>
            <a:schemeClr val="bg1"/>
          </a:solidFill>
        </p:spPr>
        <p:txBody>
          <a:bodyPr wrap="square" lIns="91407" tIns="45704" rIns="91407" bIns="45704" rtlCol="0">
            <a:spAutoFit/>
          </a:bodyPr>
          <a:lstStyle/>
          <a:p>
            <a:endParaRPr lang="en-US" b="1" dirty="0">
              <a:solidFill>
                <a:srgbClr val="C0504D"/>
              </a:solidFill>
            </a:endParaRPr>
          </a:p>
        </p:txBody>
      </p:sp>
      <p:sp>
        <p:nvSpPr>
          <p:cNvPr id="54" name="TextBox 53"/>
          <p:cNvSpPr txBox="1"/>
          <p:nvPr/>
        </p:nvSpPr>
        <p:spPr>
          <a:xfrm>
            <a:off x="6477000" y="1278473"/>
            <a:ext cx="1814895" cy="1446550"/>
          </a:xfrm>
          <a:prstGeom prst="rect">
            <a:avLst/>
          </a:prstGeom>
          <a:noFill/>
        </p:spPr>
        <p:txBody>
          <a:bodyPr wrap="none" lIns="91407" tIns="45704" rIns="91407" bIns="45704" rtlCol="0">
            <a:spAutoFit/>
          </a:bodyPr>
          <a:lstStyle/>
          <a:p>
            <a:r>
              <a:rPr lang="en-US" b="1" dirty="0">
                <a:solidFill>
                  <a:schemeClr val="accent2"/>
                </a:solidFill>
              </a:rPr>
              <a:t>- used at </a:t>
            </a:r>
          </a:p>
          <a:p>
            <a:r>
              <a:rPr lang="en-US" b="1" dirty="0">
                <a:solidFill>
                  <a:schemeClr val="accent2"/>
                </a:solidFill>
              </a:rPr>
              <a:t> </a:t>
            </a:r>
          </a:p>
          <a:p>
            <a:r>
              <a:rPr lang="en-US" b="1" dirty="0">
                <a:solidFill>
                  <a:schemeClr val="accent2"/>
                </a:solidFill>
              </a:rPr>
              <a:t>- dozen labs</a:t>
            </a:r>
          </a:p>
          <a:p>
            <a:endParaRPr lang="en-US" b="1" dirty="0">
              <a:solidFill>
                <a:schemeClr val="accent2"/>
              </a:solidFill>
            </a:endParaRPr>
          </a:p>
        </p:txBody>
      </p:sp>
      <p:sp>
        <p:nvSpPr>
          <p:cNvPr id="56" name="TextBox 55"/>
          <p:cNvSpPr txBox="1"/>
          <p:nvPr/>
        </p:nvSpPr>
        <p:spPr>
          <a:xfrm>
            <a:off x="-55964" y="3950834"/>
            <a:ext cx="2746198" cy="769409"/>
          </a:xfrm>
          <a:prstGeom prst="rect">
            <a:avLst/>
          </a:prstGeom>
          <a:noFill/>
        </p:spPr>
        <p:txBody>
          <a:bodyPr wrap="none" lIns="91407" tIns="45704" rIns="91407" bIns="45704" rtlCol="0">
            <a:spAutoFit/>
          </a:bodyPr>
          <a:lstStyle/>
          <a:p>
            <a:r>
              <a:rPr lang="en-US" b="1" dirty="0">
                <a:solidFill>
                  <a:srgbClr val="333399"/>
                </a:solidFill>
              </a:rPr>
              <a:t>- first open-source </a:t>
            </a:r>
          </a:p>
          <a:p>
            <a:r>
              <a:rPr lang="en-US" b="1" dirty="0">
                <a:solidFill>
                  <a:srgbClr val="333399"/>
                </a:solidFill>
              </a:rPr>
              <a:t>refactoring</a:t>
            </a:r>
          </a:p>
        </p:txBody>
      </p:sp>
      <p:sp>
        <p:nvSpPr>
          <p:cNvPr id="57" name="TextBox 56"/>
          <p:cNvSpPr txBox="1"/>
          <p:nvPr/>
        </p:nvSpPr>
        <p:spPr>
          <a:xfrm>
            <a:off x="6061105" y="2895600"/>
            <a:ext cx="3230305" cy="1107963"/>
          </a:xfrm>
          <a:prstGeom prst="rect">
            <a:avLst/>
          </a:prstGeom>
          <a:noFill/>
        </p:spPr>
        <p:txBody>
          <a:bodyPr wrap="none" lIns="91407" tIns="45704" rIns="91407" bIns="45704" rtlCol="0">
            <a:spAutoFit/>
          </a:bodyPr>
          <a:lstStyle/>
          <a:p>
            <a:r>
              <a:rPr lang="en-US" b="1" dirty="0">
                <a:solidFill>
                  <a:srgbClr val="C0504D"/>
                </a:solidFill>
              </a:rPr>
              <a:t>founded Workshop </a:t>
            </a:r>
          </a:p>
          <a:p>
            <a:r>
              <a:rPr lang="en-US" b="1" dirty="0">
                <a:solidFill>
                  <a:srgbClr val="C0504D"/>
                </a:solidFill>
              </a:rPr>
              <a:t>on Refactoring Tools, </a:t>
            </a:r>
          </a:p>
          <a:p>
            <a:r>
              <a:rPr lang="en-US" b="1" dirty="0" err="1">
                <a:solidFill>
                  <a:srgbClr val="C0504D"/>
                </a:solidFill>
              </a:rPr>
              <a:t>HotSwUp</a:t>
            </a:r>
            <a:r>
              <a:rPr lang="en-US" b="1" dirty="0">
                <a:solidFill>
                  <a:srgbClr val="C0504D"/>
                </a:solidFill>
              </a:rPr>
              <a:t>, </a:t>
            </a:r>
            <a:r>
              <a:rPr lang="en-US" b="1" dirty="0" err="1">
                <a:solidFill>
                  <a:srgbClr val="C0504D"/>
                </a:solidFill>
              </a:rPr>
              <a:t>Dagstuhl</a:t>
            </a:r>
            <a:r>
              <a:rPr lang="en-US" b="1" dirty="0">
                <a:solidFill>
                  <a:srgbClr val="C0504D"/>
                </a:solidFill>
              </a:rPr>
              <a:t> S.</a:t>
            </a:r>
          </a:p>
        </p:txBody>
      </p:sp>
      <p:pic>
        <p:nvPicPr>
          <p:cNvPr id="5" name="Picture 4"/>
          <p:cNvPicPr>
            <a:picLocks noChangeAspect="1"/>
          </p:cNvPicPr>
          <p:nvPr/>
        </p:nvPicPr>
        <p:blipFill>
          <a:blip r:embed="rId8"/>
          <a:stretch>
            <a:fillRect/>
          </a:stretch>
        </p:blipFill>
        <p:spPr>
          <a:xfrm>
            <a:off x="3352801" y="5731942"/>
            <a:ext cx="1778000" cy="366376"/>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2286000"/>
            <a:ext cx="2264834" cy="381000"/>
          </a:xfrm>
          <a:prstGeom prst="rect">
            <a:avLst/>
          </a:prstGeom>
        </p:spPr>
      </p:pic>
      <p:pic>
        <p:nvPicPr>
          <p:cNvPr id="46" name="Picture 45"/>
          <p:cNvPicPr>
            <a:picLocks noChangeAspect="1"/>
          </p:cNvPicPr>
          <p:nvPr/>
        </p:nvPicPr>
        <p:blipFill>
          <a:blip r:embed="rId10"/>
          <a:stretch>
            <a:fillRect/>
          </a:stretch>
        </p:blipFill>
        <p:spPr>
          <a:xfrm>
            <a:off x="2438400" y="1143000"/>
            <a:ext cx="1409700" cy="722923"/>
          </a:xfrm>
          <a:prstGeom prst="rect">
            <a:avLst/>
          </a:prstGeom>
        </p:spPr>
      </p:pic>
      <p:sp>
        <p:nvSpPr>
          <p:cNvPr id="48" name="TextBox 47"/>
          <p:cNvSpPr txBox="1"/>
          <p:nvPr/>
        </p:nvSpPr>
        <p:spPr>
          <a:xfrm>
            <a:off x="0" y="2730500"/>
            <a:ext cx="2743200" cy="769409"/>
          </a:xfrm>
          <a:prstGeom prst="rect">
            <a:avLst/>
          </a:prstGeom>
          <a:noFill/>
        </p:spPr>
        <p:txBody>
          <a:bodyPr wrap="square" lIns="91407" tIns="45704" rIns="91407" bIns="45704" rtlCol="0">
            <a:spAutoFit/>
          </a:bodyPr>
          <a:lstStyle/>
          <a:p>
            <a:r>
              <a:rPr lang="en-US" b="1" dirty="0">
                <a:solidFill>
                  <a:schemeClr val="accent2"/>
                </a:solidFill>
              </a:rPr>
              <a:t>- hundreds of </a:t>
            </a:r>
          </a:p>
          <a:p>
            <a:r>
              <a:rPr lang="en-US" b="1" dirty="0">
                <a:solidFill>
                  <a:schemeClr val="accent2"/>
                </a:solidFill>
              </a:rPr>
              <a:t>accepted patches</a:t>
            </a:r>
          </a:p>
        </p:txBody>
      </p:sp>
      <p:pic>
        <p:nvPicPr>
          <p:cNvPr id="53" name="Picture 52"/>
          <p:cNvPicPr>
            <a:picLocks noChangeAspect="1"/>
          </p:cNvPicPr>
          <p:nvPr/>
        </p:nvPicPr>
        <p:blipFill>
          <a:blip r:embed="rId11"/>
          <a:stretch>
            <a:fillRect/>
          </a:stretch>
        </p:blipFill>
        <p:spPr>
          <a:xfrm>
            <a:off x="533400" y="3492500"/>
            <a:ext cx="1563766" cy="469900"/>
          </a:xfrm>
          <a:prstGeom prst="rect">
            <a:avLst/>
          </a:prstGeom>
        </p:spPr>
      </p:pic>
      <p:sp>
        <p:nvSpPr>
          <p:cNvPr id="3" name="Slide Number Placeholder 2"/>
          <p:cNvSpPr>
            <a:spLocks noGrp="1"/>
          </p:cNvSpPr>
          <p:nvPr>
            <p:ph type="sldNum" sz="quarter" idx="10"/>
          </p:nvPr>
        </p:nvSpPr>
        <p:spPr/>
        <p:txBody>
          <a:bodyPr/>
          <a:lstStyle/>
          <a:p>
            <a:fld id="{9E09538B-8050-9642-BAB9-14094EB459F8}" type="slidenum">
              <a:rPr lang="en-US" smtClean="0"/>
              <a:t>14</a:t>
            </a:fld>
            <a:endParaRPr lang="en-US"/>
          </a:p>
        </p:txBody>
      </p:sp>
      <p:pic>
        <p:nvPicPr>
          <p:cNvPr id="51" name="Picture 50">
            <a:extLst>
              <a:ext uri="{FF2B5EF4-FFF2-40B4-BE49-F238E27FC236}">
                <a16:creationId xmlns:a16="http://schemas.microsoft.com/office/drawing/2014/main" id="{E1A07599-8EAF-F14B-9973-9CCF65D20C36}"/>
              </a:ext>
            </a:extLst>
          </p:cNvPr>
          <p:cNvPicPr>
            <a:picLocks noChangeAspect="1"/>
          </p:cNvPicPr>
          <p:nvPr/>
        </p:nvPicPr>
        <p:blipFill>
          <a:blip r:embed="rId6"/>
          <a:stretch>
            <a:fillRect/>
          </a:stretch>
        </p:blipFill>
        <p:spPr>
          <a:xfrm>
            <a:off x="210403" y="5021009"/>
            <a:ext cx="1371600" cy="912737"/>
          </a:xfrm>
          <a:prstGeom prst="rect">
            <a:avLst/>
          </a:prstGeom>
        </p:spPr>
      </p:pic>
      <p:pic>
        <p:nvPicPr>
          <p:cNvPr id="2" name="Picture 1">
            <a:extLst>
              <a:ext uri="{FF2B5EF4-FFF2-40B4-BE49-F238E27FC236}">
                <a16:creationId xmlns:a16="http://schemas.microsoft.com/office/drawing/2014/main" id="{6FD337F1-5C93-C044-95BF-817174970DCF}"/>
              </a:ext>
            </a:extLst>
          </p:cNvPr>
          <p:cNvPicPr>
            <a:picLocks noChangeAspect="1"/>
          </p:cNvPicPr>
          <p:nvPr/>
        </p:nvPicPr>
        <p:blipFill>
          <a:blip r:embed="rId12"/>
          <a:stretch>
            <a:fillRect/>
          </a:stretch>
        </p:blipFill>
        <p:spPr>
          <a:xfrm>
            <a:off x="8131481" y="15856"/>
            <a:ext cx="1076350" cy="1076350"/>
          </a:xfrm>
          <a:prstGeom prst="rect">
            <a:avLst/>
          </a:prstGeom>
        </p:spPr>
      </p:pic>
    </p:spTree>
    <p:custDataLst>
      <p:tags r:id="rId1"/>
    </p:custDataLst>
    <p:extLst>
      <p:ext uri="{BB962C8B-B14F-4D97-AF65-F5344CB8AC3E}">
        <p14:creationId xmlns:p14="http://schemas.microsoft.com/office/powerpoint/2010/main" val="1979751746"/>
      </p:ext>
    </p:extLst>
  </p:cSld>
  <p:clrMapOvr>
    <a:masterClrMapping/>
  </p:clrMapOvr>
  <mc:AlternateContent xmlns:mc="http://schemas.openxmlformats.org/markup-compatibility/2006" xmlns:p14="http://schemas.microsoft.com/office/powerpoint/2010/main">
    <mc:Choice Requires="p14">
      <p:transition spd="slow" p14:dur="2000" advTm="156148"/>
    </mc:Choice>
    <mc:Fallback xmlns="">
      <p:transition spd="slow" advTm="1561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4" grpId="0"/>
      <p:bldP spid="56" grpId="0"/>
      <p:bldP spid="57"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Big Growth of the Field: Expanding Definition</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sz="2400" b="1" dirty="0"/>
          </a:p>
          <a:p>
            <a:pPr marL="0" lvl="2" indent="0">
              <a:buNone/>
            </a:pPr>
            <a:r>
              <a:rPr lang="en-GB" b="1" dirty="0">
                <a:latin typeface="Tahoma" charset="0"/>
                <a:ea typeface="ＭＳ Ｐゴシック" charset="0"/>
                <a:cs typeface="ＭＳ Ｐゴシック" charset="0"/>
              </a:rPr>
              <a:t>“Automation/insight/testing/prioritization of changes to the </a:t>
            </a:r>
            <a:r>
              <a:rPr lang="en-GB" b="1" dirty="0" err="1">
                <a:solidFill>
                  <a:srgbClr val="FF0000"/>
                </a:solidFill>
                <a:latin typeface="Tahoma" charset="0"/>
                <a:ea typeface="ＭＳ Ｐゴシック" charset="0"/>
                <a:cs typeface="ＭＳ Ｐゴシック" charset="0"/>
              </a:rPr>
              <a:t>artifacts</a:t>
            </a:r>
            <a:r>
              <a:rPr lang="en-GB" b="1" dirty="0">
                <a:solidFill>
                  <a:srgbClr val="FF0000"/>
                </a:solidFill>
                <a:latin typeface="Tahoma" charset="0"/>
                <a:ea typeface="ＭＳ Ｐゴシック" charset="0"/>
                <a:cs typeface="ＭＳ Ｐゴシック" charset="0"/>
              </a:rPr>
              <a:t> </a:t>
            </a:r>
            <a:r>
              <a:rPr lang="en-GB" b="1" dirty="0">
                <a:latin typeface="Tahoma" charset="0"/>
                <a:ea typeface="ＭＳ Ｐゴシック" charset="0"/>
                <a:cs typeface="ＭＳ Ｐゴシック" charset="0"/>
              </a:rPr>
              <a:t>of software to </a:t>
            </a:r>
            <a:r>
              <a:rPr lang="en-GB" b="1" dirty="0">
                <a:solidFill>
                  <a:srgbClr val="FF0000"/>
                </a:solidFill>
                <a:latin typeface="Tahoma" charset="0"/>
                <a:ea typeface="ＭＳ Ｐゴシック" charset="0"/>
                <a:cs typeface="ＭＳ Ｐゴシック" charset="0"/>
              </a:rPr>
              <a:t>improve non-functional requirements </a:t>
            </a:r>
            <a:r>
              <a:rPr lang="en-GB" b="1" dirty="0">
                <a:latin typeface="Tahoma" charset="0"/>
                <a:ea typeface="ＭＳ Ｐゴシック" charset="0"/>
                <a:cs typeface="ＭＳ Ｐゴシック" charset="0"/>
              </a:rPr>
              <a:t>and without changing its </a:t>
            </a:r>
            <a:r>
              <a:rPr lang="en-GB" b="1" dirty="0">
                <a:solidFill>
                  <a:srgbClr val="FF0000"/>
                </a:solidFill>
                <a:latin typeface="Tahoma" charset="0"/>
                <a:ea typeface="ＭＳ Ｐゴシック" charset="0"/>
                <a:cs typeface="ＭＳ Ｐゴシック" charset="0"/>
              </a:rPr>
              <a:t>proper, intended</a:t>
            </a:r>
            <a:r>
              <a:rPr lang="en-GB" b="1" dirty="0">
                <a:latin typeface="Tahoma" charset="0"/>
                <a:ea typeface="ＭＳ Ｐゴシック" charset="0"/>
                <a:cs typeface="ＭＳ Ｐゴシック" charset="0"/>
              </a:rPr>
              <a:t> behaviour” </a:t>
            </a:r>
            <a:r>
              <a:rPr lang="mr-IN" b="1" dirty="0">
                <a:latin typeface="Tahoma" charset="0"/>
                <a:ea typeface="ＭＳ Ｐゴシック" charset="0"/>
                <a:cs typeface="ＭＳ Ｐゴシック" charset="0"/>
              </a:rPr>
              <a:t>–</a:t>
            </a:r>
            <a:r>
              <a:rPr lang="en-GB" b="1" dirty="0">
                <a:latin typeface="Tahoma" charset="0"/>
                <a:ea typeface="ＭＳ Ｐゴシック" charset="0"/>
                <a:cs typeface="ＭＳ Ｐゴシック" charset="0"/>
              </a:rPr>
              <a:t> Danny Dig ‘19</a:t>
            </a:r>
            <a:endParaRPr lang="en-US" b="1" dirty="0"/>
          </a:p>
          <a:p>
            <a:pPr marL="0" indent="0">
              <a:buNone/>
            </a:pPr>
            <a:endParaRPr lang="en-US" sz="2400" dirty="0"/>
          </a:p>
        </p:txBody>
      </p:sp>
      <p:sp>
        <p:nvSpPr>
          <p:cNvPr id="12" name="TextBox 11"/>
          <p:cNvSpPr txBox="1"/>
          <p:nvPr/>
        </p:nvSpPr>
        <p:spPr>
          <a:xfrm>
            <a:off x="373265" y="1219200"/>
            <a:ext cx="8618335" cy="1107963"/>
          </a:xfrm>
          <a:prstGeom prst="rect">
            <a:avLst/>
          </a:prstGeom>
          <a:noFill/>
        </p:spPr>
        <p:txBody>
          <a:bodyPr wrap="square" lIns="91407" tIns="45704" rIns="91407" bIns="45704" rtlCol="0">
            <a:spAutoFit/>
          </a:bodyPr>
          <a:lstStyle/>
          <a:p>
            <a:pPr marL="0" lvl="2"/>
            <a:r>
              <a:rPr lang="en-GB" b="1" dirty="0">
                <a:latin typeface="Tahoma" charset="0"/>
                <a:ea typeface="ＭＳ Ｐゴシック" charset="0"/>
                <a:cs typeface="ＭＳ Ｐゴシック" charset="0"/>
              </a:rPr>
              <a:t>“A change made to the </a:t>
            </a:r>
            <a:r>
              <a:rPr lang="en-GB" b="1" dirty="0">
                <a:solidFill>
                  <a:srgbClr val="FF0000"/>
                </a:solidFill>
                <a:latin typeface="Tahoma" charset="0"/>
                <a:ea typeface="ＭＳ Ｐゴシック" charset="0"/>
                <a:cs typeface="ＭＳ Ｐゴシック" charset="0"/>
              </a:rPr>
              <a:t>internal structure </a:t>
            </a:r>
            <a:r>
              <a:rPr lang="en-GB" b="1" dirty="0">
                <a:latin typeface="Tahoma" charset="0"/>
                <a:ea typeface="ＭＳ Ｐゴシック" charset="0"/>
                <a:cs typeface="ＭＳ Ｐゴシック" charset="0"/>
              </a:rPr>
              <a:t>of software to make it </a:t>
            </a:r>
            <a:r>
              <a:rPr lang="en-GB" b="1" dirty="0">
                <a:solidFill>
                  <a:srgbClr val="FF0000"/>
                </a:solidFill>
                <a:latin typeface="Tahoma" charset="0"/>
                <a:ea typeface="ＭＳ Ｐゴシック" charset="0"/>
                <a:cs typeface="ＭＳ Ｐゴシック" charset="0"/>
              </a:rPr>
              <a:t>easier to understand</a:t>
            </a:r>
            <a:r>
              <a:rPr lang="en-GB" b="1" dirty="0">
                <a:latin typeface="Tahoma" charset="0"/>
                <a:ea typeface="ＭＳ Ｐゴシック" charset="0"/>
                <a:cs typeface="ＭＳ Ｐゴシック" charset="0"/>
              </a:rPr>
              <a:t> and </a:t>
            </a:r>
            <a:r>
              <a:rPr lang="en-GB" b="1" dirty="0">
                <a:solidFill>
                  <a:srgbClr val="FF0000"/>
                </a:solidFill>
                <a:latin typeface="Tahoma" charset="0"/>
                <a:ea typeface="ＭＳ Ｐゴシック" charset="0"/>
                <a:cs typeface="ＭＳ Ｐゴシック" charset="0"/>
              </a:rPr>
              <a:t>cheaper to modify</a:t>
            </a:r>
            <a:r>
              <a:rPr lang="en-GB" b="1" dirty="0">
                <a:latin typeface="Tahoma" charset="0"/>
                <a:ea typeface="ＭＳ Ｐゴシック" charset="0"/>
                <a:cs typeface="ＭＳ Ｐゴシック" charset="0"/>
              </a:rPr>
              <a:t> without changing its observable behaviour” </a:t>
            </a:r>
            <a:r>
              <a:rPr lang="mr-IN" b="1" dirty="0">
                <a:latin typeface="Tahoma" charset="0"/>
                <a:ea typeface="ＭＳ Ｐゴシック" charset="0"/>
                <a:cs typeface="ＭＳ Ｐゴシック" charset="0"/>
              </a:rPr>
              <a:t>–</a:t>
            </a:r>
            <a:r>
              <a:rPr lang="en-GB" b="1" dirty="0">
                <a:latin typeface="Tahoma" charset="0"/>
                <a:ea typeface="ＭＳ Ｐゴシック" charset="0"/>
                <a:cs typeface="ＭＳ Ｐゴシック" charset="0"/>
              </a:rPr>
              <a:t> M. Fowler ‘99</a:t>
            </a:r>
            <a:endParaRPr lang="en-US" b="1" dirty="0"/>
          </a:p>
        </p:txBody>
      </p:sp>
      <p:sp>
        <p:nvSpPr>
          <p:cNvPr id="2" name="Down Arrow 1"/>
          <p:cNvSpPr/>
          <p:nvPr/>
        </p:nvSpPr>
        <p:spPr bwMode="auto">
          <a:xfrm>
            <a:off x="4114800" y="2590800"/>
            <a:ext cx="567632" cy="762000"/>
          </a:xfrm>
          <a:prstGeom prst="downArrow">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3" name="Slide Number Placeholder 2"/>
          <p:cNvSpPr>
            <a:spLocks noGrp="1"/>
          </p:cNvSpPr>
          <p:nvPr>
            <p:ph type="sldNum" sz="quarter" idx="10"/>
          </p:nvPr>
        </p:nvSpPr>
        <p:spPr/>
        <p:txBody>
          <a:bodyPr/>
          <a:lstStyle/>
          <a:p>
            <a:fld id="{9E09538B-8050-9642-BAB9-14094EB459F8}" type="slidenum">
              <a:rPr lang="en-US" smtClean="0"/>
              <a:t>15</a:t>
            </a:fld>
            <a:endParaRPr lang="en-US"/>
          </a:p>
        </p:txBody>
      </p:sp>
      <p:sp>
        <p:nvSpPr>
          <p:cNvPr id="7" name="TextBox 6"/>
          <p:cNvSpPr txBox="1"/>
          <p:nvPr/>
        </p:nvSpPr>
        <p:spPr>
          <a:xfrm>
            <a:off x="4599182" y="2514600"/>
            <a:ext cx="4192107" cy="769409"/>
          </a:xfrm>
          <a:prstGeom prst="rect">
            <a:avLst/>
          </a:prstGeom>
          <a:noFill/>
        </p:spPr>
        <p:txBody>
          <a:bodyPr wrap="none" lIns="91407" tIns="45704" rIns="91407" bIns="45704" rtlCol="0">
            <a:spAutoFit/>
          </a:bodyPr>
          <a:lstStyle/>
          <a:p>
            <a:pPr marL="0" lvl="2"/>
            <a:r>
              <a:rPr lang="en-US" b="1" dirty="0"/>
              <a:t>Expanded Focus, Objectives, </a:t>
            </a:r>
          </a:p>
          <a:p>
            <a:pPr marL="0" lvl="2"/>
            <a:r>
              <a:rPr lang="en-US" b="1" dirty="0"/>
              <a:t>Techniques</a:t>
            </a:r>
          </a:p>
        </p:txBody>
      </p:sp>
      <p:sp>
        <p:nvSpPr>
          <p:cNvPr id="8" name="TextBox 7"/>
          <p:cNvSpPr txBox="1"/>
          <p:nvPr/>
        </p:nvSpPr>
        <p:spPr>
          <a:xfrm>
            <a:off x="423333" y="5410200"/>
            <a:ext cx="8023284" cy="769409"/>
          </a:xfrm>
          <a:prstGeom prst="rect">
            <a:avLst/>
          </a:prstGeom>
          <a:noFill/>
        </p:spPr>
        <p:txBody>
          <a:bodyPr wrap="none" lIns="91407" tIns="45704" rIns="91407" bIns="45704" rtlCol="0">
            <a:spAutoFit/>
          </a:bodyPr>
          <a:lstStyle/>
          <a:p>
            <a:pPr marL="0" lvl="2"/>
            <a:r>
              <a:rPr lang="en-US" b="1" dirty="0"/>
              <a:t>Communities that grow are going to be more accepting of </a:t>
            </a:r>
          </a:p>
          <a:p>
            <a:pPr marL="0" lvl="2"/>
            <a:r>
              <a:rPr lang="en-US" b="1" dirty="0"/>
              <a:t>new ideas</a:t>
            </a:r>
          </a:p>
        </p:txBody>
      </p:sp>
    </p:spTree>
    <p:custDataLst>
      <p:tags r:id="rId1"/>
    </p:custDataLst>
    <p:extLst>
      <p:ext uri="{BB962C8B-B14F-4D97-AF65-F5344CB8AC3E}">
        <p14:creationId xmlns:p14="http://schemas.microsoft.com/office/powerpoint/2010/main" val="1183058741"/>
      </p:ext>
    </p:extLst>
  </p:cSld>
  <p:clrMapOvr>
    <a:masterClrMapping/>
  </p:clrMapOvr>
  <mc:AlternateContent xmlns:mc="http://schemas.openxmlformats.org/markup-compatibility/2006" xmlns:p14="http://schemas.microsoft.com/office/powerpoint/2010/main">
    <mc:Choice Requires="p14">
      <p:transition spd="slow" p14:dur="2000" advTm="62335"/>
    </mc:Choice>
    <mc:Fallback xmlns="">
      <p:transition spd="slow" advTm="623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Big Growth Enabled by </a:t>
            </a:r>
            <a:br>
              <a:rPr lang="en-US" b="1" dirty="0">
                <a:solidFill>
                  <a:srgbClr val="1F4C7F"/>
                </a:solidFill>
              </a:rPr>
            </a:br>
            <a:r>
              <a:rPr lang="en-US" b="1" dirty="0">
                <a:solidFill>
                  <a:srgbClr val="1F4C7F"/>
                </a:solidFill>
              </a:rPr>
              <a:t>Community Engineering</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sz="2400" b="1" dirty="0"/>
          </a:p>
          <a:p>
            <a:pPr marL="0" indent="0">
              <a:buNone/>
            </a:pPr>
            <a:endParaRPr lang="en-US" sz="2400" dirty="0"/>
          </a:p>
        </p:txBody>
      </p:sp>
      <p:sp>
        <p:nvSpPr>
          <p:cNvPr id="12" name="TextBox 11"/>
          <p:cNvSpPr txBox="1"/>
          <p:nvPr/>
        </p:nvSpPr>
        <p:spPr>
          <a:xfrm>
            <a:off x="152400" y="1219200"/>
            <a:ext cx="8999335" cy="5170614"/>
          </a:xfrm>
          <a:prstGeom prst="rect">
            <a:avLst/>
          </a:prstGeom>
          <a:noFill/>
        </p:spPr>
        <p:txBody>
          <a:bodyPr wrap="square" lIns="91407" tIns="45704" rIns="91407" bIns="45704" rtlCol="0">
            <a:spAutoFit/>
          </a:bodyPr>
          <a:lstStyle/>
          <a:p>
            <a:pPr marL="0" lvl="2"/>
            <a:r>
              <a:rPr lang="en-GB" b="1" dirty="0">
                <a:latin typeface="Tahoma" charset="0"/>
                <a:ea typeface="ＭＳ Ｐゴシック" charset="0"/>
                <a:cs typeface="ＭＳ Ｐゴシック" charset="0"/>
              </a:rPr>
              <a:t>Industry champions: Martin Fowler, Kent Beck, Ward Cunningham, Joshua </a:t>
            </a:r>
            <a:r>
              <a:rPr lang="en-GB" b="1" dirty="0" err="1">
                <a:latin typeface="Tahoma" charset="0"/>
                <a:ea typeface="ＭＳ Ｐゴシック" charset="0"/>
                <a:cs typeface="ＭＳ Ｐゴシック" charset="0"/>
              </a:rPr>
              <a:t>Kerievsky</a:t>
            </a:r>
            <a:r>
              <a:rPr lang="en-GB" b="1" dirty="0">
                <a:latin typeface="Tahoma" charset="0"/>
                <a:ea typeface="ＭＳ Ｐゴシック" charset="0"/>
                <a:cs typeface="ＭＳ Ｐゴシック" charset="0"/>
              </a:rPr>
              <a:t>, Michael Feathers, Uncle Bob</a:t>
            </a:r>
          </a:p>
          <a:p>
            <a:pPr marL="0" lvl="2"/>
            <a:endParaRPr lang="en-GB" b="1" dirty="0">
              <a:latin typeface="Tahoma" charset="0"/>
              <a:ea typeface="ＭＳ Ｐゴシック" charset="0"/>
              <a:cs typeface="ＭＳ Ｐゴシック" charset="0"/>
            </a:endParaRPr>
          </a:p>
          <a:p>
            <a:pPr marL="0" lvl="2"/>
            <a:r>
              <a:rPr lang="en-GB" b="1" dirty="0">
                <a:latin typeface="Tahoma" charset="0"/>
                <a:ea typeface="ＭＳ Ｐゴシック" charset="0"/>
                <a:cs typeface="ＭＳ Ｐゴシック" charset="0"/>
              </a:rPr>
              <a:t>Complementary skills: tool builders, paper writers, curators</a:t>
            </a:r>
          </a:p>
          <a:p>
            <a:pPr marL="0" lvl="2"/>
            <a:endParaRPr lang="en-GB" b="1" dirty="0">
              <a:latin typeface="Tahoma" charset="0"/>
              <a:ea typeface="ＭＳ Ｐゴシック" charset="0"/>
              <a:cs typeface="ＭＳ Ｐゴシック" charset="0"/>
            </a:endParaRPr>
          </a:p>
          <a:p>
            <a:pPr marL="0" lvl="2"/>
            <a:r>
              <a:rPr lang="en-GB" b="1" dirty="0" err="1">
                <a:latin typeface="Tahoma" charset="0"/>
                <a:ea typeface="ＭＳ Ｐゴシック" charset="0"/>
                <a:cs typeface="ＭＳ Ｐゴシック" charset="0"/>
              </a:rPr>
              <a:t>Mindset</a:t>
            </a:r>
            <a:r>
              <a:rPr lang="en-GB" b="1" dirty="0">
                <a:latin typeface="Tahoma" charset="0"/>
                <a:ea typeface="ＭＳ Ｐゴシック" charset="0"/>
                <a:cs typeface="ＭＳ Ｐゴシック" charset="0"/>
              </a:rPr>
              <a:t> for industrial collaboration and adoption</a:t>
            </a:r>
          </a:p>
          <a:p>
            <a:pPr marL="0" lvl="2"/>
            <a:endParaRPr lang="en-GB" b="1" dirty="0">
              <a:latin typeface="Tahoma" charset="0"/>
              <a:ea typeface="ＭＳ Ｐゴシック" charset="0"/>
              <a:cs typeface="ＭＳ Ｐゴシック" charset="0"/>
            </a:endParaRPr>
          </a:p>
          <a:p>
            <a:pPr marL="0" lvl="2"/>
            <a:r>
              <a:rPr lang="en-US" b="1" dirty="0">
                <a:latin typeface="Tahoma" charset="0"/>
                <a:ea typeface="ＭＳ Ｐゴシック" charset="0"/>
                <a:cs typeface="ＭＳ Ｐゴシック" charset="0"/>
              </a:rPr>
              <a:t>Shared platform: </a:t>
            </a:r>
          </a:p>
          <a:p>
            <a:pPr marL="0" lvl="2"/>
            <a:r>
              <a:rPr lang="en-US" b="1" dirty="0">
                <a:latin typeface="Tahoma" charset="0"/>
                <a:ea typeface="ＭＳ Ｐゴシック" charset="0"/>
                <a:cs typeface="ＭＳ Ｐゴシック" charset="0"/>
              </a:rPr>
              <a:t>  - Eclipse (Erich Gamma + Frank Tip), analysis frameworks</a:t>
            </a:r>
            <a:endParaRPr lang="en-GB" b="1" dirty="0">
              <a:latin typeface="Tahoma" charset="0"/>
              <a:ea typeface="ＭＳ Ｐゴシック" charset="0"/>
              <a:cs typeface="ＭＳ Ｐゴシック" charset="0"/>
            </a:endParaRPr>
          </a:p>
          <a:p>
            <a:pPr marL="0" lvl="2"/>
            <a:endParaRPr lang="en-GB" b="1" dirty="0">
              <a:latin typeface="Tahoma" charset="0"/>
              <a:ea typeface="ＭＳ Ｐゴシック" charset="0"/>
              <a:cs typeface="ＭＳ Ｐゴシック" charset="0"/>
            </a:endParaRPr>
          </a:p>
          <a:p>
            <a:pPr marL="0" lvl="2"/>
            <a:r>
              <a:rPr lang="en-GB" b="1" dirty="0">
                <a:latin typeface="Tahoma" charset="0"/>
                <a:ea typeface="ＭＳ Ｐゴシック" charset="0"/>
                <a:cs typeface="ＭＳ Ｐゴシック" charset="0"/>
              </a:rPr>
              <a:t>Community: 10 Refactoring Workshops, 1 </a:t>
            </a:r>
            <a:r>
              <a:rPr lang="en-GB" b="1" dirty="0" err="1">
                <a:latin typeface="Tahoma" charset="0"/>
                <a:ea typeface="ＭＳ Ｐゴシック" charset="0"/>
                <a:cs typeface="ＭＳ Ｐゴシック" charset="0"/>
              </a:rPr>
              <a:t>Dagstuhl</a:t>
            </a:r>
            <a:endParaRPr lang="en-GB" b="1" dirty="0">
              <a:latin typeface="Tahoma" charset="0"/>
              <a:ea typeface="ＭＳ Ｐゴシック" charset="0"/>
              <a:cs typeface="ＭＳ Ｐゴシック" charset="0"/>
            </a:endParaRPr>
          </a:p>
          <a:p>
            <a:pPr marL="799939" lvl="3" indent="-342900">
              <a:buFontTx/>
              <a:buChar char="-"/>
            </a:pPr>
            <a:r>
              <a:rPr lang="en-GB" b="1" dirty="0">
                <a:latin typeface="Tahoma" charset="0"/>
                <a:ea typeface="ＭＳ Ｐゴシック" charset="0"/>
                <a:cs typeface="ＭＳ Ｐゴシック" charset="0"/>
              </a:rPr>
              <a:t>first workshop in 2007, 50+ participants, 32 posters </a:t>
            </a:r>
          </a:p>
          <a:p>
            <a:pPr marL="799939" lvl="3" indent="-342900">
              <a:buFontTx/>
              <a:buChar char="-"/>
            </a:pPr>
            <a:r>
              <a:rPr lang="en-GB" b="1" dirty="0">
                <a:latin typeface="Tahoma" charset="0"/>
                <a:ea typeface="ＭＳ Ｐゴシック" charset="0"/>
                <a:cs typeface="ＭＳ Ｐゴシック" charset="0"/>
              </a:rPr>
              <a:t>invited all major IDE providers </a:t>
            </a:r>
          </a:p>
          <a:p>
            <a:pPr marL="799939" lvl="3" indent="-342900">
              <a:buFontTx/>
              <a:buChar char="-"/>
            </a:pPr>
            <a:r>
              <a:rPr lang="en-GB" b="1" dirty="0">
                <a:latin typeface="Tahoma" charset="0"/>
                <a:ea typeface="ＭＳ Ｐゴシック" charset="0"/>
                <a:cs typeface="ＭＳ Ｐゴシック" charset="0"/>
              </a:rPr>
              <a:t>growing new leaders</a:t>
            </a:r>
          </a:p>
          <a:p>
            <a:pPr marL="342900" lvl="2" indent="-342900">
              <a:buFontTx/>
              <a:buChar char="-"/>
            </a:pPr>
            <a:endParaRPr lang="en-US" b="1" dirty="0"/>
          </a:p>
        </p:txBody>
      </p:sp>
      <p:sp>
        <p:nvSpPr>
          <p:cNvPr id="3" name="Slide Number Placeholder 2"/>
          <p:cNvSpPr>
            <a:spLocks noGrp="1"/>
          </p:cNvSpPr>
          <p:nvPr>
            <p:ph type="sldNum" sz="quarter" idx="10"/>
          </p:nvPr>
        </p:nvSpPr>
        <p:spPr/>
        <p:txBody>
          <a:bodyPr/>
          <a:lstStyle/>
          <a:p>
            <a:fld id="{9E09538B-8050-9642-BAB9-14094EB459F8}" type="slidenum">
              <a:rPr lang="en-US" smtClean="0"/>
              <a:t>16</a:t>
            </a:fld>
            <a:endParaRPr lang="en-US"/>
          </a:p>
        </p:txBody>
      </p:sp>
    </p:spTree>
    <p:custDataLst>
      <p:tags r:id="rId1"/>
    </p:custDataLst>
    <p:extLst>
      <p:ext uri="{BB962C8B-B14F-4D97-AF65-F5344CB8AC3E}">
        <p14:creationId xmlns:p14="http://schemas.microsoft.com/office/powerpoint/2010/main" val="1427521202"/>
      </p:ext>
    </p:extLst>
  </p:cSld>
  <p:clrMapOvr>
    <a:masterClrMapping/>
  </p:clrMapOvr>
  <mc:AlternateContent xmlns:mc="http://schemas.openxmlformats.org/markup-compatibility/2006" xmlns:p14="http://schemas.microsoft.com/office/powerpoint/2010/main">
    <mc:Choice Requires="p14">
      <p:transition spd="slow" p14:dur="2000" advTm="164975"/>
    </mc:Choice>
    <mc:Fallback xmlns="">
      <p:transition spd="slow" advTm="164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988" y="170959"/>
            <a:ext cx="8517568" cy="1886441"/>
          </a:xfrm>
        </p:spPr>
        <p:txBody>
          <a:bodyPr/>
          <a:lstStyle/>
          <a:p>
            <a:pPr algn="ctr"/>
            <a:r>
              <a:rPr lang="en-US" sz="4501" dirty="0">
                <a:latin typeface="Calibri" panose="020F0502020204030204" pitchFamily="34" charset="0"/>
                <a:cs typeface="Calibri" panose="020F0502020204030204" pitchFamily="34" charset="0"/>
              </a:rPr>
              <a:t>Type Migration </a:t>
            </a:r>
            <a:br>
              <a:rPr lang="en-US" sz="4501" dirty="0">
                <a:latin typeface="Calibri" panose="020F0502020204030204" pitchFamily="34" charset="0"/>
                <a:cs typeface="Calibri" panose="020F0502020204030204" pitchFamily="34" charset="0"/>
              </a:rPr>
            </a:br>
            <a:r>
              <a:rPr lang="en-US" sz="4501" dirty="0">
                <a:latin typeface="Calibri" panose="020F0502020204030204" pitchFamily="34" charset="0"/>
                <a:cs typeface="Calibri" panose="020F0502020204030204" pitchFamily="34" charset="0"/>
              </a:rPr>
              <a:t>in </a:t>
            </a:r>
            <a:br>
              <a:rPr lang="en-US" sz="4501" dirty="0">
                <a:latin typeface="Calibri" panose="020F0502020204030204" pitchFamily="34" charset="0"/>
                <a:cs typeface="Calibri" panose="020F0502020204030204" pitchFamily="34" charset="0"/>
              </a:rPr>
            </a:br>
            <a:r>
              <a:rPr lang="en-US" sz="4501" dirty="0">
                <a:latin typeface="Calibri" panose="020F0502020204030204" pitchFamily="34" charset="0"/>
                <a:cs typeface="Calibri" panose="020F0502020204030204" pitchFamily="34" charset="0"/>
              </a:rPr>
              <a:t>Ultra-large-scale Codebases</a:t>
            </a:r>
          </a:p>
        </p:txBody>
      </p:sp>
      <p:pic>
        <p:nvPicPr>
          <p:cNvPr id="5" name="Picture 4">
            <a:extLst>
              <a:ext uri="{FF2B5EF4-FFF2-40B4-BE49-F238E27FC236}">
                <a16:creationId xmlns:a16="http://schemas.microsoft.com/office/drawing/2014/main" id="{B69D3A66-BBFB-494D-8BBC-35A19B89C3B1}"/>
              </a:ext>
            </a:extLst>
          </p:cNvPr>
          <p:cNvPicPr>
            <a:picLocks noChangeAspect="1"/>
          </p:cNvPicPr>
          <p:nvPr/>
        </p:nvPicPr>
        <p:blipFill>
          <a:blip r:embed="rId3"/>
          <a:stretch>
            <a:fillRect/>
          </a:stretch>
        </p:blipFill>
        <p:spPr>
          <a:xfrm>
            <a:off x="6440390" y="4208996"/>
            <a:ext cx="884912" cy="589942"/>
          </a:xfrm>
          <a:prstGeom prst="rect">
            <a:avLst/>
          </a:prstGeom>
        </p:spPr>
      </p:pic>
      <p:pic>
        <p:nvPicPr>
          <p:cNvPr id="6" name="Picture 5">
            <a:extLst>
              <a:ext uri="{FF2B5EF4-FFF2-40B4-BE49-F238E27FC236}">
                <a16:creationId xmlns:a16="http://schemas.microsoft.com/office/drawing/2014/main" id="{EACD3B94-A806-2246-8981-10DBF66E28C0}"/>
              </a:ext>
            </a:extLst>
          </p:cNvPr>
          <p:cNvPicPr>
            <a:picLocks noChangeAspect="1"/>
          </p:cNvPicPr>
          <p:nvPr/>
        </p:nvPicPr>
        <p:blipFill>
          <a:blip r:embed="rId4"/>
          <a:stretch>
            <a:fillRect/>
          </a:stretch>
        </p:blipFill>
        <p:spPr>
          <a:xfrm>
            <a:off x="3156015" y="4227346"/>
            <a:ext cx="444644" cy="589942"/>
          </a:xfrm>
          <a:prstGeom prst="rect">
            <a:avLst/>
          </a:prstGeom>
        </p:spPr>
      </p:pic>
      <p:pic>
        <p:nvPicPr>
          <p:cNvPr id="7" name="Picture 6">
            <a:extLst>
              <a:ext uri="{FF2B5EF4-FFF2-40B4-BE49-F238E27FC236}">
                <a16:creationId xmlns:a16="http://schemas.microsoft.com/office/drawing/2014/main" id="{8404D69B-4BCF-2645-9A1A-EBF6FB183E7B}"/>
              </a:ext>
            </a:extLst>
          </p:cNvPr>
          <p:cNvPicPr>
            <a:picLocks noChangeAspect="1"/>
          </p:cNvPicPr>
          <p:nvPr/>
        </p:nvPicPr>
        <p:blipFill>
          <a:blip r:embed="rId5"/>
          <a:stretch>
            <a:fillRect/>
          </a:stretch>
        </p:blipFill>
        <p:spPr>
          <a:xfrm>
            <a:off x="2026361" y="4187415"/>
            <a:ext cx="502140" cy="592525"/>
          </a:xfrm>
          <a:prstGeom prst="rect">
            <a:avLst/>
          </a:prstGeom>
        </p:spPr>
      </p:pic>
      <p:pic>
        <p:nvPicPr>
          <p:cNvPr id="9" name="Picture 8">
            <a:extLst>
              <a:ext uri="{FF2B5EF4-FFF2-40B4-BE49-F238E27FC236}">
                <a16:creationId xmlns:a16="http://schemas.microsoft.com/office/drawing/2014/main" id="{43B907F1-4D07-534C-8989-C8320ECAA613}"/>
              </a:ext>
            </a:extLst>
          </p:cNvPr>
          <p:cNvPicPr>
            <a:picLocks noChangeAspect="1"/>
          </p:cNvPicPr>
          <p:nvPr/>
        </p:nvPicPr>
        <p:blipFill>
          <a:blip r:embed="rId5"/>
          <a:stretch>
            <a:fillRect/>
          </a:stretch>
        </p:blipFill>
        <p:spPr>
          <a:xfrm>
            <a:off x="5484136" y="4253059"/>
            <a:ext cx="502140" cy="592525"/>
          </a:xfrm>
          <a:prstGeom prst="rect">
            <a:avLst/>
          </a:prstGeom>
        </p:spPr>
      </p:pic>
      <p:pic>
        <p:nvPicPr>
          <p:cNvPr id="10" name="Picture 9">
            <a:extLst>
              <a:ext uri="{FF2B5EF4-FFF2-40B4-BE49-F238E27FC236}">
                <a16:creationId xmlns:a16="http://schemas.microsoft.com/office/drawing/2014/main" id="{A0B6F32B-1E96-C44C-9D3E-FAAD571919A4}"/>
              </a:ext>
            </a:extLst>
          </p:cNvPr>
          <p:cNvPicPr>
            <a:picLocks noChangeAspect="1"/>
          </p:cNvPicPr>
          <p:nvPr/>
        </p:nvPicPr>
        <p:blipFill>
          <a:blip r:embed="rId4"/>
          <a:stretch>
            <a:fillRect/>
          </a:stretch>
        </p:blipFill>
        <p:spPr>
          <a:xfrm>
            <a:off x="4354928" y="4238199"/>
            <a:ext cx="444644" cy="589942"/>
          </a:xfrm>
          <a:prstGeom prst="rect">
            <a:avLst/>
          </a:prstGeom>
        </p:spPr>
      </p:pic>
      <p:sp>
        <p:nvSpPr>
          <p:cNvPr id="4" name="TextBox 3">
            <a:extLst>
              <a:ext uri="{FF2B5EF4-FFF2-40B4-BE49-F238E27FC236}">
                <a16:creationId xmlns:a16="http://schemas.microsoft.com/office/drawing/2014/main" id="{DBDDFF19-92F5-BC44-9AB6-4DC3011F6C10}"/>
              </a:ext>
            </a:extLst>
          </p:cNvPr>
          <p:cNvSpPr txBox="1"/>
          <p:nvPr/>
        </p:nvSpPr>
        <p:spPr>
          <a:xfrm>
            <a:off x="1809034" y="3505200"/>
            <a:ext cx="936795" cy="646331"/>
          </a:xfrm>
          <a:prstGeom prst="rect">
            <a:avLst/>
          </a:prstGeom>
          <a:noFill/>
        </p:spPr>
        <p:txBody>
          <a:bodyPr wrap="none" rtlCol="0">
            <a:spAutoFit/>
          </a:bodyPr>
          <a:lstStyle/>
          <a:p>
            <a:pPr algn="ctr" fontAlgn="auto">
              <a:lnSpc>
                <a:spcPct val="90000"/>
              </a:lnSpc>
              <a:spcBef>
                <a:spcPts val="0"/>
              </a:spcBef>
              <a:spcAft>
                <a:spcPts val="0"/>
              </a:spcAft>
            </a:pPr>
            <a:r>
              <a:rPr lang="en-US" sz="2000" dirty="0">
                <a:solidFill>
                  <a:prstClr val="white"/>
                </a:solidFill>
                <a:latin typeface="Corbel"/>
              </a:rPr>
              <a:t>Ameya</a:t>
            </a:r>
          </a:p>
          <a:p>
            <a:pPr algn="ctr" fontAlgn="auto">
              <a:lnSpc>
                <a:spcPct val="90000"/>
              </a:lnSpc>
              <a:spcBef>
                <a:spcPts val="0"/>
              </a:spcBef>
              <a:spcAft>
                <a:spcPts val="0"/>
              </a:spcAft>
            </a:pPr>
            <a:r>
              <a:rPr lang="en-US" sz="2000" dirty="0">
                <a:solidFill>
                  <a:prstClr val="white"/>
                </a:solidFill>
                <a:latin typeface="Corbel"/>
              </a:rPr>
              <a:t>Ketkar</a:t>
            </a:r>
          </a:p>
        </p:txBody>
      </p:sp>
      <p:sp>
        <p:nvSpPr>
          <p:cNvPr id="11" name="TextBox 10">
            <a:extLst>
              <a:ext uri="{FF2B5EF4-FFF2-40B4-BE49-F238E27FC236}">
                <a16:creationId xmlns:a16="http://schemas.microsoft.com/office/drawing/2014/main" id="{E011A00C-A55B-E243-B029-D71543B98B3B}"/>
              </a:ext>
            </a:extLst>
          </p:cNvPr>
          <p:cNvSpPr txBox="1"/>
          <p:nvPr/>
        </p:nvSpPr>
        <p:spPr>
          <a:xfrm>
            <a:off x="2855738" y="3505200"/>
            <a:ext cx="1026243" cy="646331"/>
          </a:xfrm>
          <a:prstGeom prst="rect">
            <a:avLst/>
          </a:prstGeom>
          <a:noFill/>
        </p:spPr>
        <p:txBody>
          <a:bodyPr wrap="none" rtlCol="0">
            <a:spAutoFit/>
          </a:bodyPr>
          <a:lstStyle/>
          <a:p>
            <a:pPr algn="ctr" fontAlgn="auto">
              <a:lnSpc>
                <a:spcPct val="90000"/>
              </a:lnSpc>
              <a:spcBef>
                <a:spcPts val="0"/>
              </a:spcBef>
              <a:spcAft>
                <a:spcPts val="0"/>
              </a:spcAft>
            </a:pPr>
            <a:r>
              <a:rPr lang="en-US" sz="2000" dirty="0">
                <a:solidFill>
                  <a:prstClr val="white"/>
                </a:solidFill>
                <a:latin typeface="Corbel"/>
              </a:rPr>
              <a:t>Ali</a:t>
            </a:r>
          </a:p>
          <a:p>
            <a:pPr algn="ctr" fontAlgn="auto">
              <a:lnSpc>
                <a:spcPct val="90000"/>
              </a:lnSpc>
              <a:spcBef>
                <a:spcPts val="0"/>
              </a:spcBef>
              <a:spcAft>
                <a:spcPts val="0"/>
              </a:spcAft>
            </a:pPr>
            <a:r>
              <a:rPr lang="en-US" sz="2000" dirty="0" err="1">
                <a:solidFill>
                  <a:prstClr val="white"/>
                </a:solidFill>
                <a:latin typeface="Corbel"/>
              </a:rPr>
              <a:t>Mesbah</a:t>
            </a:r>
            <a:endParaRPr lang="en-US" sz="2000" dirty="0">
              <a:solidFill>
                <a:prstClr val="white"/>
              </a:solidFill>
              <a:latin typeface="Corbel"/>
            </a:endParaRPr>
          </a:p>
        </p:txBody>
      </p:sp>
      <p:sp>
        <p:nvSpPr>
          <p:cNvPr id="12" name="TextBox 11">
            <a:extLst>
              <a:ext uri="{FF2B5EF4-FFF2-40B4-BE49-F238E27FC236}">
                <a16:creationId xmlns:a16="http://schemas.microsoft.com/office/drawing/2014/main" id="{85CB5789-21FA-384B-94DB-621F34CC3F7F}"/>
              </a:ext>
            </a:extLst>
          </p:cNvPr>
          <p:cNvSpPr txBox="1"/>
          <p:nvPr/>
        </p:nvSpPr>
        <p:spPr>
          <a:xfrm>
            <a:off x="3868922" y="3505200"/>
            <a:ext cx="1406155" cy="646331"/>
          </a:xfrm>
          <a:prstGeom prst="rect">
            <a:avLst/>
          </a:prstGeom>
          <a:noFill/>
        </p:spPr>
        <p:txBody>
          <a:bodyPr wrap="none" rtlCol="0">
            <a:spAutoFit/>
          </a:bodyPr>
          <a:lstStyle/>
          <a:p>
            <a:pPr algn="ctr" fontAlgn="auto">
              <a:lnSpc>
                <a:spcPct val="90000"/>
              </a:lnSpc>
              <a:spcBef>
                <a:spcPts val="0"/>
              </a:spcBef>
              <a:spcAft>
                <a:spcPts val="0"/>
              </a:spcAft>
            </a:pPr>
            <a:r>
              <a:rPr lang="en-US" sz="2000" dirty="0" err="1">
                <a:solidFill>
                  <a:prstClr val="white"/>
                </a:solidFill>
                <a:latin typeface="Corbel"/>
              </a:rPr>
              <a:t>Davood</a:t>
            </a:r>
            <a:endParaRPr lang="en-US" sz="2000" dirty="0">
              <a:solidFill>
                <a:prstClr val="white"/>
              </a:solidFill>
              <a:latin typeface="Corbel"/>
            </a:endParaRPr>
          </a:p>
          <a:p>
            <a:pPr algn="ctr" fontAlgn="auto">
              <a:lnSpc>
                <a:spcPct val="90000"/>
              </a:lnSpc>
              <a:spcBef>
                <a:spcPts val="0"/>
              </a:spcBef>
              <a:spcAft>
                <a:spcPts val="0"/>
              </a:spcAft>
            </a:pPr>
            <a:r>
              <a:rPr lang="en-US" sz="2000" dirty="0" err="1">
                <a:solidFill>
                  <a:prstClr val="white"/>
                </a:solidFill>
                <a:latin typeface="Corbel"/>
              </a:rPr>
              <a:t>Mazinanian</a:t>
            </a:r>
            <a:endParaRPr lang="en-US" sz="2000" dirty="0">
              <a:solidFill>
                <a:prstClr val="white"/>
              </a:solidFill>
              <a:latin typeface="Corbel"/>
            </a:endParaRPr>
          </a:p>
        </p:txBody>
      </p:sp>
      <p:sp>
        <p:nvSpPr>
          <p:cNvPr id="13" name="TextBox 12">
            <a:extLst>
              <a:ext uri="{FF2B5EF4-FFF2-40B4-BE49-F238E27FC236}">
                <a16:creationId xmlns:a16="http://schemas.microsoft.com/office/drawing/2014/main" id="{23FE66E9-675B-B246-B3EC-ECFB9A171FEF}"/>
              </a:ext>
            </a:extLst>
          </p:cNvPr>
          <p:cNvSpPr txBox="1"/>
          <p:nvPr/>
        </p:nvSpPr>
        <p:spPr>
          <a:xfrm>
            <a:off x="5272580" y="3505200"/>
            <a:ext cx="925254" cy="646331"/>
          </a:xfrm>
          <a:prstGeom prst="rect">
            <a:avLst/>
          </a:prstGeom>
          <a:noFill/>
        </p:spPr>
        <p:txBody>
          <a:bodyPr wrap="none" rtlCol="0">
            <a:spAutoFit/>
          </a:bodyPr>
          <a:lstStyle/>
          <a:p>
            <a:pPr algn="ctr" fontAlgn="auto">
              <a:lnSpc>
                <a:spcPct val="90000"/>
              </a:lnSpc>
              <a:spcBef>
                <a:spcPts val="0"/>
              </a:spcBef>
              <a:spcAft>
                <a:spcPts val="0"/>
              </a:spcAft>
            </a:pPr>
            <a:r>
              <a:rPr lang="en-US" sz="2000" dirty="0">
                <a:solidFill>
                  <a:prstClr val="white"/>
                </a:solidFill>
                <a:latin typeface="Corbel"/>
              </a:rPr>
              <a:t>Danny </a:t>
            </a:r>
          </a:p>
          <a:p>
            <a:pPr algn="ctr" fontAlgn="auto">
              <a:lnSpc>
                <a:spcPct val="90000"/>
              </a:lnSpc>
              <a:spcBef>
                <a:spcPts val="0"/>
              </a:spcBef>
              <a:spcAft>
                <a:spcPts val="0"/>
              </a:spcAft>
            </a:pPr>
            <a:r>
              <a:rPr lang="en-US" sz="2000" dirty="0">
                <a:solidFill>
                  <a:prstClr val="white"/>
                </a:solidFill>
                <a:latin typeface="Corbel"/>
              </a:rPr>
              <a:t>Dig</a:t>
            </a:r>
          </a:p>
        </p:txBody>
      </p:sp>
      <p:sp>
        <p:nvSpPr>
          <p:cNvPr id="14" name="TextBox 13">
            <a:extLst>
              <a:ext uri="{FF2B5EF4-FFF2-40B4-BE49-F238E27FC236}">
                <a16:creationId xmlns:a16="http://schemas.microsoft.com/office/drawing/2014/main" id="{4ADF0B01-DEC6-5A43-A220-5A89D23B6038}"/>
              </a:ext>
            </a:extLst>
          </p:cNvPr>
          <p:cNvSpPr txBox="1"/>
          <p:nvPr/>
        </p:nvSpPr>
        <p:spPr>
          <a:xfrm>
            <a:off x="6191169" y="3505200"/>
            <a:ext cx="1354859" cy="646331"/>
          </a:xfrm>
          <a:prstGeom prst="rect">
            <a:avLst/>
          </a:prstGeom>
          <a:noFill/>
        </p:spPr>
        <p:txBody>
          <a:bodyPr wrap="none" rtlCol="0">
            <a:spAutoFit/>
          </a:bodyPr>
          <a:lstStyle/>
          <a:p>
            <a:pPr algn="ctr" fontAlgn="auto">
              <a:lnSpc>
                <a:spcPct val="90000"/>
              </a:lnSpc>
              <a:spcBef>
                <a:spcPts val="0"/>
              </a:spcBef>
              <a:spcAft>
                <a:spcPts val="0"/>
              </a:spcAft>
            </a:pPr>
            <a:r>
              <a:rPr lang="en-US" sz="2000" dirty="0">
                <a:solidFill>
                  <a:prstClr val="white"/>
                </a:solidFill>
                <a:latin typeface="Corbel"/>
              </a:rPr>
              <a:t>Eddie</a:t>
            </a:r>
          </a:p>
          <a:p>
            <a:pPr algn="ctr" fontAlgn="auto">
              <a:lnSpc>
                <a:spcPct val="90000"/>
              </a:lnSpc>
              <a:spcBef>
                <a:spcPts val="0"/>
              </a:spcBef>
              <a:spcAft>
                <a:spcPts val="0"/>
              </a:spcAft>
            </a:pPr>
            <a:r>
              <a:rPr lang="en-US" sz="2000" dirty="0" err="1">
                <a:solidFill>
                  <a:prstClr val="white"/>
                </a:solidFill>
                <a:latin typeface="Corbel"/>
              </a:rPr>
              <a:t>Aftandilian</a:t>
            </a:r>
            <a:endParaRPr lang="en-US" sz="2000" dirty="0">
              <a:solidFill>
                <a:prstClr val="white"/>
              </a:solidFill>
              <a:latin typeface="Corbel"/>
            </a:endParaRPr>
          </a:p>
        </p:txBody>
      </p:sp>
      <p:pic>
        <p:nvPicPr>
          <p:cNvPr id="3" name="Picture 2"/>
          <p:cNvPicPr>
            <a:picLocks noChangeAspect="1"/>
          </p:cNvPicPr>
          <p:nvPr/>
        </p:nvPicPr>
        <p:blipFill>
          <a:blip r:embed="rId6"/>
          <a:stretch>
            <a:fillRect/>
          </a:stretch>
        </p:blipFill>
        <p:spPr>
          <a:xfrm>
            <a:off x="2156898" y="5029200"/>
            <a:ext cx="4711700" cy="1727200"/>
          </a:xfrm>
          <a:prstGeom prst="rect">
            <a:avLst/>
          </a:prstGeom>
        </p:spPr>
      </p:pic>
      <p:pic>
        <p:nvPicPr>
          <p:cNvPr id="15" name="Picture 14"/>
          <p:cNvPicPr>
            <a:picLocks noChangeAspect="1"/>
          </p:cNvPicPr>
          <p:nvPr/>
        </p:nvPicPr>
        <p:blipFill>
          <a:blip r:embed="rId7"/>
          <a:stretch>
            <a:fillRect/>
          </a:stretch>
        </p:blipFill>
        <p:spPr>
          <a:xfrm>
            <a:off x="2438400" y="2114335"/>
            <a:ext cx="1376496" cy="1376496"/>
          </a:xfrm>
          <a:prstGeom prst="rect">
            <a:avLst/>
          </a:prstGeom>
        </p:spPr>
      </p:pic>
      <p:pic>
        <p:nvPicPr>
          <p:cNvPr id="16" name="Picture 15"/>
          <p:cNvPicPr>
            <a:picLocks noChangeAspect="1"/>
          </p:cNvPicPr>
          <p:nvPr/>
        </p:nvPicPr>
        <p:blipFill>
          <a:blip r:embed="rId8"/>
          <a:stretch>
            <a:fillRect/>
          </a:stretch>
        </p:blipFill>
        <p:spPr>
          <a:xfrm>
            <a:off x="3810000" y="2094897"/>
            <a:ext cx="1358265" cy="1358265"/>
          </a:xfrm>
          <a:prstGeom prst="rect">
            <a:avLst/>
          </a:prstGeom>
        </p:spPr>
      </p:pic>
      <p:pic>
        <p:nvPicPr>
          <p:cNvPr id="18" name="Picture 17"/>
          <p:cNvPicPr>
            <a:picLocks noChangeAspect="1"/>
          </p:cNvPicPr>
          <p:nvPr/>
        </p:nvPicPr>
        <p:blipFill>
          <a:blip r:embed="rId9"/>
          <a:stretch>
            <a:fillRect/>
          </a:stretch>
        </p:blipFill>
        <p:spPr>
          <a:xfrm>
            <a:off x="5139765" y="2057400"/>
            <a:ext cx="1388222" cy="1431604"/>
          </a:xfrm>
          <a:prstGeom prst="rect">
            <a:avLst/>
          </a:prstGeom>
        </p:spPr>
      </p:pic>
      <p:pic>
        <p:nvPicPr>
          <p:cNvPr id="19" name="Picture 18"/>
          <p:cNvPicPr>
            <a:picLocks noChangeAspect="1"/>
          </p:cNvPicPr>
          <p:nvPr/>
        </p:nvPicPr>
        <p:blipFill>
          <a:blip r:embed="rId10"/>
          <a:stretch>
            <a:fillRect/>
          </a:stretch>
        </p:blipFill>
        <p:spPr>
          <a:xfrm>
            <a:off x="6477000" y="2057400"/>
            <a:ext cx="1447320" cy="1447320"/>
          </a:xfrm>
          <a:prstGeom prst="rect">
            <a:avLst/>
          </a:prstGeom>
        </p:spPr>
      </p:pic>
      <p:pic>
        <p:nvPicPr>
          <p:cNvPr id="8" name="Picture 7"/>
          <p:cNvPicPr>
            <a:picLocks noChangeAspect="1"/>
          </p:cNvPicPr>
          <p:nvPr/>
        </p:nvPicPr>
        <p:blipFill>
          <a:blip r:embed="rId11"/>
          <a:stretch>
            <a:fillRect/>
          </a:stretch>
        </p:blipFill>
        <p:spPr>
          <a:xfrm flipH="1">
            <a:off x="1077033" y="2076023"/>
            <a:ext cx="1437567" cy="1410073"/>
          </a:xfrm>
          <a:prstGeom prst="rect">
            <a:avLst/>
          </a:prstGeom>
        </p:spPr>
      </p:pic>
    </p:spTree>
    <p:extLst>
      <p:ext uri="{BB962C8B-B14F-4D97-AF65-F5344CB8AC3E}">
        <p14:creationId xmlns:p14="http://schemas.microsoft.com/office/powerpoint/2010/main" val="1694664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913447" y="381000"/>
            <a:ext cx="8060249" cy="549509"/>
          </a:xfrm>
          <a:prstGeom prst="rect">
            <a:avLst/>
          </a:prstGeom>
          <a:noFill/>
        </p:spPr>
        <p:txBody>
          <a:bodyPr wrap="square" rtlCol="0">
            <a:spAutoFit/>
          </a:bodyPr>
          <a:lstStyle/>
          <a:p>
            <a:pPr algn="ctr" fontAlgn="auto">
              <a:lnSpc>
                <a:spcPct val="90000"/>
              </a:lnSpc>
              <a:spcBef>
                <a:spcPts val="0"/>
              </a:spcBef>
              <a:spcAft>
                <a:spcPts val="0"/>
              </a:spcAft>
            </a:pPr>
            <a:r>
              <a:rPr lang="en-US" sz="3301" dirty="0">
                <a:solidFill>
                  <a:prstClr val="white"/>
                </a:solidFill>
                <a:latin typeface="Calibri" panose="020F0502020204030204" pitchFamily="34" charset="0"/>
                <a:cs typeface="Calibri" panose="020F0502020204030204" pitchFamily="34" charset="0"/>
              </a:rPr>
              <a:t>Why perform type migration? </a:t>
            </a:r>
          </a:p>
        </p:txBody>
      </p:sp>
      <p:sp>
        <p:nvSpPr>
          <p:cNvPr id="3" name="Rectangle 2"/>
          <p:cNvSpPr/>
          <p:nvPr/>
        </p:nvSpPr>
        <p:spPr>
          <a:xfrm>
            <a:off x="152400" y="1524000"/>
            <a:ext cx="9144000" cy="4494307"/>
          </a:xfrm>
          <a:prstGeom prst="rect">
            <a:avLst/>
          </a:prstGeom>
        </p:spPr>
        <p:txBody>
          <a:bodyPr wrap="square">
            <a:spAutoFit/>
          </a:bodyPr>
          <a:lstStyle/>
          <a:p>
            <a:pPr marL="257244" indent="-257244" fontAlgn="auto">
              <a:spcBef>
                <a:spcPts val="0"/>
              </a:spcBef>
              <a:spcAft>
                <a:spcPts val="0"/>
              </a:spcAft>
              <a:buFont typeface="Arial" charset="0"/>
              <a:buChar char="•"/>
            </a:pPr>
            <a:r>
              <a:rPr lang="en-US" sz="2401" b="1" dirty="0">
                <a:solidFill>
                  <a:srgbClr val="FFC000"/>
                </a:solidFill>
                <a:latin typeface="Calibri" panose="020F0502020204030204" pitchFamily="34" charset="0"/>
                <a:cs typeface="Calibri" panose="020F0502020204030204" pitchFamily="34" charset="0"/>
              </a:rPr>
              <a:t>Better performance </a:t>
            </a:r>
          </a:p>
          <a:p>
            <a:pPr fontAlgn="auto">
              <a:spcBef>
                <a:spcPts val="0"/>
              </a:spcBef>
              <a:spcAft>
                <a:spcPts val="0"/>
              </a:spcAft>
            </a:pPr>
            <a:r>
              <a:rPr lang="en-US" sz="2000" dirty="0">
                <a:solidFill>
                  <a:prstClr val="white"/>
                </a:solidFill>
                <a:latin typeface="Courier" charset="0"/>
                <a:ea typeface="Courier" charset="0"/>
                <a:cs typeface="Courier" charset="0"/>
              </a:rPr>
              <a:t>Function&lt;</a:t>
            </a:r>
            <a:r>
              <a:rPr lang="en-US" sz="2000" dirty="0" err="1">
                <a:solidFill>
                  <a:prstClr val="white"/>
                </a:solidFill>
                <a:latin typeface="Courier" charset="0"/>
                <a:ea typeface="Courier" charset="0"/>
                <a:cs typeface="Courier" charset="0"/>
              </a:rPr>
              <a:t>Double,Double</a:t>
            </a:r>
            <a:r>
              <a:rPr lang="en-US" sz="2000" dirty="0">
                <a:solidFill>
                  <a:prstClr val="white"/>
                </a:solidFill>
                <a:latin typeface="Courier" charset="0"/>
                <a:ea typeface="Courier" charset="0"/>
                <a:cs typeface="Courier" charset="0"/>
              </a:rPr>
              <a:t>&gt; </a:t>
            </a:r>
            <a:r>
              <a:rPr lang="en-US" sz="2000" dirty="0">
                <a:solidFill>
                  <a:prstClr val="white"/>
                </a:solidFill>
                <a:latin typeface="Corbel"/>
                <a:ea typeface="Courier" charset="0"/>
                <a:cs typeface="Courier" charset="0"/>
              </a:rPr>
              <a:t>-&gt;</a:t>
            </a:r>
            <a:r>
              <a:rPr lang="en-US" sz="2000" dirty="0">
                <a:solidFill>
                  <a:prstClr val="white"/>
                </a:solidFill>
                <a:latin typeface="Courier" charset="0"/>
                <a:ea typeface="Courier" charset="0"/>
                <a:cs typeface="Courier" charset="0"/>
              </a:rPr>
              <a:t> </a:t>
            </a:r>
            <a:r>
              <a:rPr lang="en-US" sz="2000" dirty="0" err="1">
                <a:solidFill>
                  <a:prstClr val="white"/>
                </a:solidFill>
                <a:latin typeface="Courier" charset="0"/>
                <a:ea typeface="Courier" charset="0"/>
                <a:cs typeface="Courier" charset="0"/>
              </a:rPr>
              <a:t>DoubleUnaryOperator</a:t>
            </a:r>
            <a:r>
              <a:rPr lang="en-US" sz="1500" dirty="0">
                <a:solidFill>
                  <a:prstClr val="white"/>
                </a:solidFill>
                <a:latin typeface="Courier" charset="0"/>
                <a:ea typeface="Courier" charset="0"/>
                <a:cs typeface="Courier" charset="0"/>
              </a:rPr>
              <a:t> </a:t>
            </a:r>
            <a:r>
              <a:rPr lang="en-US" sz="1500" dirty="0">
                <a:solidFill>
                  <a:prstClr val="white"/>
                </a:solidFill>
                <a:latin typeface="Corbel"/>
              </a:rPr>
              <a:t>[</a:t>
            </a:r>
            <a:r>
              <a:rPr lang="en-US" sz="1500" dirty="0" err="1">
                <a:solidFill>
                  <a:prstClr val="white"/>
                </a:solidFill>
                <a:latin typeface="Corbel"/>
              </a:rPr>
              <a:t>Ketkar</a:t>
            </a:r>
            <a:r>
              <a:rPr lang="en-US" sz="1500" dirty="0">
                <a:solidFill>
                  <a:prstClr val="white"/>
                </a:solidFill>
                <a:latin typeface="Corbel"/>
              </a:rPr>
              <a:t> OOPSLA ‘17] </a:t>
            </a:r>
          </a:p>
          <a:p>
            <a:pPr fontAlgn="auto">
              <a:spcBef>
                <a:spcPts val="0"/>
              </a:spcBef>
              <a:spcAft>
                <a:spcPts val="0"/>
              </a:spcAft>
            </a:pPr>
            <a:r>
              <a:rPr lang="en-US" sz="2000" dirty="0">
                <a:solidFill>
                  <a:prstClr val="white"/>
                </a:solidFill>
                <a:latin typeface="Courier" charset="0"/>
                <a:ea typeface="Courier" charset="0"/>
                <a:cs typeface="Courier" charset="0"/>
              </a:rPr>
              <a:t>Integer </a:t>
            </a:r>
            <a:r>
              <a:rPr lang="en-US" sz="2000" dirty="0">
                <a:solidFill>
                  <a:prstClr val="white"/>
                </a:solidFill>
                <a:latin typeface="Corbel"/>
                <a:ea typeface="Courier" charset="0"/>
                <a:cs typeface="Courier" charset="0"/>
              </a:rPr>
              <a:t>-&gt;</a:t>
            </a:r>
            <a:r>
              <a:rPr lang="en-US" sz="2000" dirty="0">
                <a:solidFill>
                  <a:prstClr val="white"/>
                </a:solidFill>
                <a:latin typeface="Courier" charset="0"/>
                <a:ea typeface="Courier" charset="0"/>
                <a:cs typeface="Courier" charset="0"/>
              </a:rPr>
              <a:t> </a:t>
            </a:r>
            <a:r>
              <a:rPr lang="en-US" sz="2000" dirty="0" err="1">
                <a:solidFill>
                  <a:prstClr val="white"/>
                </a:solidFill>
                <a:latin typeface="Courier" charset="0"/>
                <a:ea typeface="Courier" charset="0"/>
                <a:cs typeface="Courier" charset="0"/>
              </a:rPr>
              <a:t>int</a:t>
            </a:r>
            <a:r>
              <a:rPr lang="en-US" sz="2000" dirty="0">
                <a:solidFill>
                  <a:prstClr val="white"/>
                </a:solidFill>
                <a:latin typeface="Courier" charset="0"/>
                <a:ea typeface="Courier" charset="0"/>
                <a:cs typeface="Courier" charset="0"/>
              </a:rPr>
              <a:t> </a:t>
            </a:r>
          </a:p>
          <a:p>
            <a:pPr fontAlgn="auto">
              <a:spcBef>
                <a:spcPts val="0"/>
              </a:spcBef>
              <a:spcAft>
                <a:spcPts val="0"/>
              </a:spcAft>
            </a:pPr>
            <a:endParaRPr lang="en-US" sz="1050" dirty="0">
              <a:solidFill>
                <a:srgbClr val="FFC000"/>
              </a:solidFill>
              <a:latin typeface="Courier" charset="0"/>
              <a:ea typeface="Courier" charset="0"/>
              <a:cs typeface="Courier" charset="0"/>
            </a:endParaRPr>
          </a:p>
          <a:p>
            <a:pPr marL="257244" indent="-257244" fontAlgn="auto">
              <a:spcBef>
                <a:spcPts val="0"/>
              </a:spcBef>
              <a:spcAft>
                <a:spcPts val="0"/>
              </a:spcAft>
              <a:buFont typeface="Arial" charset="0"/>
              <a:buChar char="•"/>
            </a:pPr>
            <a:r>
              <a:rPr lang="en-US" sz="2401" b="1" dirty="0">
                <a:solidFill>
                  <a:srgbClr val="FFC000"/>
                </a:solidFill>
                <a:latin typeface="Calibri" panose="020F0502020204030204" pitchFamily="34" charset="0"/>
                <a:cs typeface="Calibri" panose="020F0502020204030204" pitchFamily="34" charset="0"/>
              </a:rPr>
              <a:t>Improve Energy Efficiency</a:t>
            </a:r>
          </a:p>
          <a:p>
            <a:pPr fontAlgn="auto">
              <a:spcBef>
                <a:spcPts val="0"/>
              </a:spcBef>
              <a:spcAft>
                <a:spcPts val="0"/>
              </a:spcAft>
            </a:pPr>
            <a:r>
              <a:rPr lang="en-US" sz="2000" dirty="0">
                <a:solidFill>
                  <a:prstClr val="white"/>
                </a:solidFill>
                <a:latin typeface="Courier" charset="0"/>
              </a:rPr>
              <a:t>HashMap </a:t>
            </a:r>
            <a:r>
              <a:rPr lang="en-US" sz="2000" dirty="0">
                <a:solidFill>
                  <a:prstClr val="white"/>
                </a:solidFill>
                <a:latin typeface="Corbel"/>
              </a:rPr>
              <a:t>-&gt;</a:t>
            </a:r>
            <a:r>
              <a:rPr lang="en-US" sz="2000" dirty="0">
                <a:solidFill>
                  <a:prstClr val="white"/>
                </a:solidFill>
                <a:latin typeface="Courier" charset="0"/>
              </a:rPr>
              <a:t> </a:t>
            </a:r>
            <a:r>
              <a:rPr lang="en-US" sz="2000" dirty="0" err="1">
                <a:solidFill>
                  <a:prstClr val="white"/>
                </a:solidFill>
                <a:latin typeface="Courier" charset="0"/>
                <a:ea typeface="Courier" charset="0"/>
                <a:cs typeface="Courier" charset="0"/>
              </a:rPr>
              <a:t>ArrayMap</a:t>
            </a:r>
            <a:r>
              <a:rPr lang="en-US" sz="2000" dirty="0">
                <a:solidFill>
                  <a:prstClr val="white"/>
                </a:solidFill>
                <a:latin typeface="Courier" charset="0"/>
                <a:ea typeface="Courier" charset="0"/>
                <a:cs typeface="Courier" charset="0"/>
              </a:rPr>
              <a:t> -&gt; </a:t>
            </a:r>
            <a:r>
              <a:rPr lang="en-US" sz="2000" dirty="0" err="1">
                <a:solidFill>
                  <a:prstClr val="white"/>
                </a:solidFill>
                <a:latin typeface="Courier" charset="0"/>
                <a:ea typeface="Courier" charset="0"/>
                <a:cs typeface="Courier" charset="0"/>
              </a:rPr>
              <a:t>SparseArray</a:t>
            </a:r>
            <a:r>
              <a:rPr lang="en-US" sz="1500" dirty="0">
                <a:solidFill>
                  <a:prstClr val="white"/>
                </a:solidFill>
                <a:latin typeface="Courier" charset="0"/>
                <a:ea typeface="Courier" charset="0"/>
                <a:cs typeface="Courier" charset="0"/>
              </a:rPr>
              <a:t> </a:t>
            </a:r>
            <a:r>
              <a:rPr lang="en-US" sz="1500" dirty="0">
                <a:solidFill>
                  <a:prstClr val="white"/>
                </a:solidFill>
                <a:latin typeface="Calibri" panose="020F0502020204030204" pitchFamily="34" charset="0"/>
                <a:ea typeface="Courier" charset="0"/>
                <a:cs typeface="Calibri" panose="020F0502020204030204" pitchFamily="34" charset="0"/>
              </a:rPr>
              <a:t>[</a:t>
            </a:r>
            <a:r>
              <a:rPr lang="en-US" sz="1500" dirty="0" err="1">
                <a:solidFill>
                  <a:prstClr val="white"/>
                </a:solidFill>
                <a:latin typeface="Calibri" panose="020F0502020204030204" pitchFamily="34" charset="0"/>
                <a:ea typeface="Courier" charset="0"/>
                <a:cs typeface="Calibri" panose="020F0502020204030204" pitchFamily="34" charset="0"/>
              </a:rPr>
              <a:t>Saborido</a:t>
            </a:r>
            <a:r>
              <a:rPr lang="en-US" sz="1500" dirty="0">
                <a:solidFill>
                  <a:prstClr val="white"/>
                </a:solidFill>
                <a:latin typeface="Calibri" panose="020F0502020204030204" pitchFamily="34" charset="0"/>
                <a:ea typeface="Courier" charset="0"/>
                <a:cs typeface="Calibri" panose="020F0502020204030204" pitchFamily="34" charset="0"/>
              </a:rPr>
              <a:t> et al., EMSE ‘18]</a:t>
            </a:r>
          </a:p>
          <a:p>
            <a:pPr fontAlgn="auto">
              <a:spcBef>
                <a:spcPts val="0"/>
              </a:spcBef>
              <a:spcAft>
                <a:spcPts val="0"/>
              </a:spcAft>
            </a:pPr>
            <a:r>
              <a:rPr lang="en-US" sz="1350" dirty="0">
                <a:solidFill>
                  <a:prstClr val="white">
                    <a:lumMod val="85000"/>
                  </a:prstClr>
                </a:solidFill>
                <a:latin typeface="Courier" charset="0"/>
                <a:ea typeface="Courier" charset="0"/>
                <a:cs typeface="Courier" charset="0"/>
              </a:rPr>
              <a:t> </a:t>
            </a:r>
            <a:endParaRPr lang="en-US" sz="1800" dirty="0">
              <a:solidFill>
                <a:prstClr val="white"/>
              </a:solidFill>
              <a:latin typeface="Corbel"/>
            </a:endParaRPr>
          </a:p>
          <a:p>
            <a:pPr marL="257244" indent="-257244" fontAlgn="auto">
              <a:spcBef>
                <a:spcPts val="0"/>
              </a:spcBef>
              <a:spcAft>
                <a:spcPts val="0"/>
              </a:spcAft>
              <a:buFont typeface="Arial" charset="0"/>
              <a:buChar char="•"/>
            </a:pPr>
            <a:r>
              <a:rPr lang="en-US" sz="2401" b="1" dirty="0">
                <a:solidFill>
                  <a:srgbClr val="FFC000"/>
                </a:solidFill>
                <a:latin typeface="Calibri" panose="020F0502020204030204" pitchFamily="34" charset="0"/>
                <a:cs typeface="Calibri" panose="020F0502020204030204" pitchFamily="34" charset="0"/>
              </a:rPr>
              <a:t>Better functionality </a:t>
            </a:r>
          </a:p>
          <a:p>
            <a:pPr fontAlgn="auto">
              <a:spcBef>
                <a:spcPts val="0"/>
              </a:spcBef>
              <a:spcAft>
                <a:spcPts val="0"/>
              </a:spcAft>
            </a:pPr>
            <a:r>
              <a:rPr lang="en-US" sz="2000" dirty="0">
                <a:solidFill>
                  <a:prstClr val="white"/>
                </a:solidFill>
                <a:latin typeface="Courier" charset="0"/>
                <a:ea typeface="Courier" charset="0"/>
                <a:cs typeface="Courier" charset="0"/>
              </a:rPr>
              <a:t>T </a:t>
            </a:r>
            <a:r>
              <a:rPr lang="en-US" sz="2000" dirty="0">
                <a:solidFill>
                  <a:prstClr val="white"/>
                </a:solidFill>
                <a:latin typeface="Corbel"/>
                <a:ea typeface="Courier" charset="0"/>
                <a:cs typeface="Courier" charset="0"/>
              </a:rPr>
              <a:t>-&gt;</a:t>
            </a:r>
            <a:r>
              <a:rPr lang="en-US" sz="2000" dirty="0">
                <a:solidFill>
                  <a:prstClr val="white"/>
                </a:solidFill>
                <a:latin typeface="Courier" charset="0"/>
                <a:ea typeface="Courier" charset="0"/>
                <a:cs typeface="Courier" charset="0"/>
              </a:rPr>
              <a:t> Optional&lt;T&gt;</a:t>
            </a:r>
          </a:p>
          <a:p>
            <a:pPr fontAlgn="auto">
              <a:spcBef>
                <a:spcPts val="0"/>
              </a:spcBef>
              <a:spcAft>
                <a:spcPts val="0"/>
              </a:spcAft>
            </a:pPr>
            <a:endParaRPr lang="en-US" sz="1050" dirty="0">
              <a:solidFill>
                <a:prstClr val="white"/>
              </a:solidFill>
              <a:latin typeface="Corbel"/>
            </a:endParaRPr>
          </a:p>
          <a:p>
            <a:pPr marL="257244" indent="-257244" fontAlgn="auto">
              <a:spcBef>
                <a:spcPts val="0"/>
              </a:spcBef>
              <a:spcAft>
                <a:spcPts val="0"/>
              </a:spcAft>
              <a:buFont typeface="Arial" charset="0"/>
              <a:buChar char="•"/>
            </a:pPr>
            <a:r>
              <a:rPr lang="en-US" sz="2401" b="1" dirty="0">
                <a:solidFill>
                  <a:srgbClr val="FFC000"/>
                </a:solidFill>
                <a:latin typeface="Calibri" panose="020F0502020204030204" pitchFamily="34" charset="0"/>
                <a:cs typeface="Calibri" panose="020F0502020204030204" pitchFamily="34" charset="0"/>
              </a:rPr>
              <a:t>Library Migration </a:t>
            </a:r>
          </a:p>
          <a:p>
            <a:pPr fontAlgn="auto">
              <a:spcBef>
                <a:spcPts val="0"/>
              </a:spcBef>
              <a:spcAft>
                <a:spcPts val="0"/>
              </a:spcAft>
            </a:pPr>
            <a:r>
              <a:rPr lang="en-US" sz="2000" dirty="0">
                <a:solidFill>
                  <a:prstClr val="white"/>
                </a:solidFill>
                <a:latin typeface="Courier" charset="0"/>
                <a:ea typeface="Courier" charset="0"/>
                <a:cs typeface="Courier" charset="0"/>
              </a:rPr>
              <a:t>log4J</a:t>
            </a:r>
            <a:r>
              <a:rPr lang="en-US" sz="2000" dirty="0">
                <a:solidFill>
                  <a:prstClr val="white"/>
                </a:solidFill>
                <a:latin typeface="Corbel"/>
              </a:rPr>
              <a:t> </a:t>
            </a:r>
            <a:r>
              <a:rPr lang="en-US" sz="2000" dirty="0">
                <a:solidFill>
                  <a:prstClr val="white"/>
                </a:solidFill>
                <a:latin typeface="Courier" pitchFamily="2" charset="0"/>
              </a:rPr>
              <a:t> </a:t>
            </a:r>
            <a:r>
              <a:rPr lang="en-US" sz="2000" dirty="0">
                <a:solidFill>
                  <a:prstClr val="white"/>
                </a:solidFill>
                <a:latin typeface="Corbel"/>
              </a:rPr>
              <a:t>-&gt;</a:t>
            </a:r>
            <a:r>
              <a:rPr lang="en-US" sz="2000" dirty="0">
                <a:solidFill>
                  <a:prstClr val="white"/>
                </a:solidFill>
                <a:latin typeface="Courier" pitchFamily="2" charset="0"/>
              </a:rPr>
              <a:t> </a:t>
            </a:r>
            <a:r>
              <a:rPr lang="en-US" sz="2000" dirty="0">
                <a:solidFill>
                  <a:prstClr val="white"/>
                </a:solidFill>
                <a:latin typeface="Courier" charset="0"/>
                <a:ea typeface="Courier" charset="0"/>
                <a:cs typeface="Courier" charset="0"/>
              </a:rPr>
              <a:t>sl4j</a:t>
            </a:r>
            <a:r>
              <a:rPr lang="en-US" sz="1500" dirty="0">
                <a:solidFill>
                  <a:prstClr val="white"/>
                </a:solidFill>
                <a:latin typeface="Corbel"/>
              </a:rPr>
              <a:t> [</a:t>
            </a:r>
            <a:r>
              <a:rPr lang="en-US" sz="1500" dirty="0" err="1">
                <a:solidFill>
                  <a:prstClr val="white"/>
                </a:solidFill>
                <a:latin typeface="Corbel"/>
              </a:rPr>
              <a:t>Teyton</a:t>
            </a:r>
            <a:r>
              <a:rPr lang="en-US" sz="1500" dirty="0">
                <a:solidFill>
                  <a:prstClr val="white"/>
                </a:solidFill>
                <a:latin typeface="Corbel"/>
              </a:rPr>
              <a:t> et al., JSEP ‘14 ]</a:t>
            </a:r>
          </a:p>
          <a:p>
            <a:pPr fontAlgn="auto">
              <a:spcBef>
                <a:spcPts val="0"/>
              </a:spcBef>
              <a:spcAft>
                <a:spcPts val="0"/>
              </a:spcAft>
            </a:pPr>
            <a:endParaRPr lang="en-US" sz="1050" dirty="0">
              <a:solidFill>
                <a:prstClr val="white"/>
              </a:solidFill>
              <a:latin typeface="Corbel"/>
            </a:endParaRPr>
          </a:p>
          <a:p>
            <a:pPr marL="257244" indent="-257244" fontAlgn="auto">
              <a:spcBef>
                <a:spcPts val="0"/>
              </a:spcBef>
              <a:spcAft>
                <a:spcPts val="0"/>
              </a:spcAft>
              <a:buFont typeface="Arial" charset="0"/>
              <a:buChar char="•"/>
            </a:pPr>
            <a:r>
              <a:rPr lang="en-US" sz="2401" b="1" dirty="0">
                <a:solidFill>
                  <a:srgbClr val="F4D968">
                    <a:lumMod val="75000"/>
                  </a:srgbClr>
                </a:solidFill>
                <a:latin typeface="Corbel"/>
              </a:rPr>
              <a:t>Fixing API breaking changes</a:t>
            </a:r>
          </a:p>
          <a:p>
            <a:pPr fontAlgn="auto">
              <a:spcBef>
                <a:spcPts val="0"/>
              </a:spcBef>
              <a:spcAft>
                <a:spcPts val="0"/>
              </a:spcAft>
            </a:pPr>
            <a:r>
              <a:rPr lang="en-US" sz="2000" dirty="0">
                <a:solidFill>
                  <a:prstClr val="white"/>
                </a:solidFill>
                <a:latin typeface="Calibri" panose="020F0502020204030204" pitchFamily="34" charset="0"/>
                <a:cs typeface="Calibri" panose="020F0502020204030204" pitchFamily="34" charset="0"/>
              </a:rPr>
              <a:t>Updating or moving fields and method</a:t>
            </a:r>
            <a:r>
              <a:rPr lang="en-US" sz="2101" dirty="0">
                <a:solidFill>
                  <a:prstClr val="white"/>
                </a:solidFill>
                <a:latin typeface="Calibri" panose="020F0502020204030204" pitchFamily="34" charset="0"/>
                <a:cs typeface="Calibri" panose="020F0502020204030204" pitchFamily="34" charset="0"/>
              </a:rPr>
              <a:t> </a:t>
            </a:r>
            <a:r>
              <a:rPr lang="en-US" sz="1500" dirty="0">
                <a:solidFill>
                  <a:prstClr val="white"/>
                </a:solidFill>
                <a:latin typeface="Corbel"/>
              </a:rPr>
              <a:t>[Dietrich et al., ICSME ‘14] </a:t>
            </a:r>
            <a:r>
              <a:rPr lang="en-US" sz="1350" dirty="0">
                <a:solidFill>
                  <a:prstClr val="white"/>
                </a:solidFill>
                <a:latin typeface="Corbel"/>
              </a:rPr>
              <a:t>	</a:t>
            </a:r>
          </a:p>
        </p:txBody>
      </p:sp>
      <p:sp>
        <p:nvSpPr>
          <p:cNvPr id="4" name="Slide Number Placeholder 3"/>
          <p:cNvSpPr>
            <a:spLocks noGrp="1"/>
          </p:cNvSpPr>
          <p:nvPr>
            <p:ph type="sldNum" sz="quarter" idx="12"/>
          </p:nvPr>
        </p:nvSpPr>
        <p:spPr>
          <a:xfrm>
            <a:off x="7144420" y="5601266"/>
            <a:ext cx="857475" cy="207223"/>
          </a:xfrm>
        </p:spPr>
        <p:txBody>
          <a:bodyPr/>
          <a:lstStyle/>
          <a:p>
            <a:fld id="{25BA54BD-C84D-46CE-8B72-31BFB26ABA43}" type="slidenum">
              <a:rPr lang="uk-UA" sz="1350">
                <a:solidFill>
                  <a:prstClr val="white">
                    <a:tint val="75000"/>
                  </a:prstClr>
                </a:solidFill>
              </a:rPr>
              <a:pPr/>
              <a:t>18</a:t>
            </a:fld>
            <a:endParaRPr lang="uk-UA" sz="1350" dirty="0">
              <a:solidFill>
                <a:prstClr val="white">
                  <a:tint val="75000"/>
                </a:prstClr>
              </a:solidFill>
            </a:endParaRPr>
          </a:p>
        </p:txBody>
      </p:sp>
    </p:spTree>
    <p:extLst>
      <p:ext uri="{BB962C8B-B14F-4D97-AF65-F5344CB8AC3E}">
        <p14:creationId xmlns:p14="http://schemas.microsoft.com/office/powerpoint/2010/main" val="637897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95405" y="585133"/>
            <a:ext cx="7488599" cy="485808"/>
          </a:xfrm>
        </p:spPr>
        <p:txBody>
          <a:bodyPr>
            <a:noAutofit/>
          </a:bodyPr>
          <a:lstStyle/>
          <a:p>
            <a:pPr algn="ctr"/>
            <a:r>
              <a:rPr lang="en-US" sz="3301" dirty="0">
                <a:latin typeface="Calibri" panose="020F0502020204030204" pitchFamily="34" charset="0"/>
                <a:cs typeface="Calibri" panose="020F0502020204030204" pitchFamily="34" charset="0"/>
              </a:rPr>
              <a:t>Existing Refactoring Tools </a:t>
            </a:r>
            <a:br>
              <a:rPr lang="en-US" sz="330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for Type Migration</a:t>
            </a:r>
          </a:p>
        </p:txBody>
      </p:sp>
      <p:sp>
        <p:nvSpPr>
          <p:cNvPr id="5" name="Rectangle 4">
            <a:extLst>
              <a:ext uri="{FF2B5EF4-FFF2-40B4-BE49-F238E27FC236}">
                <a16:creationId xmlns:a16="http://schemas.microsoft.com/office/drawing/2014/main" id="{51506954-069A-B34D-A2F6-BA19BE0FC690}"/>
              </a:ext>
            </a:extLst>
          </p:cNvPr>
          <p:cNvSpPr/>
          <p:nvPr/>
        </p:nvSpPr>
        <p:spPr>
          <a:xfrm>
            <a:off x="513296" y="4168596"/>
            <a:ext cx="8460400" cy="1623906"/>
          </a:xfrm>
          <a:prstGeom prst="rect">
            <a:avLst/>
          </a:prstGeom>
        </p:spPr>
        <p:txBody>
          <a:bodyPr wrap="square">
            <a:spAutoFit/>
          </a:bodyPr>
          <a:lstStyle/>
          <a:p>
            <a:pPr fontAlgn="auto">
              <a:spcBef>
                <a:spcPts val="0"/>
              </a:spcBef>
              <a:spcAft>
                <a:spcPts val="0"/>
              </a:spcAft>
            </a:pPr>
            <a:r>
              <a:rPr lang="en-US" sz="2401" b="1" dirty="0">
                <a:solidFill>
                  <a:srgbClr val="F4D968">
                    <a:lumMod val="75000"/>
                  </a:srgbClr>
                </a:solidFill>
                <a:latin typeface="Calibri" panose="020F0502020204030204" pitchFamily="34" charset="0"/>
                <a:cs typeface="Calibri" panose="020F0502020204030204" pitchFamily="34" charset="0"/>
              </a:rPr>
              <a:t>Configurability</a:t>
            </a:r>
            <a:r>
              <a:rPr lang="en-US" sz="2101" b="1" dirty="0">
                <a:solidFill>
                  <a:srgbClr val="F4D968">
                    <a:lumMod val="75000"/>
                  </a:srgbClr>
                </a:solidFill>
                <a:latin typeface="Calibri" panose="020F0502020204030204" pitchFamily="34" charset="0"/>
                <a:cs typeface="Calibri" panose="020F0502020204030204" pitchFamily="34" charset="0"/>
              </a:rPr>
              <a:t>:</a:t>
            </a:r>
            <a:r>
              <a:rPr lang="en-US" sz="2101" b="1" dirty="0">
                <a:solidFill>
                  <a:srgbClr val="00B050"/>
                </a:solidFill>
                <a:latin typeface="Calibri" panose="020F0502020204030204" pitchFamily="34" charset="0"/>
                <a:cs typeface="Calibri" panose="020F0502020204030204" pitchFamily="34" charset="0"/>
              </a:rPr>
              <a:t> </a:t>
            </a:r>
            <a:r>
              <a:rPr lang="en-US" sz="2101" dirty="0">
                <a:solidFill>
                  <a:prstClr val="white"/>
                </a:solidFill>
                <a:latin typeface="Calibri" panose="020F0502020204030204" pitchFamily="34" charset="0"/>
                <a:cs typeface="Calibri" panose="020F0502020204030204" pitchFamily="34" charset="0"/>
              </a:rPr>
              <a:t>Custom type migrations </a:t>
            </a:r>
          </a:p>
          <a:p>
            <a:pPr fontAlgn="auto">
              <a:spcBef>
                <a:spcPts val="0"/>
              </a:spcBef>
              <a:spcAft>
                <a:spcPts val="0"/>
              </a:spcAft>
            </a:pPr>
            <a:endParaRPr lang="en-US" sz="1500" dirty="0">
              <a:solidFill>
                <a:prstClr val="white"/>
              </a:solidFill>
              <a:latin typeface="Calibri" panose="020F0502020204030204" pitchFamily="34" charset="0"/>
              <a:cs typeface="Calibri" panose="020F0502020204030204" pitchFamily="34" charset="0"/>
            </a:endParaRPr>
          </a:p>
          <a:p>
            <a:pPr fontAlgn="auto">
              <a:spcBef>
                <a:spcPts val="0"/>
              </a:spcBef>
              <a:spcAft>
                <a:spcPts val="0"/>
              </a:spcAft>
            </a:pPr>
            <a:r>
              <a:rPr lang="en-US" sz="2401" b="1" dirty="0">
                <a:solidFill>
                  <a:srgbClr val="F4D968">
                    <a:lumMod val="75000"/>
                  </a:srgbClr>
                </a:solidFill>
                <a:latin typeface="Calibri" panose="020F0502020204030204" pitchFamily="34" charset="0"/>
                <a:cs typeface="Calibri" panose="020F0502020204030204" pitchFamily="34" charset="0"/>
              </a:rPr>
              <a:t>Safety</a:t>
            </a:r>
            <a:r>
              <a:rPr lang="en-US" sz="2101" b="1" dirty="0">
                <a:solidFill>
                  <a:srgbClr val="F4D968">
                    <a:lumMod val="75000"/>
                  </a:srgbClr>
                </a:solidFill>
                <a:latin typeface="Calibri" panose="020F0502020204030204" pitchFamily="34" charset="0"/>
                <a:cs typeface="Calibri" panose="020F0502020204030204" pitchFamily="34" charset="0"/>
              </a:rPr>
              <a:t>:</a:t>
            </a:r>
            <a:r>
              <a:rPr lang="en-US" sz="2101" b="1" dirty="0">
                <a:solidFill>
                  <a:srgbClr val="00B0F0"/>
                </a:solidFill>
                <a:latin typeface="Calibri" panose="020F0502020204030204" pitchFamily="34" charset="0"/>
                <a:cs typeface="Calibri" panose="020F0502020204030204" pitchFamily="34" charset="0"/>
              </a:rPr>
              <a:t> </a:t>
            </a:r>
            <a:r>
              <a:rPr lang="en-US" sz="2101" dirty="0">
                <a:solidFill>
                  <a:prstClr val="white"/>
                </a:solidFill>
                <a:latin typeface="Calibri" panose="020F0502020204030204" pitchFamily="34" charset="0"/>
                <a:cs typeface="Calibri" panose="020F0502020204030204" pitchFamily="34" charset="0"/>
              </a:rPr>
              <a:t>Type correctness, completeness of mappings</a:t>
            </a:r>
          </a:p>
          <a:p>
            <a:pPr fontAlgn="auto">
              <a:lnSpc>
                <a:spcPts val="1500"/>
              </a:lnSpc>
              <a:spcBef>
                <a:spcPts val="0"/>
              </a:spcBef>
              <a:spcAft>
                <a:spcPts val="0"/>
              </a:spcAft>
            </a:pPr>
            <a:endParaRPr lang="en-US" sz="2101" dirty="0">
              <a:solidFill>
                <a:prstClr val="white"/>
              </a:solidFill>
              <a:latin typeface="Calibri" panose="020F0502020204030204" pitchFamily="34" charset="0"/>
              <a:cs typeface="Calibri" panose="020F0502020204030204" pitchFamily="34" charset="0"/>
            </a:endParaRPr>
          </a:p>
          <a:p>
            <a:pPr fontAlgn="auto">
              <a:spcBef>
                <a:spcPts val="0"/>
              </a:spcBef>
              <a:spcAft>
                <a:spcPts val="0"/>
              </a:spcAft>
            </a:pPr>
            <a:r>
              <a:rPr lang="en-US" sz="2401" b="1" dirty="0">
                <a:solidFill>
                  <a:srgbClr val="F4D968">
                    <a:lumMod val="75000"/>
                  </a:srgbClr>
                </a:solidFill>
                <a:latin typeface="Calibri" panose="020F0502020204030204" pitchFamily="34" charset="0"/>
                <a:cs typeface="Calibri" panose="020F0502020204030204" pitchFamily="34" charset="0"/>
              </a:rPr>
              <a:t>Scalability</a:t>
            </a:r>
            <a:r>
              <a:rPr lang="en-US" sz="2101" b="1" dirty="0">
                <a:solidFill>
                  <a:srgbClr val="F4D968">
                    <a:lumMod val="75000"/>
                  </a:srgbClr>
                </a:solidFill>
                <a:latin typeface="Calibri" panose="020F0502020204030204" pitchFamily="34" charset="0"/>
                <a:cs typeface="Calibri" panose="020F0502020204030204" pitchFamily="34" charset="0"/>
              </a:rPr>
              <a:t>:</a:t>
            </a:r>
            <a:r>
              <a:rPr lang="en-US" sz="2101" b="1" dirty="0">
                <a:solidFill>
                  <a:srgbClr val="00B050"/>
                </a:solidFill>
                <a:latin typeface="Calibri" panose="020F0502020204030204" pitchFamily="34" charset="0"/>
                <a:cs typeface="Calibri" panose="020F0502020204030204" pitchFamily="34" charset="0"/>
              </a:rPr>
              <a:t> </a:t>
            </a:r>
            <a:r>
              <a:rPr lang="en-US" sz="2101" dirty="0">
                <a:solidFill>
                  <a:prstClr val="white"/>
                </a:solidFill>
                <a:latin typeface="Calibri" panose="020F0502020204030204" pitchFamily="34" charset="0"/>
                <a:cs typeface="Calibri" panose="020F0502020204030204" pitchFamily="34" charset="0"/>
              </a:rPr>
              <a:t>300M LOC</a:t>
            </a:r>
          </a:p>
        </p:txBody>
      </p:sp>
      <p:sp>
        <p:nvSpPr>
          <p:cNvPr id="3" name="Slide Number Placeholder 2"/>
          <p:cNvSpPr>
            <a:spLocks noGrp="1"/>
          </p:cNvSpPr>
          <p:nvPr>
            <p:ph type="sldNum" sz="quarter" idx="12"/>
          </p:nvPr>
        </p:nvSpPr>
        <p:spPr/>
        <p:txBody>
          <a:bodyPr/>
          <a:lstStyle/>
          <a:p>
            <a:fld id="{25BA54BD-C84D-46CE-8B72-31BFB26ABA43}" type="slidenum">
              <a:rPr lang="uk-UA" smtClean="0">
                <a:solidFill>
                  <a:prstClr val="white">
                    <a:tint val="75000"/>
                  </a:prstClr>
                </a:solidFill>
              </a:rPr>
              <a:pPr/>
              <a:t>19</a:t>
            </a:fld>
            <a:endParaRPr lang="uk-UA">
              <a:solidFill>
                <a:prstClr val="white">
                  <a:tint val="75000"/>
                </a:prstClr>
              </a:solidFill>
            </a:endParaRPr>
          </a:p>
        </p:txBody>
      </p:sp>
      <p:graphicFrame>
        <p:nvGraphicFramePr>
          <p:cNvPr id="10" name="Table 9">
            <a:extLst>
              <a:ext uri="{FF2B5EF4-FFF2-40B4-BE49-F238E27FC236}">
                <a16:creationId xmlns:a16="http://schemas.microsoft.com/office/drawing/2014/main" id="{2D8C8981-AA79-1045-B0F4-63678CFADD3B}"/>
              </a:ext>
            </a:extLst>
          </p:cNvPr>
          <p:cNvGraphicFramePr>
            <a:graphicFrameLocks noGrp="1"/>
          </p:cNvGraphicFramePr>
          <p:nvPr>
            <p:extLst>
              <p:ext uri="{D42A27DB-BD31-4B8C-83A1-F6EECF244321}">
                <p14:modId xmlns:p14="http://schemas.microsoft.com/office/powerpoint/2010/main" val="689854107"/>
              </p:ext>
            </p:extLst>
          </p:nvPr>
        </p:nvGraphicFramePr>
        <p:xfrm>
          <a:off x="1370766" y="1868749"/>
          <a:ext cx="6096000" cy="373398"/>
        </p:xfrm>
        <a:graphic>
          <a:graphicData uri="http://schemas.openxmlformats.org/drawingml/2006/table">
            <a:tbl>
              <a:tblPr firstRow="1" bandRow="1">
                <a:tableStyleId>{6E25E649-3F16-4E02-A733-19D2CDBF48F0}</a:tableStyleId>
              </a:tblPr>
              <a:tblGrid>
                <a:gridCol w="2972574">
                  <a:extLst>
                    <a:ext uri="{9D8B030D-6E8A-4147-A177-3AD203B41FA5}">
                      <a16:colId xmlns:a16="http://schemas.microsoft.com/office/drawing/2014/main" val="3531959139"/>
                    </a:ext>
                  </a:extLst>
                </a:gridCol>
                <a:gridCol w="1257628">
                  <a:extLst>
                    <a:ext uri="{9D8B030D-6E8A-4147-A177-3AD203B41FA5}">
                      <a16:colId xmlns:a16="http://schemas.microsoft.com/office/drawing/2014/main" val="2961826236"/>
                    </a:ext>
                  </a:extLst>
                </a:gridCol>
                <a:gridCol w="800308">
                  <a:extLst>
                    <a:ext uri="{9D8B030D-6E8A-4147-A177-3AD203B41FA5}">
                      <a16:colId xmlns:a16="http://schemas.microsoft.com/office/drawing/2014/main" val="148858405"/>
                    </a:ext>
                  </a:extLst>
                </a:gridCol>
                <a:gridCol w="1065490">
                  <a:extLst>
                    <a:ext uri="{9D8B030D-6E8A-4147-A177-3AD203B41FA5}">
                      <a16:colId xmlns:a16="http://schemas.microsoft.com/office/drawing/2014/main" val="3352715179"/>
                    </a:ext>
                  </a:extLst>
                </a:gridCol>
              </a:tblGrid>
              <a:tr h="278202">
                <a:tc>
                  <a:txBody>
                    <a:bodyPr/>
                    <a:lstStyle/>
                    <a:p>
                      <a:r>
                        <a:rPr lang="en-US" sz="2000" dirty="0">
                          <a:solidFill>
                            <a:schemeClr val="bg1"/>
                          </a:solidFill>
                        </a:rPr>
                        <a:t>Tool</a:t>
                      </a:r>
                    </a:p>
                  </a:txBody>
                  <a:tcPr marL="68598" marR="68598" marT="34299" marB="34299">
                    <a:solidFill>
                      <a:schemeClr val="bg2">
                        <a:lumMod val="60000"/>
                        <a:lumOff val="40000"/>
                      </a:schemeClr>
                    </a:solidFill>
                  </a:tcPr>
                </a:tc>
                <a:tc>
                  <a:txBody>
                    <a:bodyPr/>
                    <a:lstStyle/>
                    <a:p>
                      <a:r>
                        <a:rPr lang="en-US" sz="1600" dirty="0" err="1">
                          <a:solidFill>
                            <a:schemeClr val="bg1"/>
                          </a:solidFill>
                        </a:rPr>
                        <a:t>Config-ility</a:t>
                      </a:r>
                      <a:endParaRPr lang="en-US" sz="1600" dirty="0">
                        <a:solidFill>
                          <a:schemeClr val="bg1"/>
                        </a:solidFill>
                      </a:endParaRPr>
                    </a:p>
                  </a:txBody>
                  <a:tcPr marL="68598" marR="68598" marT="34299" marB="34299">
                    <a:solidFill>
                      <a:schemeClr val="bg2">
                        <a:lumMod val="60000"/>
                        <a:lumOff val="40000"/>
                      </a:schemeClr>
                    </a:solidFill>
                  </a:tcPr>
                </a:tc>
                <a:tc>
                  <a:txBody>
                    <a:bodyPr/>
                    <a:lstStyle/>
                    <a:p>
                      <a:r>
                        <a:rPr lang="en-US" sz="1600" dirty="0">
                          <a:solidFill>
                            <a:schemeClr val="bg1"/>
                          </a:solidFill>
                        </a:rPr>
                        <a:t>Safety</a:t>
                      </a:r>
                    </a:p>
                  </a:txBody>
                  <a:tcPr marL="68598" marR="68598" marT="34299" marB="34299">
                    <a:solidFill>
                      <a:schemeClr val="bg2">
                        <a:lumMod val="60000"/>
                        <a:lumOff val="40000"/>
                      </a:schemeClr>
                    </a:solidFill>
                  </a:tcPr>
                </a:tc>
                <a:tc>
                  <a:txBody>
                    <a:bodyPr/>
                    <a:lstStyle/>
                    <a:p>
                      <a:r>
                        <a:rPr lang="en-US" sz="1600" dirty="0">
                          <a:solidFill>
                            <a:schemeClr val="bg1"/>
                          </a:solidFill>
                        </a:rPr>
                        <a:t>Scalability</a:t>
                      </a:r>
                    </a:p>
                  </a:txBody>
                  <a:tcPr marL="68598" marR="68598" marT="34299" marB="34299">
                    <a:solidFill>
                      <a:schemeClr val="bg2">
                        <a:lumMod val="60000"/>
                        <a:lumOff val="40000"/>
                      </a:schemeClr>
                    </a:solidFill>
                  </a:tcPr>
                </a:tc>
                <a:extLst>
                  <a:ext uri="{0D108BD9-81ED-4DB2-BD59-A6C34878D82A}">
                    <a16:rowId xmlns:a16="http://schemas.microsoft.com/office/drawing/2014/main" val="551211092"/>
                  </a:ext>
                </a:extLst>
              </a:tr>
            </a:tbl>
          </a:graphicData>
        </a:graphic>
      </p:graphicFrame>
      <p:graphicFrame>
        <p:nvGraphicFramePr>
          <p:cNvPr id="14" name="Table 13">
            <a:extLst>
              <a:ext uri="{FF2B5EF4-FFF2-40B4-BE49-F238E27FC236}">
                <a16:creationId xmlns:a16="http://schemas.microsoft.com/office/drawing/2014/main" id="{569A77B4-AB3B-714C-94C3-9E94414D54EB}"/>
              </a:ext>
            </a:extLst>
          </p:cNvPr>
          <p:cNvGraphicFramePr>
            <a:graphicFrameLocks noGrp="1"/>
          </p:cNvGraphicFramePr>
          <p:nvPr>
            <p:extLst>
              <p:ext uri="{D42A27DB-BD31-4B8C-83A1-F6EECF244321}">
                <p14:modId xmlns:p14="http://schemas.microsoft.com/office/powerpoint/2010/main" val="1771357631"/>
              </p:ext>
            </p:extLst>
          </p:nvPr>
        </p:nvGraphicFramePr>
        <p:xfrm>
          <a:off x="1370766" y="2198658"/>
          <a:ext cx="6096001" cy="312438"/>
        </p:xfrm>
        <a:graphic>
          <a:graphicData uri="http://schemas.openxmlformats.org/drawingml/2006/table">
            <a:tbl>
              <a:tblPr firstRow="1" bandRow="1">
                <a:tableStyleId>{6E25E649-3F16-4E02-A733-19D2CDBF48F0}</a:tableStyleId>
              </a:tblPr>
              <a:tblGrid>
                <a:gridCol w="2978962">
                  <a:extLst>
                    <a:ext uri="{9D8B030D-6E8A-4147-A177-3AD203B41FA5}">
                      <a16:colId xmlns:a16="http://schemas.microsoft.com/office/drawing/2014/main" val="1425563152"/>
                    </a:ext>
                  </a:extLst>
                </a:gridCol>
                <a:gridCol w="1257628">
                  <a:extLst>
                    <a:ext uri="{9D8B030D-6E8A-4147-A177-3AD203B41FA5}">
                      <a16:colId xmlns:a16="http://schemas.microsoft.com/office/drawing/2014/main" val="3054587874"/>
                    </a:ext>
                  </a:extLst>
                </a:gridCol>
                <a:gridCol w="857473">
                  <a:extLst>
                    <a:ext uri="{9D8B030D-6E8A-4147-A177-3AD203B41FA5}">
                      <a16:colId xmlns:a16="http://schemas.microsoft.com/office/drawing/2014/main" val="3785589969"/>
                    </a:ext>
                  </a:extLst>
                </a:gridCol>
                <a:gridCol w="1001938">
                  <a:extLst>
                    <a:ext uri="{9D8B030D-6E8A-4147-A177-3AD203B41FA5}">
                      <a16:colId xmlns:a16="http://schemas.microsoft.com/office/drawing/2014/main" val="4083695491"/>
                    </a:ext>
                  </a:extLst>
                </a:gridCol>
              </a:tblGrid>
              <a:tr h="278202">
                <a:tc>
                  <a:txBody>
                    <a:bodyPr/>
                    <a:lstStyle/>
                    <a:p>
                      <a:r>
                        <a:rPr lang="en-US" sz="1600" b="1" dirty="0">
                          <a:solidFill>
                            <a:schemeClr val="bg1"/>
                          </a:solidFill>
                        </a:rPr>
                        <a:t>IntelliJ IDEA</a:t>
                      </a:r>
                    </a:p>
                  </a:txBody>
                  <a:tcPr marL="68598" marR="68598" marT="34299" marB="34299">
                    <a:solidFill>
                      <a:schemeClr val="tx1">
                        <a:lumMod val="95000"/>
                      </a:schemeClr>
                    </a:solidFill>
                  </a:tcPr>
                </a:tc>
                <a:tc>
                  <a:txBody>
                    <a:bodyPr/>
                    <a:lstStyle/>
                    <a:p>
                      <a:endParaRPr lang="en-US" sz="1000" dirty="0"/>
                    </a:p>
                  </a:txBody>
                  <a:tcPr marL="68598" marR="68598" marT="34299" marB="34299">
                    <a:solidFill>
                      <a:schemeClr val="tx1">
                        <a:lumMod val="95000"/>
                      </a:schemeClr>
                    </a:solidFill>
                  </a:tcPr>
                </a:tc>
                <a:tc>
                  <a:txBody>
                    <a:bodyPr/>
                    <a:lstStyle/>
                    <a:p>
                      <a:endParaRPr lang="en-US" sz="1000" dirty="0"/>
                    </a:p>
                  </a:txBody>
                  <a:tcPr marL="68598" marR="68598" marT="34299" marB="34299">
                    <a:solidFill>
                      <a:schemeClr val="tx1">
                        <a:lumMod val="95000"/>
                      </a:schemeClr>
                    </a:solidFill>
                  </a:tcPr>
                </a:tc>
                <a:tc>
                  <a:txBody>
                    <a:bodyPr/>
                    <a:lstStyle/>
                    <a:p>
                      <a:endParaRPr lang="en-US" sz="1000" dirty="0"/>
                    </a:p>
                  </a:txBody>
                  <a:tcPr marL="68598" marR="68598" marT="34299" marB="34299">
                    <a:solidFill>
                      <a:schemeClr val="tx1">
                        <a:lumMod val="95000"/>
                      </a:schemeClr>
                    </a:solidFill>
                  </a:tcPr>
                </a:tc>
                <a:extLst>
                  <a:ext uri="{0D108BD9-81ED-4DB2-BD59-A6C34878D82A}">
                    <a16:rowId xmlns:a16="http://schemas.microsoft.com/office/drawing/2014/main" val="3524113719"/>
                  </a:ext>
                </a:extLst>
              </a:tr>
            </a:tbl>
          </a:graphicData>
        </a:graphic>
      </p:graphicFrame>
      <p:graphicFrame>
        <p:nvGraphicFramePr>
          <p:cNvPr id="21" name="Table 20">
            <a:extLst>
              <a:ext uri="{FF2B5EF4-FFF2-40B4-BE49-F238E27FC236}">
                <a16:creationId xmlns:a16="http://schemas.microsoft.com/office/drawing/2014/main" id="{21BBE572-4E09-504F-A6D3-C4EB8CBDCAFB}"/>
              </a:ext>
            </a:extLst>
          </p:cNvPr>
          <p:cNvGraphicFramePr>
            <a:graphicFrameLocks noGrp="1"/>
          </p:cNvGraphicFramePr>
          <p:nvPr>
            <p:extLst>
              <p:ext uri="{D42A27DB-BD31-4B8C-83A1-F6EECF244321}">
                <p14:modId xmlns:p14="http://schemas.microsoft.com/office/powerpoint/2010/main" val="984552577"/>
              </p:ext>
            </p:extLst>
          </p:nvPr>
        </p:nvGraphicFramePr>
        <p:xfrm>
          <a:off x="1370766" y="2502643"/>
          <a:ext cx="6096001" cy="377288"/>
        </p:xfrm>
        <a:graphic>
          <a:graphicData uri="http://schemas.openxmlformats.org/drawingml/2006/table">
            <a:tbl>
              <a:tblPr firstRow="1" bandRow="1">
                <a:tableStyleId>{6E25E649-3F16-4E02-A733-19D2CDBF48F0}</a:tableStyleId>
              </a:tblPr>
              <a:tblGrid>
                <a:gridCol w="2978962">
                  <a:extLst>
                    <a:ext uri="{9D8B030D-6E8A-4147-A177-3AD203B41FA5}">
                      <a16:colId xmlns:a16="http://schemas.microsoft.com/office/drawing/2014/main" val="1425563152"/>
                    </a:ext>
                  </a:extLst>
                </a:gridCol>
                <a:gridCol w="1257628">
                  <a:extLst>
                    <a:ext uri="{9D8B030D-6E8A-4147-A177-3AD203B41FA5}">
                      <a16:colId xmlns:a16="http://schemas.microsoft.com/office/drawing/2014/main" val="3054587874"/>
                    </a:ext>
                  </a:extLst>
                </a:gridCol>
                <a:gridCol w="857473">
                  <a:extLst>
                    <a:ext uri="{9D8B030D-6E8A-4147-A177-3AD203B41FA5}">
                      <a16:colId xmlns:a16="http://schemas.microsoft.com/office/drawing/2014/main" val="3785589969"/>
                    </a:ext>
                  </a:extLst>
                </a:gridCol>
                <a:gridCol w="1001938">
                  <a:extLst>
                    <a:ext uri="{9D8B030D-6E8A-4147-A177-3AD203B41FA5}">
                      <a16:colId xmlns:a16="http://schemas.microsoft.com/office/drawing/2014/main" val="4083695491"/>
                    </a:ext>
                  </a:extLst>
                </a:gridCol>
              </a:tblGrid>
              <a:tr h="377288">
                <a:tc>
                  <a:txBody>
                    <a:bodyPr/>
                    <a:lstStyle/>
                    <a:p>
                      <a:r>
                        <a:rPr lang="en-US" sz="1600" b="1" dirty="0">
                          <a:solidFill>
                            <a:schemeClr val="bg1"/>
                          </a:solidFill>
                        </a:rPr>
                        <a:t>Refactor by example  (</a:t>
                      </a:r>
                      <a:r>
                        <a:rPr lang="en-US" sz="1600" b="1" dirty="0" err="1">
                          <a:solidFill>
                            <a:schemeClr val="bg1"/>
                          </a:solidFill>
                        </a:rPr>
                        <a:t>Refaster</a:t>
                      </a:r>
                      <a:r>
                        <a:rPr lang="en-US" sz="1600" b="1" dirty="0">
                          <a:solidFill>
                            <a:schemeClr val="bg1"/>
                          </a:solidFill>
                        </a:rPr>
                        <a:t>)</a:t>
                      </a:r>
                    </a:p>
                  </a:txBody>
                  <a:tcPr marL="68598" marR="68598" marT="34299" marB="34299">
                    <a:solidFill>
                      <a:schemeClr val="tx1">
                        <a:lumMod val="85000"/>
                      </a:schemeClr>
                    </a:solidFill>
                  </a:tcPr>
                </a:tc>
                <a:tc>
                  <a:txBody>
                    <a:bodyPr/>
                    <a:lstStyle/>
                    <a:p>
                      <a:endParaRPr lang="en-US" sz="1000" dirty="0"/>
                    </a:p>
                  </a:txBody>
                  <a:tcPr marL="68598" marR="68598" marT="34299" marB="34299">
                    <a:solidFill>
                      <a:schemeClr val="tx1">
                        <a:lumMod val="85000"/>
                      </a:schemeClr>
                    </a:solidFill>
                  </a:tcPr>
                </a:tc>
                <a:tc>
                  <a:txBody>
                    <a:bodyPr/>
                    <a:lstStyle/>
                    <a:p>
                      <a:endParaRPr lang="en-US" sz="1000" dirty="0"/>
                    </a:p>
                  </a:txBody>
                  <a:tcPr marL="68598" marR="68598" marT="34299" marB="34299">
                    <a:solidFill>
                      <a:schemeClr val="tx1">
                        <a:lumMod val="85000"/>
                      </a:schemeClr>
                    </a:solidFill>
                  </a:tcPr>
                </a:tc>
                <a:tc>
                  <a:txBody>
                    <a:bodyPr/>
                    <a:lstStyle/>
                    <a:p>
                      <a:endParaRPr lang="en-US" sz="1000" dirty="0"/>
                    </a:p>
                  </a:txBody>
                  <a:tcPr marL="68598" marR="68598" marT="34299" marB="34299">
                    <a:solidFill>
                      <a:schemeClr val="tx1">
                        <a:lumMod val="85000"/>
                      </a:schemeClr>
                    </a:solidFill>
                  </a:tcPr>
                </a:tc>
                <a:extLst>
                  <a:ext uri="{0D108BD9-81ED-4DB2-BD59-A6C34878D82A}">
                    <a16:rowId xmlns:a16="http://schemas.microsoft.com/office/drawing/2014/main" val="3524113719"/>
                  </a:ext>
                </a:extLst>
              </a:tr>
            </a:tbl>
          </a:graphicData>
        </a:graphic>
      </p:graphicFrame>
      <p:graphicFrame>
        <p:nvGraphicFramePr>
          <p:cNvPr id="22" name="Table 21">
            <a:extLst>
              <a:ext uri="{FF2B5EF4-FFF2-40B4-BE49-F238E27FC236}">
                <a16:creationId xmlns:a16="http://schemas.microsoft.com/office/drawing/2014/main" id="{B4D7A291-084B-D84A-98AB-FC11EAF76426}"/>
              </a:ext>
            </a:extLst>
          </p:cNvPr>
          <p:cNvGraphicFramePr>
            <a:graphicFrameLocks noGrp="1"/>
          </p:cNvGraphicFramePr>
          <p:nvPr>
            <p:extLst>
              <p:ext uri="{D42A27DB-BD31-4B8C-83A1-F6EECF244321}">
                <p14:modId xmlns:p14="http://schemas.microsoft.com/office/powerpoint/2010/main" val="917144724"/>
              </p:ext>
            </p:extLst>
          </p:nvPr>
        </p:nvGraphicFramePr>
        <p:xfrm>
          <a:off x="1370766" y="3008611"/>
          <a:ext cx="6096001" cy="312438"/>
        </p:xfrm>
        <a:graphic>
          <a:graphicData uri="http://schemas.openxmlformats.org/drawingml/2006/table">
            <a:tbl>
              <a:tblPr firstRow="1" bandRow="1">
                <a:tableStyleId>{6E25E649-3F16-4E02-A733-19D2CDBF48F0}</a:tableStyleId>
              </a:tblPr>
              <a:tblGrid>
                <a:gridCol w="2978962">
                  <a:extLst>
                    <a:ext uri="{9D8B030D-6E8A-4147-A177-3AD203B41FA5}">
                      <a16:colId xmlns:a16="http://schemas.microsoft.com/office/drawing/2014/main" val="1425563152"/>
                    </a:ext>
                  </a:extLst>
                </a:gridCol>
                <a:gridCol w="1257628">
                  <a:extLst>
                    <a:ext uri="{9D8B030D-6E8A-4147-A177-3AD203B41FA5}">
                      <a16:colId xmlns:a16="http://schemas.microsoft.com/office/drawing/2014/main" val="3054587874"/>
                    </a:ext>
                  </a:extLst>
                </a:gridCol>
                <a:gridCol w="857473">
                  <a:extLst>
                    <a:ext uri="{9D8B030D-6E8A-4147-A177-3AD203B41FA5}">
                      <a16:colId xmlns:a16="http://schemas.microsoft.com/office/drawing/2014/main" val="3785589969"/>
                    </a:ext>
                  </a:extLst>
                </a:gridCol>
                <a:gridCol w="1001938">
                  <a:extLst>
                    <a:ext uri="{9D8B030D-6E8A-4147-A177-3AD203B41FA5}">
                      <a16:colId xmlns:a16="http://schemas.microsoft.com/office/drawing/2014/main" val="4083695491"/>
                    </a:ext>
                  </a:extLst>
                </a:gridCol>
              </a:tblGrid>
              <a:tr h="278202">
                <a:tc>
                  <a:txBody>
                    <a:bodyPr/>
                    <a:lstStyle/>
                    <a:p>
                      <a:r>
                        <a:rPr lang="en-US" sz="1600" b="1" dirty="0">
                          <a:solidFill>
                            <a:schemeClr val="bg1"/>
                          </a:solidFill>
                        </a:rPr>
                        <a:t>Type Constraints</a:t>
                      </a:r>
                    </a:p>
                  </a:txBody>
                  <a:tcPr marL="68598" marR="68598" marT="34299" marB="34299">
                    <a:solidFill>
                      <a:schemeClr val="tx1"/>
                    </a:solidFill>
                  </a:tcPr>
                </a:tc>
                <a:tc>
                  <a:txBody>
                    <a:bodyPr/>
                    <a:lstStyle/>
                    <a:p>
                      <a:endParaRPr lang="en-US" sz="1000" dirty="0"/>
                    </a:p>
                  </a:txBody>
                  <a:tcPr marL="68598" marR="68598" marT="34299" marB="34299">
                    <a:solidFill>
                      <a:schemeClr val="tx1"/>
                    </a:solidFill>
                  </a:tcPr>
                </a:tc>
                <a:tc>
                  <a:txBody>
                    <a:bodyPr/>
                    <a:lstStyle/>
                    <a:p>
                      <a:endParaRPr lang="en-US" sz="1000" dirty="0"/>
                    </a:p>
                  </a:txBody>
                  <a:tcPr marL="68598" marR="68598" marT="34299" marB="34299">
                    <a:solidFill>
                      <a:schemeClr val="tx1"/>
                    </a:solidFill>
                  </a:tcPr>
                </a:tc>
                <a:tc>
                  <a:txBody>
                    <a:bodyPr/>
                    <a:lstStyle/>
                    <a:p>
                      <a:endParaRPr lang="en-US" sz="1000" dirty="0"/>
                    </a:p>
                  </a:txBody>
                  <a:tcPr marL="68598" marR="68598" marT="34299" marB="34299">
                    <a:solidFill>
                      <a:schemeClr val="tx1"/>
                    </a:solidFill>
                  </a:tcPr>
                </a:tc>
                <a:extLst>
                  <a:ext uri="{0D108BD9-81ED-4DB2-BD59-A6C34878D82A}">
                    <a16:rowId xmlns:a16="http://schemas.microsoft.com/office/drawing/2014/main" val="3524113719"/>
                  </a:ext>
                </a:extLst>
              </a:tr>
            </a:tbl>
          </a:graphicData>
        </a:graphic>
      </p:graphicFrame>
      <p:graphicFrame>
        <p:nvGraphicFramePr>
          <p:cNvPr id="23" name="Table 22">
            <a:extLst>
              <a:ext uri="{FF2B5EF4-FFF2-40B4-BE49-F238E27FC236}">
                <a16:creationId xmlns:a16="http://schemas.microsoft.com/office/drawing/2014/main" id="{C00F64EA-84C0-0C49-9E47-1C3A87DE1C1F}"/>
              </a:ext>
            </a:extLst>
          </p:cNvPr>
          <p:cNvGraphicFramePr>
            <a:graphicFrameLocks noGrp="1"/>
          </p:cNvGraphicFramePr>
          <p:nvPr>
            <p:extLst>
              <p:ext uri="{D42A27DB-BD31-4B8C-83A1-F6EECF244321}">
                <p14:modId xmlns:p14="http://schemas.microsoft.com/office/powerpoint/2010/main" val="1407665836"/>
              </p:ext>
            </p:extLst>
          </p:nvPr>
        </p:nvGraphicFramePr>
        <p:xfrm>
          <a:off x="1370766" y="3312597"/>
          <a:ext cx="6096001" cy="312438"/>
        </p:xfrm>
        <a:graphic>
          <a:graphicData uri="http://schemas.openxmlformats.org/drawingml/2006/table">
            <a:tbl>
              <a:tblPr firstRow="1" bandRow="1">
                <a:tableStyleId>{6E25E649-3F16-4E02-A733-19D2CDBF48F0}</a:tableStyleId>
              </a:tblPr>
              <a:tblGrid>
                <a:gridCol w="2978962">
                  <a:extLst>
                    <a:ext uri="{9D8B030D-6E8A-4147-A177-3AD203B41FA5}">
                      <a16:colId xmlns:a16="http://schemas.microsoft.com/office/drawing/2014/main" val="1425563152"/>
                    </a:ext>
                  </a:extLst>
                </a:gridCol>
                <a:gridCol w="1257628">
                  <a:extLst>
                    <a:ext uri="{9D8B030D-6E8A-4147-A177-3AD203B41FA5}">
                      <a16:colId xmlns:a16="http://schemas.microsoft.com/office/drawing/2014/main" val="3054587874"/>
                    </a:ext>
                  </a:extLst>
                </a:gridCol>
                <a:gridCol w="857473">
                  <a:extLst>
                    <a:ext uri="{9D8B030D-6E8A-4147-A177-3AD203B41FA5}">
                      <a16:colId xmlns:a16="http://schemas.microsoft.com/office/drawing/2014/main" val="3785589969"/>
                    </a:ext>
                  </a:extLst>
                </a:gridCol>
                <a:gridCol w="1001938">
                  <a:extLst>
                    <a:ext uri="{9D8B030D-6E8A-4147-A177-3AD203B41FA5}">
                      <a16:colId xmlns:a16="http://schemas.microsoft.com/office/drawing/2014/main" val="4083695491"/>
                    </a:ext>
                  </a:extLst>
                </a:gridCol>
              </a:tblGrid>
              <a:tr h="278202">
                <a:tc>
                  <a:txBody>
                    <a:bodyPr/>
                    <a:lstStyle/>
                    <a:p>
                      <a:r>
                        <a:rPr lang="en-US" sz="1600" b="1" dirty="0">
                          <a:solidFill>
                            <a:schemeClr val="bg1"/>
                          </a:solidFill>
                        </a:rPr>
                        <a:t>T2R (Our approach)</a:t>
                      </a:r>
                    </a:p>
                  </a:txBody>
                  <a:tcPr marL="68598" marR="68598" marT="34299" marB="34299">
                    <a:solidFill>
                      <a:schemeClr val="tx1">
                        <a:lumMod val="85000"/>
                      </a:schemeClr>
                    </a:solidFill>
                  </a:tcPr>
                </a:tc>
                <a:tc>
                  <a:txBody>
                    <a:bodyPr/>
                    <a:lstStyle/>
                    <a:p>
                      <a:endParaRPr lang="en-US" sz="1000" dirty="0"/>
                    </a:p>
                  </a:txBody>
                  <a:tcPr marL="68598" marR="68598" marT="34299" marB="34299">
                    <a:solidFill>
                      <a:schemeClr val="tx1">
                        <a:lumMod val="85000"/>
                      </a:schemeClr>
                    </a:solidFill>
                  </a:tcPr>
                </a:tc>
                <a:tc>
                  <a:txBody>
                    <a:bodyPr/>
                    <a:lstStyle/>
                    <a:p>
                      <a:endParaRPr lang="en-US" sz="1000" dirty="0"/>
                    </a:p>
                  </a:txBody>
                  <a:tcPr marL="68598" marR="68598" marT="34299" marB="34299">
                    <a:solidFill>
                      <a:schemeClr val="tx1">
                        <a:lumMod val="85000"/>
                      </a:schemeClr>
                    </a:solidFill>
                  </a:tcPr>
                </a:tc>
                <a:tc>
                  <a:txBody>
                    <a:bodyPr/>
                    <a:lstStyle/>
                    <a:p>
                      <a:endParaRPr lang="en-US" sz="1000" dirty="0"/>
                    </a:p>
                  </a:txBody>
                  <a:tcPr marL="68598" marR="68598" marT="34299" marB="34299">
                    <a:solidFill>
                      <a:schemeClr val="tx1">
                        <a:lumMod val="85000"/>
                      </a:schemeClr>
                    </a:solidFill>
                  </a:tcPr>
                </a:tc>
                <a:extLst>
                  <a:ext uri="{0D108BD9-81ED-4DB2-BD59-A6C34878D82A}">
                    <a16:rowId xmlns:a16="http://schemas.microsoft.com/office/drawing/2014/main" val="3524113719"/>
                  </a:ext>
                </a:extLst>
              </a:tr>
            </a:tbl>
          </a:graphicData>
        </a:graphic>
      </p:graphicFrame>
      <p:sp>
        <p:nvSpPr>
          <p:cNvPr id="15" name="Oval 14">
            <a:extLst>
              <a:ext uri="{FF2B5EF4-FFF2-40B4-BE49-F238E27FC236}">
                <a16:creationId xmlns:a16="http://schemas.microsoft.com/office/drawing/2014/main" id="{40556BAC-5282-D343-B5FA-9AC25585F25F}"/>
              </a:ext>
            </a:extLst>
          </p:cNvPr>
          <p:cNvSpPr/>
          <p:nvPr/>
        </p:nvSpPr>
        <p:spPr>
          <a:xfrm>
            <a:off x="4743494" y="2228537"/>
            <a:ext cx="171495" cy="171495"/>
          </a:xfrm>
          <a:prstGeom prst="ellipse">
            <a:avLst/>
          </a:prstGeom>
          <a:solidFill>
            <a:srgbClr val="FFC00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25" name="Oval 24">
            <a:extLst>
              <a:ext uri="{FF2B5EF4-FFF2-40B4-BE49-F238E27FC236}">
                <a16:creationId xmlns:a16="http://schemas.microsoft.com/office/drawing/2014/main" id="{E91DC198-7453-774A-983A-8D1668D69484}"/>
              </a:ext>
            </a:extLst>
          </p:cNvPr>
          <p:cNvSpPr/>
          <p:nvPr/>
        </p:nvSpPr>
        <p:spPr>
          <a:xfrm>
            <a:off x="4742518" y="3348713"/>
            <a:ext cx="171495" cy="171495"/>
          </a:xfrm>
          <a:prstGeom prst="ellipse">
            <a:avLst/>
          </a:prstGeom>
          <a:solidFill>
            <a:srgbClr val="FFC00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26" name="Oval 25">
            <a:extLst>
              <a:ext uri="{FF2B5EF4-FFF2-40B4-BE49-F238E27FC236}">
                <a16:creationId xmlns:a16="http://schemas.microsoft.com/office/drawing/2014/main" id="{EF5B0D82-D59F-FA46-8EAF-D7A7EE49B03C}"/>
              </a:ext>
            </a:extLst>
          </p:cNvPr>
          <p:cNvSpPr/>
          <p:nvPr/>
        </p:nvSpPr>
        <p:spPr>
          <a:xfrm>
            <a:off x="4739705" y="3072026"/>
            <a:ext cx="171495" cy="171495"/>
          </a:xfrm>
          <a:prstGeom prst="ellipse">
            <a:avLst/>
          </a:prstGeom>
          <a:solidFill>
            <a:srgbClr val="FFC00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27" name="Oval 26">
            <a:extLst>
              <a:ext uri="{FF2B5EF4-FFF2-40B4-BE49-F238E27FC236}">
                <a16:creationId xmlns:a16="http://schemas.microsoft.com/office/drawing/2014/main" id="{6C020181-E379-5B4B-B115-7AC4B910D7C1}"/>
              </a:ext>
            </a:extLst>
          </p:cNvPr>
          <p:cNvSpPr/>
          <p:nvPr/>
        </p:nvSpPr>
        <p:spPr>
          <a:xfrm>
            <a:off x="6744266" y="2228537"/>
            <a:ext cx="171495" cy="171495"/>
          </a:xfrm>
          <a:prstGeom prst="ellipse">
            <a:avLst/>
          </a:prstGeom>
          <a:solidFill>
            <a:srgbClr val="FF000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28" name="Oval 27">
            <a:extLst>
              <a:ext uri="{FF2B5EF4-FFF2-40B4-BE49-F238E27FC236}">
                <a16:creationId xmlns:a16="http://schemas.microsoft.com/office/drawing/2014/main" id="{5BF16BF1-BEF1-B345-835C-7BEC179D4385}"/>
              </a:ext>
            </a:extLst>
          </p:cNvPr>
          <p:cNvSpPr/>
          <p:nvPr/>
        </p:nvSpPr>
        <p:spPr>
          <a:xfrm>
            <a:off x="5801045" y="2623920"/>
            <a:ext cx="171495" cy="171495"/>
          </a:xfrm>
          <a:prstGeom prst="ellipse">
            <a:avLst/>
          </a:prstGeom>
          <a:solidFill>
            <a:srgbClr val="FF000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29" name="Oval 28">
            <a:extLst>
              <a:ext uri="{FF2B5EF4-FFF2-40B4-BE49-F238E27FC236}">
                <a16:creationId xmlns:a16="http://schemas.microsoft.com/office/drawing/2014/main" id="{19D42BBE-8992-E446-A0E9-BF971AECDC7C}"/>
              </a:ext>
            </a:extLst>
          </p:cNvPr>
          <p:cNvSpPr/>
          <p:nvPr/>
        </p:nvSpPr>
        <p:spPr>
          <a:xfrm>
            <a:off x="5801045" y="2249275"/>
            <a:ext cx="171495" cy="171495"/>
          </a:xfrm>
          <a:prstGeom prst="ellipse">
            <a:avLst/>
          </a:prstGeom>
          <a:solidFill>
            <a:srgbClr val="FF000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30" name="Oval 29">
            <a:extLst>
              <a:ext uri="{FF2B5EF4-FFF2-40B4-BE49-F238E27FC236}">
                <a16:creationId xmlns:a16="http://schemas.microsoft.com/office/drawing/2014/main" id="{B6380330-B49B-B14B-9D1B-2906A5171CB7}"/>
              </a:ext>
            </a:extLst>
          </p:cNvPr>
          <p:cNvSpPr/>
          <p:nvPr/>
        </p:nvSpPr>
        <p:spPr>
          <a:xfrm>
            <a:off x="6744266" y="3065229"/>
            <a:ext cx="171495" cy="171495"/>
          </a:xfrm>
          <a:prstGeom prst="ellipse">
            <a:avLst/>
          </a:prstGeom>
          <a:solidFill>
            <a:srgbClr val="FF000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31" name="Oval 30">
            <a:extLst>
              <a:ext uri="{FF2B5EF4-FFF2-40B4-BE49-F238E27FC236}">
                <a16:creationId xmlns:a16="http://schemas.microsoft.com/office/drawing/2014/main" id="{B6067EC6-3DAE-A948-B6B8-79ABAB0BAF9F}"/>
              </a:ext>
            </a:extLst>
          </p:cNvPr>
          <p:cNvSpPr/>
          <p:nvPr/>
        </p:nvSpPr>
        <p:spPr>
          <a:xfrm>
            <a:off x="4739705" y="2623920"/>
            <a:ext cx="171495" cy="171495"/>
          </a:xfrm>
          <a:prstGeom prst="ellipse">
            <a:avLst/>
          </a:prstGeom>
          <a:solidFill>
            <a:srgbClr val="00B05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32" name="Oval 31">
            <a:extLst>
              <a:ext uri="{FF2B5EF4-FFF2-40B4-BE49-F238E27FC236}">
                <a16:creationId xmlns:a16="http://schemas.microsoft.com/office/drawing/2014/main" id="{D6021D0F-D1D7-7F4E-8A7D-F16E25D37830}"/>
              </a:ext>
            </a:extLst>
          </p:cNvPr>
          <p:cNvSpPr/>
          <p:nvPr/>
        </p:nvSpPr>
        <p:spPr>
          <a:xfrm>
            <a:off x="6744266" y="2623920"/>
            <a:ext cx="171495" cy="171495"/>
          </a:xfrm>
          <a:prstGeom prst="ellipse">
            <a:avLst/>
          </a:prstGeom>
          <a:solidFill>
            <a:srgbClr val="00B05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33" name="Oval 32">
            <a:extLst>
              <a:ext uri="{FF2B5EF4-FFF2-40B4-BE49-F238E27FC236}">
                <a16:creationId xmlns:a16="http://schemas.microsoft.com/office/drawing/2014/main" id="{C9D1828B-7375-5849-90D6-4293995D7E93}"/>
              </a:ext>
            </a:extLst>
          </p:cNvPr>
          <p:cNvSpPr/>
          <p:nvPr/>
        </p:nvSpPr>
        <p:spPr>
          <a:xfrm>
            <a:off x="5801045" y="3060390"/>
            <a:ext cx="171495" cy="171495"/>
          </a:xfrm>
          <a:prstGeom prst="ellipse">
            <a:avLst/>
          </a:prstGeom>
          <a:solidFill>
            <a:srgbClr val="00B05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35" name="Oval 34">
            <a:extLst>
              <a:ext uri="{FF2B5EF4-FFF2-40B4-BE49-F238E27FC236}">
                <a16:creationId xmlns:a16="http://schemas.microsoft.com/office/drawing/2014/main" id="{CA8C85C5-EB5F-F84D-9F65-E69EF69D8937}"/>
              </a:ext>
            </a:extLst>
          </p:cNvPr>
          <p:cNvSpPr/>
          <p:nvPr/>
        </p:nvSpPr>
        <p:spPr>
          <a:xfrm>
            <a:off x="5801045" y="3341784"/>
            <a:ext cx="171495" cy="171495"/>
          </a:xfrm>
          <a:prstGeom prst="ellipse">
            <a:avLst/>
          </a:prstGeom>
          <a:solidFill>
            <a:srgbClr val="00B05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37" name="Oval 36">
            <a:extLst>
              <a:ext uri="{FF2B5EF4-FFF2-40B4-BE49-F238E27FC236}">
                <a16:creationId xmlns:a16="http://schemas.microsoft.com/office/drawing/2014/main" id="{347D9FC1-E97D-2048-9A03-1EB835CAEA6B}"/>
              </a:ext>
            </a:extLst>
          </p:cNvPr>
          <p:cNvSpPr/>
          <p:nvPr/>
        </p:nvSpPr>
        <p:spPr>
          <a:xfrm>
            <a:off x="6744266" y="3351050"/>
            <a:ext cx="171495" cy="171495"/>
          </a:xfrm>
          <a:prstGeom prst="ellipse">
            <a:avLst/>
          </a:prstGeom>
          <a:solidFill>
            <a:srgbClr val="00B050"/>
          </a:solidFill>
          <a:ln>
            <a:solidFill>
              <a:schemeClr val="accent1">
                <a:shade val="50000"/>
                <a:alpha val="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Tree>
    <p:extLst>
      <p:ext uri="{BB962C8B-B14F-4D97-AF65-F5344CB8AC3E}">
        <p14:creationId xmlns:p14="http://schemas.microsoft.com/office/powerpoint/2010/main" val="77554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P spid="26" grpId="0" animBg="1"/>
      <p:bldP spid="27" grpId="0" animBg="1"/>
      <p:bldP spid="28" grpId="0" animBg="1"/>
      <p:bldP spid="29" grpId="0" animBg="1"/>
      <p:bldP spid="30" grpId="0" animBg="1"/>
      <p:bldP spid="31" grpId="0" animBg="1"/>
      <p:bldP spid="32" grpId="0" animBg="1"/>
      <p:bldP spid="33" grpId="0" animBg="1"/>
      <p:bldP spid="35"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BE117-FB91-F543-A53E-33BFC4E7CB9F}"/>
              </a:ext>
            </a:extLst>
          </p:cNvPr>
          <p:cNvSpPr>
            <a:spLocks noGrp="1"/>
          </p:cNvSpPr>
          <p:nvPr>
            <p:ph type="title"/>
          </p:nvPr>
        </p:nvSpPr>
        <p:spPr/>
        <p:txBody>
          <a:bodyPr/>
          <a:lstStyle/>
          <a:p>
            <a:r>
              <a:rPr lang="en-US" dirty="0"/>
              <a:t>How many code </a:t>
            </a:r>
            <a:r>
              <a:rPr lang="en-US" dirty="0" err="1"/>
              <a:t>refactorings</a:t>
            </a:r>
            <a:r>
              <a:rPr lang="en-US" dirty="0"/>
              <a:t> last week?</a:t>
            </a:r>
          </a:p>
        </p:txBody>
      </p:sp>
      <p:sp>
        <p:nvSpPr>
          <p:cNvPr id="3" name="Content Placeholder 2">
            <a:extLst>
              <a:ext uri="{FF2B5EF4-FFF2-40B4-BE49-F238E27FC236}">
                <a16:creationId xmlns:a16="http://schemas.microsoft.com/office/drawing/2014/main" id="{082A3EEF-D9AF-CE41-B533-9CA0225832CD}"/>
              </a:ext>
            </a:extLst>
          </p:cNvPr>
          <p:cNvSpPr>
            <a:spLocks noGrp="1"/>
          </p:cNvSpPr>
          <p:nvPr>
            <p:ph idx="1"/>
          </p:nvPr>
        </p:nvSpPr>
        <p:spPr/>
        <p:txBody>
          <a:bodyPr/>
          <a:lstStyle/>
          <a:p>
            <a:pPr marL="457200" indent="-457200">
              <a:buAutoNum type="alphaUcParenR"/>
            </a:pPr>
            <a:r>
              <a:rPr lang="en-US" dirty="0"/>
              <a:t>0</a:t>
            </a:r>
          </a:p>
          <a:p>
            <a:pPr marL="457200" indent="-457200">
              <a:buAutoNum type="alphaUcParenR"/>
            </a:pPr>
            <a:r>
              <a:rPr lang="en-US" dirty="0"/>
              <a:t>1</a:t>
            </a:r>
          </a:p>
          <a:p>
            <a:pPr marL="457200" indent="-457200">
              <a:buAutoNum type="alphaUcParenR"/>
            </a:pPr>
            <a:r>
              <a:rPr lang="en-US" dirty="0"/>
              <a:t>2-3</a:t>
            </a:r>
          </a:p>
          <a:p>
            <a:pPr marL="457200" indent="-457200">
              <a:buAutoNum type="alphaUcParenR"/>
            </a:pPr>
            <a:r>
              <a:rPr lang="en-US" dirty="0"/>
              <a:t>3-5</a:t>
            </a:r>
          </a:p>
          <a:p>
            <a:pPr marL="457200" indent="-457200">
              <a:buAutoNum type="alphaUcParenR"/>
            </a:pPr>
            <a:r>
              <a:rPr lang="en-US" dirty="0"/>
              <a:t>5+</a:t>
            </a:r>
          </a:p>
        </p:txBody>
      </p:sp>
      <p:sp>
        <p:nvSpPr>
          <p:cNvPr id="4" name="Slide Number Placeholder 3">
            <a:extLst>
              <a:ext uri="{FF2B5EF4-FFF2-40B4-BE49-F238E27FC236}">
                <a16:creationId xmlns:a16="http://schemas.microsoft.com/office/drawing/2014/main" id="{439CBB48-C399-8249-A059-06D8E5E966CE}"/>
              </a:ext>
            </a:extLst>
          </p:cNvPr>
          <p:cNvSpPr>
            <a:spLocks noGrp="1"/>
          </p:cNvSpPr>
          <p:nvPr>
            <p:ph type="sldNum" sz="quarter" idx="10"/>
          </p:nvPr>
        </p:nvSpPr>
        <p:spPr/>
        <p:txBody>
          <a:bodyPr/>
          <a:lstStyle/>
          <a:p>
            <a:fld id="{9E09538B-8050-9642-BAB9-14094EB459F8}" type="slidenum">
              <a:rPr lang="en-US" smtClean="0"/>
              <a:t>2</a:t>
            </a:fld>
            <a:endParaRPr lang="en-US"/>
          </a:p>
        </p:txBody>
      </p:sp>
    </p:spTree>
    <p:extLst>
      <p:ext uri="{BB962C8B-B14F-4D97-AF65-F5344CB8AC3E}">
        <p14:creationId xmlns:p14="http://schemas.microsoft.com/office/powerpoint/2010/main" val="909046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5EE6-8688-FC4D-873E-763A2951C814}"/>
              </a:ext>
            </a:extLst>
          </p:cNvPr>
          <p:cNvSpPr>
            <a:spLocks noGrp="1"/>
          </p:cNvSpPr>
          <p:nvPr>
            <p:ph type="title"/>
          </p:nvPr>
        </p:nvSpPr>
        <p:spPr>
          <a:xfrm>
            <a:off x="684787" y="533084"/>
            <a:ext cx="7774425" cy="457319"/>
          </a:xfrm>
        </p:spPr>
        <p:txBody>
          <a:bodyPr>
            <a:noAutofit/>
          </a:bodyPr>
          <a:lstStyle/>
          <a:p>
            <a:pPr algn="ctr"/>
            <a:r>
              <a:rPr lang="en-US" sz="3301" dirty="0">
                <a:latin typeface="Calibri" panose="020F0502020204030204" pitchFamily="34" charset="0"/>
                <a:cs typeface="Calibri" panose="020F0502020204030204" pitchFamily="34" charset="0"/>
              </a:rPr>
              <a:t>Key Novel Idea 1: Decrease Search Space </a:t>
            </a:r>
          </a:p>
        </p:txBody>
      </p:sp>
      <p:sp>
        <p:nvSpPr>
          <p:cNvPr id="7" name="Slide Number Placeholder 6">
            <a:extLst>
              <a:ext uri="{FF2B5EF4-FFF2-40B4-BE49-F238E27FC236}">
                <a16:creationId xmlns:a16="http://schemas.microsoft.com/office/drawing/2014/main" id="{0BCD92D8-72B3-CA45-A70A-815791A0F79F}"/>
              </a:ext>
            </a:extLst>
          </p:cNvPr>
          <p:cNvSpPr>
            <a:spLocks noGrp="1"/>
          </p:cNvSpPr>
          <p:nvPr>
            <p:ph type="sldNum" sz="quarter" idx="12"/>
          </p:nvPr>
        </p:nvSpPr>
        <p:spPr/>
        <p:txBody>
          <a:bodyPr/>
          <a:lstStyle/>
          <a:p>
            <a:fld id="{25BA54BD-C84D-46CE-8B72-31BFB26ABA43}" type="slidenum">
              <a:rPr lang="en-US" smtClean="0">
                <a:solidFill>
                  <a:prstClr val="white">
                    <a:tint val="75000"/>
                  </a:prstClr>
                </a:solidFill>
              </a:rPr>
              <a:pPr/>
              <a:t>20</a:t>
            </a:fld>
            <a:endParaRPr lang="en-US" dirty="0">
              <a:solidFill>
                <a:prstClr val="white">
                  <a:tint val="75000"/>
                </a:prstClr>
              </a:solidFill>
            </a:endParaRPr>
          </a:p>
        </p:txBody>
      </p:sp>
      <p:pic>
        <p:nvPicPr>
          <p:cNvPr id="12" name="Picture 11">
            <a:extLst>
              <a:ext uri="{FF2B5EF4-FFF2-40B4-BE49-F238E27FC236}">
                <a16:creationId xmlns:a16="http://schemas.microsoft.com/office/drawing/2014/main" id="{1A10A416-9F4C-1B44-992D-0C4F60F89895}"/>
              </a:ext>
            </a:extLst>
          </p:cNvPr>
          <p:cNvPicPr>
            <a:picLocks noChangeAspect="1"/>
          </p:cNvPicPr>
          <p:nvPr/>
        </p:nvPicPr>
        <p:blipFill>
          <a:blip r:embed="rId3"/>
          <a:stretch>
            <a:fillRect/>
          </a:stretch>
        </p:blipFill>
        <p:spPr>
          <a:xfrm>
            <a:off x="132000" y="1745174"/>
            <a:ext cx="2301562" cy="3735650"/>
          </a:xfrm>
          <a:prstGeom prst="rect">
            <a:avLst/>
          </a:prstGeom>
        </p:spPr>
      </p:pic>
      <p:pic>
        <p:nvPicPr>
          <p:cNvPr id="13" name="Picture 12">
            <a:extLst>
              <a:ext uri="{FF2B5EF4-FFF2-40B4-BE49-F238E27FC236}">
                <a16:creationId xmlns:a16="http://schemas.microsoft.com/office/drawing/2014/main" id="{38976813-9FA1-984B-B9C3-0BA7AD6D9CD9}"/>
              </a:ext>
            </a:extLst>
          </p:cNvPr>
          <p:cNvPicPr>
            <a:picLocks noChangeAspect="1"/>
          </p:cNvPicPr>
          <p:nvPr/>
        </p:nvPicPr>
        <p:blipFill>
          <a:blip r:embed="rId4"/>
          <a:stretch>
            <a:fillRect/>
          </a:stretch>
        </p:blipFill>
        <p:spPr>
          <a:xfrm>
            <a:off x="2585859" y="1745174"/>
            <a:ext cx="2515255" cy="3735650"/>
          </a:xfrm>
          <a:prstGeom prst="rect">
            <a:avLst/>
          </a:prstGeom>
        </p:spPr>
      </p:pic>
      <p:sp>
        <p:nvSpPr>
          <p:cNvPr id="14" name="Rectangle 13">
            <a:extLst>
              <a:ext uri="{FF2B5EF4-FFF2-40B4-BE49-F238E27FC236}">
                <a16:creationId xmlns:a16="http://schemas.microsoft.com/office/drawing/2014/main" id="{F4B210AE-127C-B24A-A816-581234F5BFE2}"/>
              </a:ext>
            </a:extLst>
          </p:cNvPr>
          <p:cNvSpPr/>
          <p:nvPr/>
        </p:nvSpPr>
        <p:spPr>
          <a:xfrm>
            <a:off x="5253410" y="2014794"/>
            <a:ext cx="3777979" cy="3439660"/>
          </a:xfrm>
          <a:prstGeom prst="rect">
            <a:avLst/>
          </a:prstGeom>
        </p:spPr>
        <p:txBody>
          <a:bodyPr wrap="square">
            <a:spAutoFit/>
          </a:bodyPr>
          <a:lstStyle/>
          <a:p>
            <a:pPr algn="ctr" fontAlgn="auto">
              <a:spcBef>
                <a:spcPts val="0"/>
              </a:spcBef>
              <a:spcAft>
                <a:spcPts val="0"/>
              </a:spcAft>
            </a:pPr>
            <a:r>
              <a:rPr lang="en-US" sz="2101" dirty="0">
                <a:solidFill>
                  <a:srgbClr val="92D050"/>
                </a:solidFill>
                <a:latin typeface="Calibri" panose="020F0502020204030204" pitchFamily="34" charset="0"/>
                <a:cs typeface="Calibri" panose="020F0502020204030204" pitchFamily="34" charset="0"/>
              </a:rPr>
              <a:t>Reason about elements of the</a:t>
            </a:r>
          </a:p>
          <a:p>
            <a:pPr algn="ctr" fontAlgn="auto">
              <a:spcBef>
                <a:spcPts val="0"/>
              </a:spcBef>
              <a:spcAft>
                <a:spcPts val="0"/>
              </a:spcAft>
            </a:pPr>
            <a:r>
              <a:rPr lang="en-US" sz="2101" b="1" i="1" dirty="0">
                <a:solidFill>
                  <a:srgbClr val="92D050"/>
                </a:solidFill>
                <a:latin typeface="Calibri" panose="020F0502020204030204" pitchFamily="34" charset="0"/>
                <a:cs typeface="Calibri" panose="020F0502020204030204" pitchFamily="34" charset="0"/>
              </a:rPr>
              <a:t>“Source”</a:t>
            </a:r>
            <a:r>
              <a:rPr lang="en-US" sz="2101" dirty="0">
                <a:solidFill>
                  <a:srgbClr val="92D050"/>
                </a:solidFill>
                <a:latin typeface="Calibri" panose="020F0502020204030204" pitchFamily="34" charset="0"/>
                <a:cs typeface="Calibri" panose="020F0502020204030204" pitchFamily="34" charset="0"/>
              </a:rPr>
              <a:t> type of the migration</a:t>
            </a:r>
          </a:p>
          <a:p>
            <a:pPr algn="ctr" fontAlgn="auto">
              <a:spcBef>
                <a:spcPts val="0"/>
              </a:spcBef>
              <a:spcAft>
                <a:spcPts val="0"/>
              </a:spcAft>
            </a:pPr>
            <a:endParaRPr lang="en-US" sz="1350" dirty="0">
              <a:solidFill>
                <a:prstClr val="white"/>
              </a:solidFill>
              <a:latin typeface="Corbel"/>
            </a:endParaRPr>
          </a:p>
          <a:p>
            <a:pPr algn="ctr" fontAlgn="auto">
              <a:spcBef>
                <a:spcPts val="0"/>
              </a:spcBef>
              <a:spcAft>
                <a:spcPts val="0"/>
              </a:spcAft>
            </a:pPr>
            <a:r>
              <a:rPr lang="en-US" sz="1500" b="1" dirty="0">
                <a:solidFill>
                  <a:prstClr val="white"/>
                </a:solidFill>
                <a:latin typeface="Courier" pitchFamily="2" charset="0"/>
                <a:cs typeface="Calibri" panose="020F0502020204030204" pitchFamily="34" charset="0"/>
              </a:rPr>
              <a:t>Function&lt;</a:t>
            </a:r>
            <a:r>
              <a:rPr lang="en-US" sz="1500" b="1" dirty="0" err="1">
                <a:solidFill>
                  <a:prstClr val="white"/>
                </a:solidFill>
                <a:latin typeface="Courier" pitchFamily="2" charset="0"/>
                <a:cs typeface="Calibri" panose="020F0502020204030204" pitchFamily="34" charset="0"/>
              </a:rPr>
              <a:t>Double,Double</a:t>
            </a:r>
            <a:r>
              <a:rPr lang="en-US" sz="1500" b="1" dirty="0">
                <a:solidFill>
                  <a:prstClr val="white"/>
                </a:solidFill>
                <a:latin typeface="Courier" pitchFamily="2" charset="0"/>
                <a:cs typeface="Calibri" panose="020F0502020204030204" pitchFamily="34" charset="0"/>
              </a:rPr>
              <a:t>&gt;</a:t>
            </a:r>
          </a:p>
          <a:p>
            <a:pPr algn="ctr" fontAlgn="auto">
              <a:spcBef>
                <a:spcPts val="0"/>
              </a:spcBef>
              <a:spcAft>
                <a:spcPts val="0"/>
              </a:spcAft>
            </a:pPr>
            <a:endParaRPr lang="en-US" sz="1500" b="1" dirty="0">
              <a:solidFill>
                <a:prstClr val="white"/>
              </a:solidFill>
              <a:latin typeface="Courier" pitchFamily="2" charset="0"/>
              <a:cs typeface="Calibri" panose="020F0502020204030204" pitchFamily="34" charset="0"/>
            </a:endParaRPr>
          </a:p>
          <a:p>
            <a:pPr algn="ctr" fontAlgn="auto">
              <a:spcBef>
                <a:spcPts val="0"/>
              </a:spcBef>
              <a:spcAft>
                <a:spcPts val="0"/>
              </a:spcAft>
            </a:pPr>
            <a:r>
              <a:rPr lang="en-US" sz="1500" b="1" dirty="0" err="1">
                <a:solidFill>
                  <a:prstClr val="white"/>
                </a:solidFill>
                <a:latin typeface="Courier" pitchFamily="2" charset="0"/>
                <a:cs typeface="Calibri" panose="020F0502020204030204" pitchFamily="34" charset="0"/>
              </a:rPr>
              <a:t>DoubleUnaryOperator</a:t>
            </a:r>
            <a:endParaRPr lang="en-US" sz="1500" b="1" dirty="0">
              <a:solidFill>
                <a:prstClr val="white"/>
              </a:solidFill>
              <a:latin typeface="Courier" pitchFamily="2" charset="0"/>
              <a:cs typeface="Calibri" panose="020F0502020204030204" pitchFamily="34" charset="0"/>
            </a:endParaRPr>
          </a:p>
          <a:p>
            <a:pPr fontAlgn="auto">
              <a:spcBef>
                <a:spcPts val="0"/>
              </a:spcBef>
              <a:spcAft>
                <a:spcPts val="0"/>
              </a:spcAft>
            </a:pPr>
            <a:endParaRPr lang="en-US" sz="1500" b="1" dirty="0">
              <a:solidFill>
                <a:prstClr val="white"/>
              </a:solidFill>
              <a:latin typeface="Calibri" panose="020F0502020204030204" pitchFamily="34" charset="0"/>
              <a:cs typeface="Calibri" panose="020F0502020204030204" pitchFamily="34" charset="0"/>
            </a:endParaRPr>
          </a:p>
          <a:p>
            <a:pPr fontAlgn="auto">
              <a:spcBef>
                <a:spcPts val="0"/>
              </a:spcBef>
              <a:spcAft>
                <a:spcPts val="0"/>
              </a:spcAft>
            </a:pPr>
            <a:endParaRPr lang="en-US" sz="1500" dirty="0">
              <a:solidFill>
                <a:prstClr val="white"/>
              </a:solidFill>
              <a:latin typeface="Calibri" panose="020F0502020204030204" pitchFamily="34" charset="0"/>
              <a:cs typeface="Calibri" panose="020F0502020204030204" pitchFamily="34" charset="0"/>
            </a:endParaRPr>
          </a:p>
          <a:p>
            <a:pPr fontAlgn="auto">
              <a:spcBef>
                <a:spcPts val="0"/>
              </a:spcBef>
              <a:spcAft>
                <a:spcPts val="0"/>
              </a:spcAft>
            </a:pPr>
            <a:endParaRPr lang="en-US" sz="1500" dirty="0">
              <a:solidFill>
                <a:prstClr val="white"/>
              </a:solidFill>
              <a:latin typeface="Calibri" panose="020F0502020204030204" pitchFamily="34" charset="0"/>
              <a:cs typeface="Calibri" panose="020F0502020204030204" pitchFamily="34" charset="0"/>
            </a:endParaRPr>
          </a:p>
          <a:p>
            <a:pPr fontAlgn="auto">
              <a:spcBef>
                <a:spcPts val="0"/>
              </a:spcBef>
              <a:spcAft>
                <a:spcPts val="0"/>
              </a:spcAft>
            </a:pPr>
            <a:r>
              <a:rPr lang="en-US" sz="1500" dirty="0">
                <a:solidFill>
                  <a:prstClr val="white"/>
                </a:solidFill>
                <a:latin typeface="Calibri" panose="020F0502020204030204" pitchFamily="34" charset="0"/>
                <a:cs typeface="Calibri" panose="020F0502020204030204" pitchFamily="34" charset="0"/>
              </a:rPr>
              <a:t>Reason about: </a:t>
            </a:r>
          </a:p>
          <a:p>
            <a:pPr marL="214370" indent="-214370" fontAlgn="auto">
              <a:spcBef>
                <a:spcPts val="0"/>
              </a:spcBef>
              <a:spcAft>
                <a:spcPts val="0"/>
              </a:spcAft>
              <a:buFont typeface="Arial" panose="020B0604020202020204" pitchFamily="34" charset="0"/>
              <a:buChar char="•"/>
            </a:pPr>
            <a:r>
              <a:rPr lang="en-US" sz="1500" b="1" dirty="0">
                <a:solidFill>
                  <a:prstClr val="white"/>
                </a:solidFill>
                <a:latin typeface="Courier" pitchFamily="2" charset="0"/>
                <a:cs typeface="Calibri" panose="020F0502020204030204" pitchFamily="34" charset="0"/>
              </a:rPr>
              <a:t>Function&lt;Double, Double&gt; </a:t>
            </a:r>
          </a:p>
          <a:p>
            <a:pPr marL="214370" indent="-214370" fontAlgn="auto">
              <a:spcBef>
                <a:spcPts val="0"/>
              </a:spcBef>
              <a:spcAft>
                <a:spcPts val="0"/>
              </a:spcAft>
              <a:buFont typeface="Arial" panose="020B0604020202020204" pitchFamily="34" charset="0"/>
              <a:buChar char="•"/>
            </a:pPr>
            <a:r>
              <a:rPr lang="en-US" sz="1500" b="1" dirty="0">
                <a:solidFill>
                  <a:prstClr val="white"/>
                </a:solidFill>
                <a:latin typeface="Courier" pitchFamily="2" charset="0"/>
                <a:cs typeface="Calibri" panose="020F0502020204030204" pitchFamily="34" charset="0"/>
              </a:rPr>
              <a:t>Double</a:t>
            </a:r>
          </a:p>
          <a:p>
            <a:pPr algn="ctr" fontAlgn="auto">
              <a:spcBef>
                <a:spcPts val="0"/>
              </a:spcBef>
              <a:spcAft>
                <a:spcPts val="0"/>
              </a:spcAft>
            </a:pPr>
            <a:endParaRPr lang="en-US" sz="1350" dirty="0">
              <a:solidFill>
                <a:prstClr val="white"/>
              </a:solidFill>
              <a:latin typeface="Corbel"/>
            </a:endParaRPr>
          </a:p>
          <a:p>
            <a:pPr fontAlgn="auto">
              <a:spcBef>
                <a:spcPts val="0"/>
              </a:spcBef>
              <a:spcAft>
                <a:spcPts val="0"/>
              </a:spcAft>
            </a:pPr>
            <a:endParaRPr lang="en-US" sz="1350" dirty="0">
              <a:solidFill>
                <a:prstClr val="white"/>
              </a:solidFill>
              <a:latin typeface="Corbel"/>
            </a:endParaRPr>
          </a:p>
        </p:txBody>
      </p:sp>
      <p:sp>
        <p:nvSpPr>
          <p:cNvPr id="3" name="TextBox 2">
            <a:extLst>
              <a:ext uri="{FF2B5EF4-FFF2-40B4-BE49-F238E27FC236}">
                <a16:creationId xmlns:a16="http://schemas.microsoft.com/office/drawing/2014/main" id="{D0F566D2-5E6E-D643-8DDA-FF8C3884D743}"/>
              </a:ext>
            </a:extLst>
          </p:cNvPr>
          <p:cNvSpPr txBox="1"/>
          <p:nvPr/>
        </p:nvSpPr>
        <p:spPr>
          <a:xfrm>
            <a:off x="206365" y="5549466"/>
            <a:ext cx="2188420" cy="237757"/>
          </a:xfrm>
          <a:prstGeom prst="rect">
            <a:avLst/>
          </a:prstGeom>
          <a:noFill/>
        </p:spPr>
        <p:txBody>
          <a:bodyPr wrap="none" rtlCol="0">
            <a:spAutoFit/>
          </a:bodyPr>
          <a:lstStyle/>
          <a:p>
            <a:pPr fontAlgn="auto">
              <a:lnSpc>
                <a:spcPct val="90000"/>
              </a:lnSpc>
              <a:spcBef>
                <a:spcPts val="0"/>
              </a:spcBef>
              <a:spcAft>
                <a:spcPts val="0"/>
              </a:spcAft>
            </a:pPr>
            <a:r>
              <a:rPr lang="en-US" sz="1050" dirty="0" err="1">
                <a:solidFill>
                  <a:prstClr val="white"/>
                </a:solidFill>
                <a:latin typeface="Courier" pitchFamily="2" charset="0"/>
              </a:rPr>
              <a:t>GoldenSectionLineSearcher</a:t>
            </a:r>
            <a:endParaRPr lang="en-US" sz="1050" dirty="0">
              <a:solidFill>
                <a:prstClr val="white"/>
              </a:solidFill>
              <a:latin typeface="Courier" pitchFamily="2" charset="0"/>
              <a:cs typeface="Calibri" panose="020F0502020204030204" pitchFamily="34" charset="0"/>
            </a:endParaRPr>
          </a:p>
        </p:txBody>
      </p:sp>
      <p:sp>
        <p:nvSpPr>
          <p:cNvPr id="4" name="TextBox 3">
            <a:extLst>
              <a:ext uri="{FF2B5EF4-FFF2-40B4-BE49-F238E27FC236}">
                <a16:creationId xmlns:a16="http://schemas.microsoft.com/office/drawing/2014/main" id="{182A921F-CF5F-1F4E-885C-319EE505989C}"/>
              </a:ext>
            </a:extLst>
          </p:cNvPr>
          <p:cNvSpPr txBox="1"/>
          <p:nvPr/>
        </p:nvSpPr>
        <p:spPr>
          <a:xfrm>
            <a:off x="3169929" y="5549466"/>
            <a:ext cx="1386918" cy="237757"/>
          </a:xfrm>
          <a:prstGeom prst="rect">
            <a:avLst/>
          </a:prstGeom>
          <a:noFill/>
        </p:spPr>
        <p:txBody>
          <a:bodyPr wrap="none" rtlCol="0">
            <a:spAutoFit/>
          </a:bodyPr>
          <a:lstStyle/>
          <a:p>
            <a:pPr fontAlgn="auto">
              <a:lnSpc>
                <a:spcPct val="90000"/>
              </a:lnSpc>
              <a:spcBef>
                <a:spcPts val="0"/>
              </a:spcBef>
              <a:spcAft>
                <a:spcPts val="0"/>
              </a:spcAft>
            </a:pPr>
            <a:r>
              <a:rPr lang="en-US" sz="1050" dirty="0" err="1">
                <a:solidFill>
                  <a:prstClr val="white"/>
                </a:solidFill>
                <a:latin typeface="Courier" pitchFamily="2" charset="0"/>
                <a:cs typeface="Calibri" panose="020F0502020204030204" pitchFamily="34" charset="0"/>
              </a:rPr>
              <a:t>SVMLightFactory</a:t>
            </a:r>
            <a:endParaRPr lang="en-US" sz="1050" dirty="0">
              <a:solidFill>
                <a:prstClr val="white"/>
              </a:solidFill>
              <a:latin typeface="Courier" pitchFamily="2" charset="0"/>
              <a:cs typeface="Calibri" panose="020F0502020204030204" pitchFamily="34" charset="0"/>
            </a:endParaRPr>
          </a:p>
        </p:txBody>
      </p:sp>
      <p:pic>
        <p:nvPicPr>
          <p:cNvPr id="5" name="Picture 4">
            <a:extLst>
              <a:ext uri="{FF2B5EF4-FFF2-40B4-BE49-F238E27FC236}">
                <a16:creationId xmlns:a16="http://schemas.microsoft.com/office/drawing/2014/main" id="{902CAF32-0605-E04A-AEA1-C340F347A773}"/>
              </a:ext>
            </a:extLst>
          </p:cNvPr>
          <p:cNvPicPr>
            <a:picLocks noChangeAspect="1"/>
          </p:cNvPicPr>
          <p:nvPr/>
        </p:nvPicPr>
        <p:blipFill>
          <a:blip r:embed="rId5"/>
          <a:stretch>
            <a:fillRect/>
          </a:stretch>
        </p:blipFill>
        <p:spPr>
          <a:xfrm>
            <a:off x="2585858" y="1715657"/>
            <a:ext cx="2523023" cy="2113497"/>
          </a:xfrm>
          <a:prstGeom prst="rect">
            <a:avLst/>
          </a:prstGeom>
        </p:spPr>
      </p:pic>
      <p:pic>
        <p:nvPicPr>
          <p:cNvPr id="10" name="Picture 9">
            <a:extLst>
              <a:ext uri="{FF2B5EF4-FFF2-40B4-BE49-F238E27FC236}">
                <a16:creationId xmlns:a16="http://schemas.microsoft.com/office/drawing/2014/main" id="{52FE1F41-A120-A34D-8B7E-02FBE8033B86}"/>
              </a:ext>
            </a:extLst>
          </p:cNvPr>
          <p:cNvPicPr>
            <a:picLocks noChangeAspect="1"/>
          </p:cNvPicPr>
          <p:nvPr/>
        </p:nvPicPr>
        <p:blipFill>
          <a:blip r:embed="rId5"/>
          <a:stretch>
            <a:fillRect/>
          </a:stretch>
        </p:blipFill>
        <p:spPr>
          <a:xfrm>
            <a:off x="2578091" y="4172144"/>
            <a:ext cx="2594093" cy="400154"/>
          </a:xfrm>
          <a:prstGeom prst="rect">
            <a:avLst/>
          </a:prstGeom>
        </p:spPr>
      </p:pic>
      <p:pic>
        <p:nvPicPr>
          <p:cNvPr id="11" name="Picture 10">
            <a:extLst>
              <a:ext uri="{FF2B5EF4-FFF2-40B4-BE49-F238E27FC236}">
                <a16:creationId xmlns:a16="http://schemas.microsoft.com/office/drawing/2014/main" id="{106BB3D4-3BDC-664B-875B-086250F3D182}"/>
              </a:ext>
            </a:extLst>
          </p:cNvPr>
          <p:cNvPicPr>
            <a:picLocks noChangeAspect="1"/>
          </p:cNvPicPr>
          <p:nvPr/>
        </p:nvPicPr>
        <p:blipFill>
          <a:blip r:embed="rId5"/>
          <a:stretch>
            <a:fillRect/>
          </a:stretch>
        </p:blipFill>
        <p:spPr>
          <a:xfrm>
            <a:off x="2586659" y="4972452"/>
            <a:ext cx="2576084" cy="508372"/>
          </a:xfrm>
          <a:prstGeom prst="rect">
            <a:avLst/>
          </a:prstGeom>
        </p:spPr>
      </p:pic>
      <p:pic>
        <p:nvPicPr>
          <p:cNvPr id="15" name="Picture 14">
            <a:extLst>
              <a:ext uri="{FF2B5EF4-FFF2-40B4-BE49-F238E27FC236}">
                <a16:creationId xmlns:a16="http://schemas.microsoft.com/office/drawing/2014/main" id="{9954170F-1DB7-4744-BFF4-E59EDEBF7AE8}"/>
              </a:ext>
            </a:extLst>
          </p:cNvPr>
          <p:cNvPicPr>
            <a:picLocks noChangeAspect="1"/>
          </p:cNvPicPr>
          <p:nvPr/>
        </p:nvPicPr>
        <p:blipFill>
          <a:blip r:embed="rId5"/>
          <a:stretch>
            <a:fillRect/>
          </a:stretch>
        </p:blipFill>
        <p:spPr>
          <a:xfrm>
            <a:off x="112612" y="4000649"/>
            <a:ext cx="2320950" cy="1548817"/>
          </a:xfrm>
          <a:prstGeom prst="rect">
            <a:avLst/>
          </a:prstGeom>
        </p:spPr>
      </p:pic>
      <p:pic>
        <p:nvPicPr>
          <p:cNvPr id="16" name="Picture 15">
            <a:extLst>
              <a:ext uri="{FF2B5EF4-FFF2-40B4-BE49-F238E27FC236}">
                <a16:creationId xmlns:a16="http://schemas.microsoft.com/office/drawing/2014/main" id="{8069CFC2-5BB1-604A-8140-461A1A243E5C}"/>
              </a:ext>
            </a:extLst>
          </p:cNvPr>
          <p:cNvPicPr>
            <a:picLocks noChangeAspect="1"/>
          </p:cNvPicPr>
          <p:nvPr/>
        </p:nvPicPr>
        <p:blipFill>
          <a:blip r:embed="rId5"/>
          <a:stretch>
            <a:fillRect/>
          </a:stretch>
        </p:blipFill>
        <p:spPr>
          <a:xfrm>
            <a:off x="112612" y="3429001"/>
            <a:ext cx="2320950" cy="422998"/>
          </a:xfrm>
          <a:prstGeom prst="rect">
            <a:avLst/>
          </a:prstGeom>
        </p:spPr>
      </p:pic>
      <p:pic>
        <p:nvPicPr>
          <p:cNvPr id="17" name="Picture 16">
            <a:extLst>
              <a:ext uri="{FF2B5EF4-FFF2-40B4-BE49-F238E27FC236}">
                <a16:creationId xmlns:a16="http://schemas.microsoft.com/office/drawing/2014/main" id="{477C0CF7-1C29-784B-9562-E6BE8F5A6AF0}"/>
              </a:ext>
            </a:extLst>
          </p:cNvPr>
          <p:cNvPicPr>
            <a:picLocks noChangeAspect="1"/>
          </p:cNvPicPr>
          <p:nvPr/>
        </p:nvPicPr>
        <p:blipFill>
          <a:blip r:embed="rId5"/>
          <a:stretch>
            <a:fillRect/>
          </a:stretch>
        </p:blipFill>
        <p:spPr>
          <a:xfrm>
            <a:off x="110428" y="2843247"/>
            <a:ext cx="2320950" cy="316312"/>
          </a:xfrm>
          <a:prstGeom prst="rect">
            <a:avLst/>
          </a:prstGeom>
        </p:spPr>
      </p:pic>
      <p:pic>
        <p:nvPicPr>
          <p:cNvPr id="18" name="Picture 17">
            <a:extLst>
              <a:ext uri="{FF2B5EF4-FFF2-40B4-BE49-F238E27FC236}">
                <a16:creationId xmlns:a16="http://schemas.microsoft.com/office/drawing/2014/main" id="{A8220E2D-6F4A-C047-9459-7E1958E1DAD4}"/>
              </a:ext>
            </a:extLst>
          </p:cNvPr>
          <p:cNvPicPr>
            <a:picLocks noChangeAspect="1"/>
          </p:cNvPicPr>
          <p:nvPr/>
        </p:nvPicPr>
        <p:blipFill>
          <a:blip r:embed="rId5"/>
          <a:stretch>
            <a:fillRect/>
          </a:stretch>
        </p:blipFill>
        <p:spPr>
          <a:xfrm>
            <a:off x="110614" y="1745174"/>
            <a:ext cx="2320950" cy="457319"/>
          </a:xfrm>
          <a:prstGeom prst="rect">
            <a:avLst/>
          </a:prstGeom>
        </p:spPr>
      </p:pic>
      <p:cxnSp>
        <p:nvCxnSpPr>
          <p:cNvPr id="19" name="Straight Arrow Connector 18">
            <a:extLst>
              <a:ext uri="{FF2B5EF4-FFF2-40B4-BE49-F238E27FC236}">
                <a16:creationId xmlns:a16="http://schemas.microsoft.com/office/drawing/2014/main" id="{B13DAE67-08E3-2042-820E-6B2F86A2D8F3}"/>
              </a:ext>
            </a:extLst>
          </p:cNvPr>
          <p:cNvCxnSpPr>
            <a:cxnSpLocks/>
          </p:cNvCxnSpPr>
          <p:nvPr/>
        </p:nvCxnSpPr>
        <p:spPr>
          <a:xfrm>
            <a:off x="7169792" y="3140319"/>
            <a:ext cx="0" cy="228660"/>
          </a:xfrm>
          <a:prstGeom prst="straightConnector1">
            <a:avLst/>
          </a:prstGeom>
          <a:ln w="57150">
            <a:solidFill>
              <a:schemeClr val="tx1">
                <a:lumMod val="9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787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85EE6-8688-FC4D-873E-763A2951C814}"/>
              </a:ext>
            </a:extLst>
          </p:cNvPr>
          <p:cNvSpPr>
            <a:spLocks noGrp="1"/>
          </p:cNvSpPr>
          <p:nvPr>
            <p:ph type="title"/>
          </p:nvPr>
        </p:nvSpPr>
        <p:spPr>
          <a:xfrm>
            <a:off x="899155" y="386493"/>
            <a:ext cx="7317105" cy="608618"/>
          </a:xfrm>
        </p:spPr>
        <p:txBody>
          <a:bodyPr>
            <a:normAutofit/>
          </a:bodyPr>
          <a:lstStyle/>
          <a:p>
            <a:pPr algn="ctr"/>
            <a:r>
              <a:rPr lang="en-US" sz="3301" dirty="0">
                <a:latin typeface="Calibri" panose="020F0502020204030204" pitchFamily="34" charset="0"/>
                <a:cs typeface="Calibri" panose="020F0502020204030204" pitchFamily="34" charset="0"/>
              </a:rPr>
              <a:t>Key Novel Idea 2: </a:t>
            </a:r>
            <a:r>
              <a:rPr lang="en-US" sz="3301" dirty="0">
                <a:solidFill>
                  <a:srgbClr val="92D050"/>
                </a:solidFill>
                <a:latin typeface="Calibri" panose="020F0502020204030204" pitchFamily="34" charset="0"/>
                <a:cs typeface="Calibri" panose="020F0502020204030204" pitchFamily="34" charset="0"/>
              </a:rPr>
              <a:t>Map</a:t>
            </a:r>
            <a:r>
              <a:rPr lang="en-US" sz="3301" dirty="0">
                <a:latin typeface="Calibri" panose="020F0502020204030204" pitchFamily="34" charset="0"/>
                <a:cs typeface="Calibri" panose="020F0502020204030204" pitchFamily="34" charset="0"/>
              </a:rPr>
              <a:t>-Reduce amenable</a:t>
            </a:r>
          </a:p>
        </p:txBody>
      </p:sp>
      <p:sp>
        <p:nvSpPr>
          <p:cNvPr id="7" name="Slide Number Placeholder 6">
            <a:extLst>
              <a:ext uri="{FF2B5EF4-FFF2-40B4-BE49-F238E27FC236}">
                <a16:creationId xmlns:a16="http://schemas.microsoft.com/office/drawing/2014/main" id="{0BCD92D8-72B3-CA45-A70A-815791A0F79F}"/>
              </a:ext>
            </a:extLst>
          </p:cNvPr>
          <p:cNvSpPr>
            <a:spLocks noGrp="1"/>
          </p:cNvSpPr>
          <p:nvPr>
            <p:ph type="sldNum" sz="quarter" idx="12"/>
          </p:nvPr>
        </p:nvSpPr>
        <p:spPr/>
        <p:txBody>
          <a:bodyPr/>
          <a:lstStyle/>
          <a:p>
            <a:fld id="{25BA54BD-C84D-46CE-8B72-31BFB26ABA43}" type="slidenum">
              <a:rPr lang="en-US" smtClean="0">
                <a:solidFill>
                  <a:prstClr val="white">
                    <a:tint val="75000"/>
                  </a:prstClr>
                </a:solidFill>
              </a:rPr>
              <a:pPr/>
              <a:t>21</a:t>
            </a:fld>
            <a:endParaRPr lang="en-US" dirty="0">
              <a:solidFill>
                <a:prstClr val="white">
                  <a:tint val="75000"/>
                </a:prstClr>
              </a:solidFill>
            </a:endParaRPr>
          </a:p>
        </p:txBody>
      </p:sp>
      <p:pic>
        <p:nvPicPr>
          <p:cNvPr id="8" name="Picture 7">
            <a:extLst>
              <a:ext uri="{FF2B5EF4-FFF2-40B4-BE49-F238E27FC236}">
                <a16:creationId xmlns:a16="http://schemas.microsoft.com/office/drawing/2014/main" id="{DC8D38DD-9651-4047-8B65-AE3287E33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739" y="4384125"/>
            <a:ext cx="1459918" cy="601143"/>
          </a:xfrm>
          <a:prstGeom prst="rect">
            <a:avLst/>
          </a:prstGeom>
        </p:spPr>
      </p:pic>
      <p:pic>
        <p:nvPicPr>
          <p:cNvPr id="9" name="Picture 8">
            <a:extLst>
              <a:ext uri="{FF2B5EF4-FFF2-40B4-BE49-F238E27FC236}">
                <a16:creationId xmlns:a16="http://schemas.microsoft.com/office/drawing/2014/main" id="{233B35F4-B7E0-B842-9F1C-2531349723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480" y="3304489"/>
            <a:ext cx="1524798" cy="1295720"/>
          </a:xfrm>
          <a:prstGeom prst="rect">
            <a:avLst/>
          </a:prstGeom>
        </p:spPr>
      </p:pic>
      <p:pic>
        <p:nvPicPr>
          <p:cNvPr id="10" name="Picture 9">
            <a:extLst>
              <a:ext uri="{FF2B5EF4-FFF2-40B4-BE49-F238E27FC236}">
                <a16:creationId xmlns:a16="http://schemas.microsoft.com/office/drawing/2014/main" id="{71A588BE-95B1-1D4E-9654-542513491D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6615" y="1780747"/>
            <a:ext cx="1882249" cy="1130229"/>
          </a:xfrm>
          <a:prstGeom prst="rect">
            <a:avLst/>
          </a:prstGeom>
        </p:spPr>
      </p:pic>
      <p:sp>
        <p:nvSpPr>
          <p:cNvPr id="17" name="Speech Bubble: Rectangle with Corners Rounded 18">
            <a:extLst>
              <a:ext uri="{FF2B5EF4-FFF2-40B4-BE49-F238E27FC236}">
                <a16:creationId xmlns:a16="http://schemas.microsoft.com/office/drawing/2014/main" id="{711CEDEB-2806-974A-9446-62D7DDB7CC3A}"/>
              </a:ext>
            </a:extLst>
          </p:cNvPr>
          <p:cNvSpPr/>
          <p:nvPr/>
        </p:nvSpPr>
        <p:spPr>
          <a:xfrm>
            <a:off x="2799888" y="2616854"/>
            <a:ext cx="3515641" cy="396814"/>
          </a:xfrm>
          <a:prstGeom prst="wedgeRoundRectCallout">
            <a:avLst>
              <a:gd name="adj1" fmla="val 48816"/>
              <a:gd name="adj2" fmla="val 159732"/>
              <a:gd name="adj3" fmla="val 16667"/>
            </a:avLst>
          </a:prstGeom>
          <a:solidFill>
            <a:schemeClr val="accent2">
              <a:lumMod val="75000"/>
              <a:alpha val="64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r>
              <a:rPr lang="en-US" sz="1800" dirty="0">
                <a:solidFill>
                  <a:prstClr val="black"/>
                </a:solidFill>
                <a:latin typeface="Calibri" panose="020F0502020204030204" pitchFamily="34" charset="0"/>
                <a:cs typeface="Calibri" panose="020F0502020204030204" pitchFamily="34" charset="0"/>
              </a:rPr>
              <a:t>Nodes: Program elements of type T</a:t>
            </a:r>
          </a:p>
        </p:txBody>
      </p:sp>
      <p:sp>
        <p:nvSpPr>
          <p:cNvPr id="18" name="Speech Bubble: Rectangle with Corners Rounded 18">
            <a:extLst>
              <a:ext uri="{FF2B5EF4-FFF2-40B4-BE49-F238E27FC236}">
                <a16:creationId xmlns:a16="http://schemas.microsoft.com/office/drawing/2014/main" id="{DFB7EF76-38BF-954F-AFE7-FF14CA187D93}"/>
              </a:ext>
            </a:extLst>
          </p:cNvPr>
          <p:cNvSpPr/>
          <p:nvPr/>
        </p:nvSpPr>
        <p:spPr>
          <a:xfrm>
            <a:off x="2286000" y="5160901"/>
            <a:ext cx="4324901" cy="858899"/>
          </a:xfrm>
          <a:prstGeom prst="wedgeRoundRectCallout">
            <a:avLst>
              <a:gd name="adj1" fmla="val 41443"/>
              <a:gd name="adj2" fmla="val -152370"/>
              <a:gd name="adj3" fmla="val 16667"/>
            </a:avLst>
          </a:prstGeom>
          <a:solidFill>
            <a:schemeClr val="accent2">
              <a:lumMod val="75000"/>
              <a:alpha val="69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r>
              <a:rPr lang="en-US" sz="1800" dirty="0">
                <a:solidFill>
                  <a:prstClr val="black"/>
                </a:solidFill>
                <a:latin typeface="Calibri" panose="020F0502020204030204" pitchFamily="34" charset="0"/>
                <a:cs typeface="Calibri" panose="020F0502020204030204" pitchFamily="34" charset="0"/>
              </a:rPr>
              <a:t>Labelled Edges: Encode type dependencies </a:t>
            </a:r>
          </a:p>
          <a:p>
            <a:pPr algn="ctr" fontAlgn="auto">
              <a:spcBef>
                <a:spcPts val="0"/>
              </a:spcBef>
              <a:spcAft>
                <a:spcPts val="0"/>
              </a:spcAft>
            </a:pPr>
            <a:r>
              <a:rPr lang="en-US" sz="1800" dirty="0">
                <a:solidFill>
                  <a:prstClr val="black"/>
                </a:solidFill>
                <a:latin typeface="Calibri" panose="020F0502020204030204" pitchFamily="34" charset="0"/>
                <a:cs typeface="Calibri" panose="020F0502020204030204" pitchFamily="34" charset="0"/>
              </a:rPr>
              <a:t> e.g., Receiver, Assignment, Invocation</a:t>
            </a:r>
          </a:p>
        </p:txBody>
      </p:sp>
      <p:sp>
        <p:nvSpPr>
          <p:cNvPr id="19" name="Speech Bubble: Rectangle with Corners Rounded 18">
            <a:extLst>
              <a:ext uri="{FF2B5EF4-FFF2-40B4-BE49-F238E27FC236}">
                <a16:creationId xmlns:a16="http://schemas.microsoft.com/office/drawing/2014/main" id="{AD13729E-A1DE-E441-A55C-965629FF6037}"/>
              </a:ext>
            </a:extLst>
          </p:cNvPr>
          <p:cNvSpPr/>
          <p:nvPr/>
        </p:nvSpPr>
        <p:spPr>
          <a:xfrm>
            <a:off x="2940531" y="1841236"/>
            <a:ext cx="2458091" cy="371709"/>
          </a:xfrm>
          <a:prstGeom prst="wedgeRoundRectCallout">
            <a:avLst>
              <a:gd name="adj1" fmla="val 77619"/>
              <a:gd name="adj2" fmla="val 103257"/>
              <a:gd name="adj3" fmla="val 16667"/>
            </a:avLst>
          </a:prstGeom>
          <a:solidFill>
            <a:schemeClr val="accent2">
              <a:lumMod val="75000"/>
              <a:alpha val="64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r>
              <a:rPr lang="en-US" sz="1200" dirty="0">
                <a:solidFill>
                  <a:prstClr val="black"/>
                </a:solidFill>
              </a:rPr>
              <a:t> </a:t>
            </a:r>
            <a:r>
              <a:rPr lang="en-US" sz="1800" dirty="0">
                <a:solidFill>
                  <a:prstClr val="black"/>
                </a:solidFill>
                <a:latin typeface="Calibri" panose="020F0502020204030204" pitchFamily="34" charset="0"/>
                <a:cs typeface="Calibri" panose="020F0502020204030204" pitchFamily="34" charset="0"/>
              </a:rPr>
              <a:t>Type Fact Graphs (TFG)</a:t>
            </a:r>
          </a:p>
        </p:txBody>
      </p:sp>
      <p:cxnSp>
        <p:nvCxnSpPr>
          <p:cNvPr id="26" name="Straight Arrow Connector 25">
            <a:extLst>
              <a:ext uri="{FF2B5EF4-FFF2-40B4-BE49-F238E27FC236}">
                <a16:creationId xmlns:a16="http://schemas.microsoft.com/office/drawing/2014/main" id="{2116360A-1DC5-434C-A8C0-CA85794FFAE0}"/>
              </a:ext>
            </a:extLst>
          </p:cNvPr>
          <p:cNvCxnSpPr>
            <a:cxnSpLocks/>
          </p:cNvCxnSpPr>
          <p:nvPr/>
        </p:nvCxnSpPr>
        <p:spPr>
          <a:xfrm>
            <a:off x="2542647" y="3618587"/>
            <a:ext cx="2658167" cy="0"/>
          </a:xfrm>
          <a:prstGeom prst="straightConnector1">
            <a:avLst/>
          </a:prstGeom>
          <a:ln w="16192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screenshot of a social media post&#10;&#10;Description automatically generated">
            <a:extLst>
              <a:ext uri="{FF2B5EF4-FFF2-40B4-BE49-F238E27FC236}">
                <a16:creationId xmlns:a16="http://schemas.microsoft.com/office/drawing/2014/main" id="{B9A11AAD-D3FC-C14A-81EA-645A9BDD2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850" y="3542915"/>
            <a:ext cx="967282" cy="144235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13C9BF34-C63B-8949-8056-4E0A7F3EF7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117" y="1780747"/>
            <a:ext cx="931015" cy="1500817"/>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1D285EC-D64A-5F42-865E-CE1091988C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826" y="3542915"/>
            <a:ext cx="1044180" cy="1442347"/>
          </a:xfrm>
          <a:prstGeom prst="rect">
            <a:avLst/>
          </a:prstGeom>
        </p:spPr>
      </p:pic>
      <p:pic>
        <p:nvPicPr>
          <p:cNvPr id="33" name="Picture 32" descr="A screenshot of a social media post&#10;&#10;Description automatically generated">
            <a:extLst>
              <a:ext uri="{FF2B5EF4-FFF2-40B4-BE49-F238E27FC236}">
                <a16:creationId xmlns:a16="http://schemas.microsoft.com/office/drawing/2014/main" id="{F8AE4B12-9614-7149-88A7-8CCB760AF2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850" y="1639901"/>
            <a:ext cx="1044180" cy="1766385"/>
          </a:xfrm>
          <a:prstGeom prst="rect">
            <a:avLst/>
          </a:prstGeom>
        </p:spPr>
      </p:pic>
    </p:spTree>
    <p:extLst>
      <p:ext uri="{BB962C8B-B14F-4D97-AF65-F5344CB8AC3E}">
        <p14:creationId xmlns:p14="http://schemas.microsoft.com/office/powerpoint/2010/main" val="897624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77346" y="387548"/>
            <a:ext cx="8117414" cy="479946"/>
          </a:xfrm>
        </p:spPr>
        <p:txBody>
          <a:bodyPr>
            <a:noAutofit/>
          </a:bodyPr>
          <a:lstStyle/>
          <a:p>
            <a:pPr algn="ctr"/>
            <a:r>
              <a:rPr lang="en-US" sz="3301" dirty="0">
                <a:latin typeface="Calibri" panose="020F0502020204030204" pitchFamily="34" charset="0"/>
                <a:cs typeface="Calibri" panose="020F0502020204030204" pitchFamily="34" charset="0"/>
              </a:rPr>
              <a:t>Key Novel Idea 2: Map-</a:t>
            </a:r>
            <a:r>
              <a:rPr lang="en-US" sz="3301" dirty="0">
                <a:solidFill>
                  <a:srgbClr val="92D050"/>
                </a:solidFill>
                <a:latin typeface="Calibri" panose="020F0502020204030204" pitchFamily="34" charset="0"/>
                <a:cs typeface="Calibri" panose="020F0502020204030204" pitchFamily="34" charset="0"/>
              </a:rPr>
              <a:t>Reduce </a:t>
            </a:r>
            <a:r>
              <a:rPr lang="en-US" sz="3301" dirty="0">
                <a:latin typeface="Calibri" panose="020F0502020204030204" pitchFamily="34" charset="0"/>
                <a:cs typeface="Calibri" panose="020F0502020204030204" pitchFamily="34" charset="0"/>
              </a:rPr>
              <a:t>amenable</a:t>
            </a:r>
          </a:p>
        </p:txBody>
      </p:sp>
      <p:sp>
        <p:nvSpPr>
          <p:cNvPr id="7" name="Slide Number Placeholder 6"/>
          <p:cNvSpPr>
            <a:spLocks noGrp="1"/>
          </p:cNvSpPr>
          <p:nvPr>
            <p:ph type="sldNum" sz="quarter" idx="12"/>
          </p:nvPr>
        </p:nvSpPr>
        <p:spPr/>
        <p:txBody>
          <a:bodyPr/>
          <a:lstStyle/>
          <a:p>
            <a:fld id="{25BA54BD-C84D-46CE-8B72-31BFB26ABA43}" type="slidenum">
              <a:rPr lang="uk-UA" smtClean="0">
                <a:solidFill>
                  <a:prstClr val="white">
                    <a:tint val="75000"/>
                  </a:prstClr>
                </a:solidFill>
              </a:rPr>
              <a:pPr/>
              <a:t>22</a:t>
            </a:fld>
            <a:endParaRPr lang="uk-UA">
              <a:solidFill>
                <a:prstClr val="white">
                  <a:tint val="75000"/>
                </a:prstClr>
              </a:solidFill>
            </a:endParaRPr>
          </a:p>
        </p:txBody>
      </p:sp>
      <p:pic>
        <p:nvPicPr>
          <p:cNvPr id="3" name="Picture 2">
            <a:extLst>
              <a:ext uri="{FF2B5EF4-FFF2-40B4-BE49-F238E27FC236}">
                <a16:creationId xmlns:a16="http://schemas.microsoft.com/office/drawing/2014/main" id="{1A9BD7E9-DA69-0548-88E2-4AC13BAE2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084" y="2603371"/>
            <a:ext cx="2862102" cy="1795877"/>
          </a:xfrm>
          <a:prstGeom prst="rect">
            <a:avLst/>
          </a:prstGeom>
        </p:spPr>
      </p:pic>
      <p:sp>
        <p:nvSpPr>
          <p:cNvPr id="4" name="Oval 3">
            <a:extLst>
              <a:ext uri="{FF2B5EF4-FFF2-40B4-BE49-F238E27FC236}">
                <a16:creationId xmlns:a16="http://schemas.microsoft.com/office/drawing/2014/main" id="{C54B5A55-A883-7349-BD63-0C778B56DBD5}"/>
              </a:ext>
            </a:extLst>
          </p:cNvPr>
          <p:cNvSpPr/>
          <p:nvPr/>
        </p:nvSpPr>
        <p:spPr>
          <a:xfrm>
            <a:off x="4286175" y="3473359"/>
            <a:ext cx="228660" cy="241466"/>
          </a:xfrm>
          <a:prstGeom prst="ellipse">
            <a:avLst/>
          </a:prstGeom>
          <a:solidFill>
            <a:schemeClr val="tx2">
              <a:lumMod val="75000"/>
            </a:schemeClr>
          </a:solidFill>
          <a:ln>
            <a:solidFill>
              <a:schemeClr val="tx2">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10" name="Right Arrow 9">
            <a:extLst>
              <a:ext uri="{FF2B5EF4-FFF2-40B4-BE49-F238E27FC236}">
                <a16:creationId xmlns:a16="http://schemas.microsoft.com/office/drawing/2014/main" id="{8218857C-32A7-1B4C-89FF-B14D976153BE}"/>
              </a:ext>
            </a:extLst>
          </p:cNvPr>
          <p:cNvSpPr/>
          <p:nvPr/>
        </p:nvSpPr>
        <p:spPr>
          <a:xfrm rot="19445757">
            <a:off x="2927226" y="4151223"/>
            <a:ext cx="1399396" cy="144605"/>
          </a:xfrm>
          <a:prstGeom prst="rightArrow">
            <a:avLst/>
          </a:prstGeom>
          <a:solidFill>
            <a:schemeClr val="accent2">
              <a:lumMod val="75000"/>
            </a:scheme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11" name="Right Arrow 10">
            <a:extLst>
              <a:ext uri="{FF2B5EF4-FFF2-40B4-BE49-F238E27FC236}">
                <a16:creationId xmlns:a16="http://schemas.microsoft.com/office/drawing/2014/main" id="{34B068A5-4547-6848-8946-6D75316D6F88}"/>
              </a:ext>
            </a:extLst>
          </p:cNvPr>
          <p:cNvSpPr/>
          <p:nvPr/>
        </p:nvSpPr>
        <p:spPr>
          <a:xfrm rot="2166273">
            <a:off x="3011676" y="2947032"/>
            <a:ext cx="1396096" cy="144605"/>
          </a:xfrm>
          <a:prstGeom prst="rightArrow">
            <a:avLst/>
          </a:prstGeom>
          <a:solidFill>
            <a:schemeClr val="accent2">
              <a:lumMod val="75000"/>
            </a:scheme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12" name="Right Arrow 11">
            <a:extLst>
              <a:ext uri="{FF2B5EF4-FFF2-40B4-BE49-F238E27FC236}">
                <a16:creationId xmlns:a16="http://schemas.microsoft.com/office/drawing/2014/main" id="{1D940CBC-E9C9-C740-AE8B-FDA5B4FEADE9}"/>
              </a:ext>
            </a:extLst>
          </p:cNvPr>
          <p:cNvSpPr/>
          <p:nvPr/>
        </p:nvSpPr>
        <p:spPr>
          <a:xfrm>
            <a:off x="3257208" y="3521788"/>
            <a:ext cx="978872" cy="144605"/>
          </a:xfrm>
          <a:prstGeom prst="rightArrow">
            <a:avLst/>
          </a:prstGeom>
          <a:solidFill>
            <a:schemeClr val="accent2">
              <a:lumMod val="75000"/>
            </a:scheme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13" name="Right Arrow 12">
            <a:extLst>
              <a:ext uri="{FF2B5EF4-FFF2-40B4-BE49-F238E27FC236}">
                <a16:creationId xmlns:a16="http://schemas.microsoft.com/office/drawing/2014/main" id="{E5193B24-83EC-7E41-9417-633A2A42B391}"/>
              </a:ext>
            </a:extLst>
          </p:cNvPr>
          <p:cNvSpPr/>
          <p:nvPr/>
        </p:nvSpPr>
        <p:spPr>
          <a:xfrm>
            <a:off x="4636053" y="3521788"/>
            <a:ext cx="978872" cy="144605"/>
          </a:xfrm>
          <a:prstGeom prst="rightArrow">
            <a:avLst/>
          </a:prstGeom>
          <a:solidFill>
            <a:schemeClr val="accent2">
              <a:lumMod val="75000"/>
            </a:schemeClr>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15" name="Speech Bubble: Rectangle with Corners Rounded 18">
            <a:extLst>
              <a:ext uri="{FF2B5EF4-FFF2-40B4-BE49-F238E27FC236}">
                <a16:creationId xmlns:a16="http://schemas.microsoft.com/office/drawing/2014/main" id="{98ABC3E0-EE54-1C43-853D-C3357B99C77A}"/>
              </a:ext>
            </a:extLst>
          </p:cNvPr>
          <p:cNvSpPr/>
          <p:nvPr/>
        </p:nvSpPr>
        <p:spPr>
          <a:xfrm>
            <a:off x="3771692" y="1758214"/>
            <a:ext cx="4952845" cy="728872"/>
          </a:xfrm>
          <a:prstGeom prst="wedgeRoundRectCallout">
            <a:avLst>
              <a:gd name="adj1" fmla="val -35974"/>
              <a:gd name="adj2" fmla="val 177115"/>
              <a:gd name="adj3" fmla="val 16667"/>
            </a:avLst>
          </a:prstGeom>
          <a:solidFill>
            <a:schemeClr val="accent2">
              <a:lumMod val="75000"/>
              <a:alpha val="64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r>
              <a:rPr lang="en-US" sz="1800" b="1" dirty="0">
                <a:solidFill>
                  <a:prstClr val="black"/>
                </a:solidFill>
                <a:latin typeface="Calibri" panose="020F0502020204030204" pitchFamily="34" charset="0"/>
                <a:cs typeface="Calibri" panose="020F0502020204030204" pitchFamily="34" charset="0"/>
              </a:rPr>
              <a:t>Merge TFG: Discover type dependencies among source code elements beyond the individual file</a:t>
            </a:r>
          </a:p>
        </p:txBody>
      </p:sp>
      <p:sp>
        <p:nvSpPr>
          <p:cNvPr id="16" name="Speech Bubble: Rectangle with Corners Rounded 18">
            <a:extLst>
              <a:ext uri="{FF2B5EF4-FFF2-40B4-BE49-F238E27FC236}">
                <a16:creationId xmlns:a16="http://schemas.microsoft.com/office/drawing/2014/main" id="{701E4F2B-6B8E-224A-A3DE-5A755F7569CD}"/>
              </a:ext>
            </a:extLst>
          </p:cNvPr>
          <p:cNvSpPr/>
          <p:nvPr/>
        </p:nvSpPr>
        <p:spPr>
          <a:xfrm>
            <a:off x="3771692" y="4743793"/>
            <a:ext cx="4952845" cy="514851"/>
          </a:xfrm>
          <a:prstGeom prst="wedgeRoundRectCallout">
            <a:avLst>
              <a:gd name="adj1" fmla="val -36052"/>
              <a:gd name="adj2" fmla="val -235266"/>
              <a:gd name="adj3" fmla="val 16667"/>
            </a:avLst>
          </a:prstGeom>
          <a:solidFill>
            <a:schemeClr val="accent2">
              <a:lumMod val="75000"/>
              <a:alpha val="64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pPr>
            <a:r>
              <a:rPr lang="en-US" sz="1800" b="1" dirty="0">
                <a:solidFill>
                  <a:prstClr val="black"/>
                </a:solidFill>
                <a:latin typeface="Calibri" panose="020F0502020204030204" pitchFamily="34" charset="0"/>
                <a:cs typeface="Calibri" panose="020F0502020204030204" pitchFamily="34" charset="0"/>
              </a:rPr>
              <a:t>Merge TFG: Commutative and Associative</a:t>
            </a:r>
          </a:p>
        </p:txBody>
      </p:sp>
      <p:pic>
        <p:nvPicPr>
          <p:cNvPr id="17" name="Picture 16">
            <a:extLst>
              <a:ext uri="{FF2B5EF4-FFF2-40B4-BE49-F238E27FC236}">
                <a16:creationId xmlns:a16="http://schemas.microsoft.com/office/drawing/2014/main" id="{588115DB-FF42-0C4C-BAD5-0F10C195B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195" y="4773699"/>
            <a:ext cx="1459918" cy="601143"/>
          </a:xfrm>
          <a:prstGeom prst="rect">
            <a:avLst/>
          </a:prstGeom>
        </p:spPr>
      </p:pic>
      <p:pic>
        <p:nvPicPr>
          <p:cNvPr id="18" name="Picture 17">
            <a:extLst>
              <a:ext uri="{FF2B5EF4-FFF2-40B4-BE49-F238E27FC236}">
                <a16:creationId xmlns:a16="http://schemas.microsoft.com/office/drawing/2014/main" id="{E0E8AE28-71E6-E343-A2C9-E92D758F6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8664" y="2946231"/>
            <a:ext cx="1524798" cy="1295720"/>
          </a:xfrm>
          <a:prstGeom prst="rect">
            <a:avLst/>
          </a:prstGeom>
        </p:spPr>
      </p:pic>
      <p:pic>
        <p:nvPicPr>
          <p:cNvPr id="19" name="Picture 18">
            <a:extLst>
              <a:ext uri="{FF2B5EF4-FFF2-40B4-BE49-F238E27FC236}">
                <a16:creationId xmlns:a16="http://schemas.microsoft.com/office/drawing/2014/main" id="{1B39D9FF-B6D0-9140-9ACD-B449D05B07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309" y="1678545"/>
            <a:ext cx="1882249" cy="1130229"/>
          </a:xfrm>
          <a:prstGeom prst="rect">
            <a:avLst/>
          </a:prstGeom>
        </p:spPr>
      </p:pic>
    </p:spTree>
    <p:extLst>
      <p:ext uri="{BB962C8B-B14F-4D97-AF65-F5344CB8AC3E}">
        <p14:creationId xmlns:p14="http://schemas.microsoft.com/office/powerpoint/2010/main" val="1193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P spid="1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45941" y="447383"/>
            <a:ext cx="5052118" cy="537607"/>
          </a:xfrm>
        </p:spPr>
        <p:txBody>
          <a:bodyPr>
            <a:normAutofit fontScale="90000"/>
          </a:bodyPr>
          <a:lstStyle/>
          <a:p>
            <a:pPr algn="ctr"/>
            <a:r>
              <a:rPr lang="en-US" sz="3301" dirty="0">
                <a:latin typeface="Calibri" panose="020F0502020204030204" pitchFamily="34" charset="0"/>
                <a:cs typeface="Calibri" panose="020F0502020204030204" pitchFamily="34" charset="0"/>
              </a:rPr>
              <a:t>Apply Transformation Rules</a:t>
            </a:r>
          </a:p>
        </p:txBody>
      </p:sp>
      <p:sp>
        <p:nvSpPr>
          <p:cNvPr id="7" name="Slide Number Placeholder 6"/>
          <p:cNvSpPr>
            <a:spLocks noGrp="1"/>
          </p:cNvSpPr>
          <p:nvPr>
            <p:ph type="sldNum" sz="quarter" idx="12"/>
          </p:nvPr>
        </p:nvSpPr>
        <p:spPr/>
        <p:txBody>
          <a:bodyPr/>
          <a:lstStyle/>
          <a:p>
            <a:fld id="{25BA54BD-C84D-46CE-8B72-31BFB26ABA43}" type="slidenum">
              <a:rPr lang="uk-UA" smtClean="0">
                <a:solidFill>
                  <a:prstClr val="white">
                    <a:tint val="75000"/>
                  </a:prstClr>
                </a:solidFill>
              </a:rPr>
              <a:pPr/>
              <a:t>23</a:t>
            </a:fld>
            <a:endParaRPr lang="uk-UA">
              <a:solidFill>
                <a:prstClr val="white">
                  <a:tint val="75000"/>
                </a:prstClr>
              </a:solidFill>
            </a:endParaRPr>
          </a:p>
        </p:txBody>
      </p:sp>
      <p:sp>
        <p:nvSpPr>
          <p:cNvPr id="6" name="TextBox 5">
            <a:extLst>
              <a:ext uri="{FF2B5EF4-FFF2-40B4-BE49-F238E27FC236}">
                <a16:creationId xmlns:a16="http://schemas.microsoft.com/office/drawing/2014/main" id="{3576B830-4EC8-DB47-9B4B-7BA3FE6AC1F4}"/>
              </a:ext>
            </a:extLst>
          </p:cNvPr>
          <p:cNvSpPr txBox="1"/>
          <p:nvPr/>
        </p:nvSpPr>
        <p:spPr>
          <a:xfrm>
            <a:off x="430173" y="1908920"/>
            <a:ext cx="7304781" cy="549381"/>
          </a:xfrm>
          <a:prstGeom prst="rect">
            <a:avLst/>
          </a:prstGeom>
          <a:noFill/>
        </p:spPr>
        <p:txBody>
          <a:bodyPr wrap="square" rtlCol="0">
            <a:spAutoFit/>
          </a:bodyPr>
          <a:lstStyle/>
          <a:p>
            <a:pPr fontAlgn="auto">
              <a:lnSpc>
                <a:spcPct val="90000"/>
              </a:lnSpc>
              <a:spcBef>
                <a:spcPts val="0"/>
              </a:spcBef>
              <a:spcAft>
                <a:spcPts val="0"/>
              </a:spcAft>
            </a:pPr>
            <a:r>
              <a:rPr lang="en-US" sz="1650" dirty="0">
                <a:solidFill>
                  <a:srgbClr val="FFC000"/>
                </a:solidFill>
                <a:latin typeface="Courier" pitchFamily="2" charset="0"/>
              </a:rPr>
              <a:t>Function&lt;Double, Double&gt; </a:t>
            </a:r>
            <a:r>
              <a:rPr lang="en-US" sz="1650" dirty="0">
                <a:solidFill>
                  <a:prstClr val="white"/>
                </a:solidFill>
                <a:latin typeface="Consolas"/>
              </a:rPr>
              <a:t>  </a:t>
            </a:r>
            <a:r>
              <a:rPr lang="en-US" sz="1650" dirty="0" err="1">
                <a:solidFill>
                  <a:prstClr val="white"/>
                </a:solidFill>
                <a:latin typeface="Corbel"/>
              </a:rPr>
              <a:t>ChangeType</a:t>
            </a:r>
            <a:r>
              <a:rPr lang="en-US" sz="1650" dirty="0">
                <a:solidFill>
                  <a:prstClr val="white"/>
                </a:solidFill>
                <a:latin typeface="Corbel"/>
              </a:rPr>
              <a:t> to </a:t>
            </a:r>
            <a:r>
              <a:rPr lang="en-US" sz="1650" dirty="0" err="1">
                <a:solidFill>
                  <a:srgbClr val="FFC000"/>
                </a:solidFill>
                <a:latin typeface="Courier" pitchFamily="2" charset="0"/>
              </a:rPr>
              <a:t>DoubleUnaryOperator</a:t>
            </a:r>
            <a:r>
              <a:rPr lang="en-US" sz="1650" dirty="0">
                <a:solidFill>
                  <a:prstClr val="white"/>
                </a:solidFill>
                <a:latin typeface="Consolas"/>
              </a:rPr>
              <a:t> </a:t>
            </a:r>
          </a:p>
          <a:p>
            <a:pPr fontAlgn="auto">
              <a:lnSpc>
                <a:spcPct val="90000"/>
              </a:lnSpc>
              <a:spcBef>
                <a:spcPts val="0"/>
              </a:spcBef>
              <a:spcAft>
                <a:spcPts val="0"/>
              </a:spcAft>
            </a:pPr>
            <a:r>
              <a:rPr lang="en-US" sz="1650" dirty="0">
                <a:solidFill>
                  <a:srgbClr val="FFC000"/>
                </a:solidFill>
                <a:latin typeface="Courier" pitchFamily="2" charset="0"/>
              </a:rPr>
              <a:t>apply</a:t>
            </a:r>
            <a:r>
              <a:rPr lang="en-US" sz="1650" dirty="0">
                <a:solidFill>
                  <a:prstClr val="white"/>
                </a:solidFill>
                <a:latin typeface="Corbel"/>
              </a:rPr>
              <a:t>         </a:t>
            </a:r>
            <a:r>
              <a:rPr lang="en-US" sz="1650" dirty="0" err="1">
                <a:solidFill>
                  <a:prstClr val="white"/>
                </a:solidFill>
                <a:latin typeface="Corbel"/>
              </a:rPr>
              <a:t>ChangeName</a:t>
            </a:r>
            <a:r>
              <a:rPr lang="en-US" sz="1650" dirty="0">
                <a:solidFill>
                  <a:prstClr val="white"/>
                </a:solidFill>
                <a:latin typeface="Corbel"/>
              </a:rPr>
              <a:t> to </a:t>
            </a:r>
            <a:r>
              <a:rPr lang="en-US" sz="1650" dirty="0" err="1">
                <a:solidFill>
                  <a:srgbClr val="FFC000"/>
                </a:solidFill>
                <a:latin typeface="Courier" pitchFamily="2" charset="0"/>
              </a:rPr>
              <a:t>applyAsDouble</a:t>
            </a:r>
            <a:r>
              <a:rPr lang="en-US" sz="1650" dirty="0">
                <a:solidFill>
                  <a:prstClr val="white"/>
                </a:solidFill>
                <a:latin typeface="Corbel"/>
              </a:rPr>
              <a:t> </a:t>
            </a:r>
          </a:p>
        </p:txBody>
      </p:sp>
      <p:pic>
        <p:nvPicPr>
          <p:cNvPr id="15" name="Picture 14">
            <a:extLst>
              <a:ext uri="{FF2B5EF4-FFF2-40B4-BE49-F238E27FC236}">
                <a16:creationId xmlns:a16="http://schemas.microsoft.com/office/drawing/2014/main" id="{4908F520-9D0B-4D48-A85F-5159332EA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415" y="2867436"/>
            <a:ext cx="4058707" cy="2546708"/>
          </a:xfrm>
          <a:prstGeom prst="rect">
            <a:avLst/>
          </a:prstGeom>
        </p:spPr>
      </p:pic>
      <p:sp>
        <p:nvSpPr>
          <p:cNvPr id="5" name="Line Callout 1 4">
            <a:extLst>
              <a:ext uri="{FF2B5EF4-FFF2-40B4-BE49-F238E27FC236}">
                <a16:creationId xmlns:a16="http://schemas.microsoft.com/office/drawing/2014/main" id="{00D77104-AC46-B742-909E-A4936F076818}"/>
              </a:ext>
            </a:extLst>
          </p:cNvPr>
          <p:cNvSpPr/>
          <p:nvPr/>
        </p:nvSpPr>
        <p:spPr>
          <a:xfrm>
            <a:off x="6499018" y="3740635"/>
            <a:ext cx="2172266" cy="400154"/>
          </a:xfrm>
          <a:prstGeom prst="borderCallout1">
            <a:avLst>
              <a:gd name="adj1" fmla="val 54668"/>
              <a:gd name="adj2" fmla="val -2886"/>
              <a:gd name="adj3" fmla="val 123271"/>
              <a:gd name="adj4" fmla="val -30101"/>
            </a:avLst>
          </a:prstGeom>
          <a:solidFill>
            <a:schemeClr val="accent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350" dirty="0" err="1">
                <a:solidFill>
                  <a:prstClr val="black"/>
                </a:solidFill>
              </a:rPr>
              <a:t>ChangeType</a:t>
            </a:r>
            <a:r>
              <a:rPr lang="en-US" sz="1350" dirty="0">
                <a:solidFill>
                  <a:prstClr val="black"/>
                </a:solidFill>
              </a:rPr>
              <a:t> to </a:t>
            </a:r>
            <a:r>
              <a:rPr lang="en-US" sz="1350" dirty="0" err="1">
                <a:solidFill>
                  <a:prstClr val="black"/>
                </a:solidFill>
              </a:rPr>
              <a:t>DoubleUnaryOperator</a:t>
            </a:r>
            <a:endParaRPr lang="en-US" sz="1350" dirty="0">
              <a:solidFill>
                <a:prstClr val="black"/>
              </a:solidFill>
            </a:endParaRPr>
          </a:p>
        </p:txBody>
      </p:sp>
      <p:sp>
        <p:nvSpPr>
          <p:cNvPr id="12" name="Line Callout 1 11">
            <a:extLst>
              <a:ext uri="{FF2B5EF4-FFF2-40B4-BE49-F238E27FC236}">
                <a16:creationId xmlns:a16="http://schemas.microsoft.com/office/drawing/2014/main" id="{9BF922B6-97CC-FF4C-990A-9B40F74AE568}"/>
              </a:ext>
            </a:extLst>
          </p:cNvPr>
          <p:cNvSpPr/>
          <p:nvPr/>
        </p:nvSpPr>
        <p:spPr>
          <a:xfrm>
            <a:off x="777511" y="2657274"/>
            <a:ext cx="2172266" cy="400154"/>
          </a:xfrm>
          <a:prstGeom prst="borderCallout1">
            <a:avLst>
              <a:gd name="adj1" fmla="val 50178"/>
              <a:gd name="adj2" fmla="val 101554"/>
              <a:gd name="adj3" fmla="val 88622"/>
              <a:gd name="adj4" fmla="val 115050"/>
            </a:avLst>
          </a:prstGeom>
          <a:solidFill>
            <a:schemeClr val="accent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350" dirty="0" err="1">
                <a:solidFill>
                  <a:prstClr val="black"/>
                </a:solidFill>
              </a:rPr>
              <a:t>ChangeType</a:t>
            </a:r>
            <a:r>
              <a:rPr lang="en-US" sz="1350" dirty="0">
                <a:solidFill>
                  <a:prstClr val="black"/>
                </a:solidFill>
              </a:rPr>
              <a:t> to </a:t>
            </a:r>
            <a:r>
              <a:rPr lang="en-US" sz="1350" dirty="0" err="1">
                <a:solidFill>
                  <a:prstClr val="black"/>
                </a:solidFill>
              </a:rPr>
              <a:t>DoubleUnaryOperator</a:t>
            </a:r>
            <a:endParaRPr lang="en-US" sz="1350" dirty="0">
              <a:solidFill>
                <a:prstClr val="black"/>
              </a:solidFill>
            </a:endParaRPr>
          </a:p>
        </p:txBody>
      </p:sp>
      <p:sp>
        <p:nvSpPr>
          <p:cNvPr id="13" name="Line Callout 1 12">
            <a:extLst>
              <a:ext uri="{FF2B5EF4-FFF2-40B4-BE49-F238E27FC236}">
                <a16:creationId xmlns:a16="http://schemas.microsoft.com/office/drawing/2014/main" id="{3711F40C-1190-FE4C-A0B6-C519185C09BB}"/>
              </a:ext>
            </a:extLst>
          </p:cNvPr>
          <p:cNvSpPr/>
          <p:nvPr/>
        </p:nvSpPr>
        <p:spPr>
          <a:xfrm>
            <a:off x="358387" y="4367681"/>
            <a:ext cx="2172266" cy="400154"/>
          </a:xfrm>
          <a:prstGeom prst="borderCallout1">
            <a:avLst>
              <a:gd name="adj1" fmla="val 53064"/>
              <a:gd name="adj2" fmla="val 100187"/>
              <a:gd name="adj3" fmla="val 80183"/>
              <a:gd name="adj4" fmla="val 108229"/>
            </a:avLst>
          </a:prstGeom>
          <a:solidFill>
            <a:schemeClr val="accent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350" dirty="0" err="1">
                <a:solidFill>
                  <a:prstClr val="black"/>
                </a:solidFill>
              </a:rPr>
              <a:t>ChangeType</a:t>
            </a:r>
            <a:r>
              <a:rPr lang="en-US" sz="1350" dirty="0">
                <a:solidFill>
                  <a:prstClr val="black"/>
                </a:solidFill>
              </a:rPr>
              <a:t> to </a:t>
            </a:r>
            <a:r>
              <a:rPr lang="en-US" sz="1350" dirty="0" err="1">
                <a:solidFill>
                  <a:prstClr val="black"/>
                </a:solidFill>
              </a:rPr>
              <a:t>DoubleUnaryOperator</a:t>
            </a:r>
            <a:endParaRPr lang="en-US" sz="1350" dirty="0">
              <a:solidFill>
                <a:prstClr val="black"/>
              </a:solidFill>
            </a:endParaRPr>
          </a:p>
        </p:txBody>
      </p:sp>
      <p:sp>
        <p:nvSpPr>
          <p:cNvPr id="17" name="Line Callout 1 16">
            <a:extLst>
              <a:ext uri="{FF2B5EF4-FFF2-40B4-BE49-F238E27FC236}">
                <a16:creationId xmlns:a16="http://schemas.microsoft.com/office/drawing/2014/main" id="{CD593913-2508-FE40-9A59-976D187E5C23}"/>
              </a:ext>
            </a:extLst>
          </p:cNvPr>
          <p:cNvSpPr/>
          <p:nvPr/>
        </p:nvSpPr>
        <p:spPr>
          <a:xfrm>
            <a:off x="2225505" y="5465501"/>
            <a:ext cx="1829278" cy="400154"/>
          </a:xfrm>
          <a:prstGeom prst="borderCallout1">
            <a:avLst>
              <a:gd name="adj1" fmla="val -4665"/>
              <a:gd name="adj2" fmla="val 52788"/>
              <a:gd name="adj3" fmla="val -91661"/>
              <a:gd name="adj4" fmla="val 89650"/>
            </a:avLst>
          </a:prstGeom>
          <a:solidFill>
            <a:schemeClr val="accent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350" dirty="0" err="1">
                <a:solidFill>
                  <a:prstClr val="black"/>
                </a:solidFill>
              </a:rPr>
              <a:t>ChangeName</a:t>
            </a:r>
            <a:r>
              <a:rPr lang="en-US" sz="1350" dirty="0">
                <a:solidFill>
                  <a:prstClr val="black"/>
                </a:solidFill>
              </a:rPr>
              <a:t>  to apply</a:t>
            </a:r>
          </a:p>
        </p:txBody>
      </p:sp>
      <p:cxnSp>
        <p:nvCxnSpPr>
          <p:cNvPr id="10" name="Straight Arrow Connector 9">
            <a:extLst>
              <a:ext uri="{FF2B5EF4-FFF2-40B4-BE49-F238E27FC236}">
                <a16:creationId xmlns:a16="http://schemas.microsoft.com/office/drawing/2014/main" id="{FA439346-1EE3-AC42-ACF4-47B5D2F898B4}"/>
              </a:ext>
            </a:extLst>
          </p:cNvPr>
          <p:cNvCxnSpPr/>
          <p:nvPr/>
        </p:nvCxnSpPr>
        <p:spPr>
          <a:xfrm>
            <a:off x="3600197" y="2057043"/>
            <a:ext cx="228660" cy="0"/>
          </a:xfrm>
          <a:prstGeom prst="straightConnector1">
            <a:avLst/>
          </a:prstGeom>
          <a:ln w="57150">
            <a:solidFill>
              <a:schemeClr val="tx1">
                <a:lumMod val="9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D38F095-205C-FC4D-A4F0-E9477C9DB71E}"/>
              </a:ext>
            </a:extLst>
          </p:cNvPr>
          <p:cNvCxnSpPr/>
          <p:nvPr/>
        </p:nvCxnSpPr>
        <p:spPr>
          <a:xfrm>
            <a:off x="1199271" y="2285702"/>
            <a:ext cx="228660" cy="0"/>
          </a:xfrm>
          <a:prstGeom prst="straightConnector1">
            <a:avLst/>
          </a:prstGeom>
          <a:ln w="57150">
            <a:solidFill>
              <a:schemeClr val="tx1">
                <a:lumMod val="9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749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51311" y="219073"/>
            <a:ext cx="6859785" cy="685979"/>
          </a:xfrm>
        </p:spPr>
        <p:txBody>
          <a:bodyPr>
            <a:normAutofit/>
          </a:bodyPr>
          <a:lstStyle/>
          <a:p>
            <a:pPr algn="ctr"/>
            <a:r>
              <a:rPr lang="en-US" sz="3301" dirty="0">
                <a:latin typeface="Calibri" panose="020F0502020204030204" pitchFamily="34" charset="0"/>
                <a:cs typeface="Calibri" panose="020F0502020204030204" pitchFamily="34" charset="0"/>
              </a:rPr>
              <a:t>Empirical Evaluation </a:t>
            </a:r>
          </a:p>
        </p:txBody>
      </p:sp>
      <p:sp>
        <p:nvSpPr>
          <p:cNvPr id="5" name="Slide Number Placeholder 4"/>
          <p:cNvSpPr>
            <a:spLocks noGrp="1"/>
          </p:cNvSpPr>
          <p:nvPr>
            <p:ph type="sldNum" sz="quarter" idx="12"/>
          </p:nvPr>
        </p:nvSpPr>
        <p:spPr/>
        <p:txBody>
          <a:bodyPr/>
          <a:lstStyle/>
          <a:p>
            <a:fld id="{25BA54BD-C84D-46CE-8B72-31BFB26ABA43}" type="slidenum">
              <a:rPr lang="uk-UA" smtClean="0">
                <a:solidFill>
                  <a:prstClr val="white">
                    <a:tint val="75000"/>
                  </a:prstClr>
                </a:solidFill>
              </a:rPr>
              <a:pPr/>
              <a:t>24</a:t>
            </a:fld>
            <a:endParaRPr lang="uk-UA">
              <a:solidFill>
                <a:prstClr val="white">
                  <a:tint val="75000"/>
                </a:prstClr>
              </a:solidFill>
            </a:endParaRPr>
          </a:p>
        </p:txBody>
      </p:sp>
      <p:sp>
        <p:nvSpPr>
          <p:cNvPr id="6" name="TextBox 5"/>
          <p:cNvSpPr txBox="1"/>
          <p:nvPr/>
        </p:nvSpPr>
        <p:spPr>
          <a:xfrm>
            <a:off x="457200" y="3683847"/>
            <a:ext cx="8686800" cy="4413516"/>
          </a:xfrm>
          <a:prstGeom prst="rect">
            <a:avLst/>
          </a:prstGeom>
          <a:noFill/>
        </p:spPr>
        <p:txBody>
          <a:bodyPr wrap="square" rtlCol="0">
            <a:spAutoFit/>
          </a:bodyPr>
          <a:lstStyle/>
          <a:p>
            <a:pPr marL="257244" indent="-257244" fontAlgn="auto">
              <a:lnSpc>
                <a:spcPct val="90000"/>
              </a:lnSpc>
              <a:spcBef>
                <a:spcPts val="0"/>
              </a:spcBef>
              <a:spcAft>
                <a:spcPts val="0"/>
              </a:spcAft>
              <a:buFont typeface="Wingdings" pitchFamily="2" charset="2"/>
              <a:buChar char="Ø"/>
            </a:pPr>
            <a:r>
              <a:rPr lang="en-US" sz="2400" b="1" dirty="0">
                <a:solidFill>
                  <a:srgbClr val="FFC000"/>
                </a:solidFill>
                <a:latin typeface="Calibri" panose="020F0502020204030204" pitchFamily="34" charset="0"/>
                <a:cs typeface="Calibri" panose="020F0502020204030204" pitchFamily="34" charset="0"/>
              </a:rPr>
              <a:t>RQ1: Applicability:</a:t>
            </a:r>
            <a:r>
              <a:rPr lang="en-US" sz="2400" b="1" dirty="0">
                <a:solidFill>
                  <a:srgbClr val="57BCE5">
                    <a:lumMod val="75000"/>
                  </a:srgbClr>
                </a:solidFill>
                <a:latin typeface="Calibri" panose="020F0502020204030204" pitchFamily="34" charset="0"/>
                <a:cs typeface="Calibri" panose="020F0502020204030204" pitchFamily="34" charset="0"/>
              </a:rPr>
              <a:t> </a:t>
            </a:r>
            <a:r>
              <a:rPr lang="en-US" sz="2400" dirty="0">
                <a:solidFill>
                  <a:prstClr val="white"/>
                </a:solidFill>
                <a:latin typeface="Calibri" panose="020F0502020204030204" pitchFamily="34" charset="0"/>
                <a:cs typeface="Calibri" panose="020F0502020204030204" pitchFamily="34" charset="0"/>
              </a:rPr>
              <a:t>How applicable are T2R  type migrations?</a:t>
            </a:r>
          </a:p>
          <a:p>
            <a:pPr fontAlgn="auto">
              <a:lnSpc>
                <a:spcPct val="90000"/>
              </a:lnSpc>
              <a:spcBef>
                <a:spcPts val="0"/>
              </a:spcBef>
              <a:spcAft>
                <a:spcPts val="0"/>
              </a:spcAft>
            </a:pPr>
            <a:r>
              <a:rPr lang="en-US" sz="2400" dirty="0">
                <a:solidFill>
                  <a:prstClr val="white"/>
                </a:solidFill>
                <a:latin typeface="Calibri" panose="020F0502020204030204" pitchFamily="34" charset="0"/>
                <a:cs typeface="Calibri" panose="020F0502020204030204" pitchFamily="34" charset="0"/>
              </a:rPr>
              <a:t>   A: 139 type migrations in projects previously optimized for specialized functional types</a:t>
            </a:r>
          </a:p>
          <a:p>
            <a:pPr fontAlgn="auto">
              <a:lnSpc>
                <a:spcPct val="90000"/>
              </a:lnSpc>
              <a:spcBef>
                <a:spcPts val="0"/>
              </a:spcBef>
              <a:spcAft>
                <a:spcPts val="0"/>
              </a:spcAft>
            </a:pPr>
            <a:endParaRPr lang="en-US" sz="2400" dirty="0">
              <a:solidFill>
                <a:prstClr val="white"/>
              </a:solidFill>
              <a:latin typeface="Calibri" panose="020F0502020204030204" pitchFamily="34" charset="0"/>
              <a:cs typeface="Calibri" panose="020F0502020204030204" pitchFamily="34" charset="0"/>
            </a:endParaRPr>
          </a:p>
          <a:p>
            <a:pPr marL="257244" indent="-257244" fontAlgn="auto">
              <a:lnSpc>
                <a:spcPct val="90000"/>
              </a:lnSpc>
              <a:spcBef>
                <a:spcPts val="0"/>
              </a:spcBef>
              <a:spcAft>
                <a:spcPts val="0"/>
              </a:spcAft>
              <a:buFont typeface="Wingdings" pitchFamily="2" charset="2"/>
              <a:buChar char="Ø"/>
            </a:pPr>
            <a:endParaRPr lang="en-US" sz="2400" dirty="0">
              <a:solidFill>
                <a:prstClr val="white"/>
              </a:solidFill>
              <a:latin typeface="Calibri" panose="020F0502020204030204" pitchFamily="34" charset="0"/>
              <a:cs typeface="Calibri" panose="020F0502020204030204" pitchFamily="34" charset="0"/>
            </a:endParaRPr>
          </a:p>
          <a:p>
            <a:pPr marL="257244" indent="-257244" fontAlgn="auto">
              <a:lnSpc>
                <a:spcPct val="90000"/>
              </a:lnSpc>
              <a:spcBef>
                <a:spcPts val="0"/>
              </a:spcBef>
              <a:spcAft>
                <a:spcPts val="0"/>
              </a:spcAft>
              <a:buFont typeface="Wingdings" pitchFamily="2" charset="2"/>
              <a:buChar char="Ø"/>
            </a:pPr>
            <a:r>
              <a:rPr lang="en-US" sz="2400" b="1" dirty="0">
                <a:solidFill>
                  <a:srgbClr val="FFC000"/>
                </a:solidFill>
                <a:latin typeface="Calibri" panose="020F0502020204030204" pitchFamily="34" charset="0"/>
                <a:cs typeface="Calibri" panose="020F0502020204030204" pitchFamily="34" charset="0"/>
              </a:rPr>
              <a:t>RQ2: Scalability:</a:t>
            </a:r>
            <a:r>
              <a:rPr lang="en-US" sz="2400" b="1" dirty="0">
                <a:solidFill>
                  <a:srgbClr val="57BCE5">
                    <a:lumMod val="75000"/>
                  </a:srgbClr>
                </a:solidFill>
                <a:latin typeface="Calibri" panose="020F0502020204030204" pitchFamily="34" charset="0"/>
                <a:cs typeface="Calibri" panose="020F0502020204030204" pitchFamily="34" charset="0"/>
              </a:rPr>
              <a:t>  </a:t>
            </a:r>
            <a:r>
              <a:rPr lang="en-US" sz="2400" dirty="0">
                <a:solidFill>
                  <a:prstClr val="white"/>
                </a:solidFill>
                <a:latin typeface="Calibri" panose="020F0502020204030204" pitchFamily="34" charset="0"/>
                <a:cs typeface="Calibri" panose="020F0502020204030204" pitchFamily="34" charset="0"/>
              </a:rPr>
              <a:t>How scalable is T2R?  </a:t>
            </a:r>
            <a:br>
              <a:rPr lang="en-US" sz="2400" dirty="0">
                <a:solidFill>
                  <a:prstClr val="white"/>
                </a:solidFill>
                <a:latin typeface="Calibri" panose="020F0502020204030204" pitchFamily="34" charset="0"/>
                <a:cs typeface="Calibri" panose="020F0502020204030204" pitchFamily="34" charset="0"/>
              </a:rPr>
            </a:br>
            <a:r>
              <a:rPr lang="en-US" sz="2400" dirty="0">
                <a:solidFill>
                  <a:prstClr val="white"/>
                </a:solidFill>
                <a:latin typeface="Calibri" panose="020F0502020204030204" pitchFamily="34" charset="0"/>
                <a:cs typeface="Calibri" panose="020F0502020204030204" pitchFamily="34" charset="0"/>
              </a:rPr>
              <a:t>A: 33 minutes for Google’s Java codebase</a:t>
            </a:r>
          </a:p>
          <a:p>
            <a:pPr marL="257244" indent="-257244" fontAlgn="auto">
              <a:lnSpc>
                <a:spcPct val="90000"/>
              </a:lnSpc>
              <a:spcBef>
                <a:spcPts val="0"/>
              </a:spcBef>
              <a:spcAft>
                <a:spcPts val="0"/>
              </a:spcAft>
              <a:buFont typeface="Wingdings" pitchFamily="2" charset="2"/>
              <a:buChar char="Ø"/>
            </a:pPr>
            <a:endParaRPr lang="en-US" sz="2400" dirty="0">
              <a:solidFill>
                <a:prstClr val="white"/>
              </a:solidFill>
              <a:latin typeface="Calibri" panose="020F0502020204030204" pitchFamily="34" charset="0"/>
              <a:cs typeface="Calibri" panose="020F0502020204030204" pitchFamily="34" charset="0"/>
            </a:endParaRPr>
          </a:p>
          <a:p>
            <a:pPr marL="257244" indent="-257244" fontAlgn="auto">
              <a:lnSpc>
                <a:spcPct val="90000"/>
              </a:lnSpc>
              <a:spcBef>
                <a:spcPts val="0"/>
              </a:spcBef>
              <a:spcAft>
                <a:spcPts val="0"/>
              </a:spcAft>
              <a:buFont typeface="Wingdings" pitchFamily="2" charset="2"/>
              <a:buChar char="Ø"/>
            </a:pPr>
            <a:endParaRPr lang="en-US" sz="2400" dirty="0">
              <a:solidFill>
                <a:prstClr val="white"/>
              </a:solidFill>
              <a:latin typeface="Calibri" panose="020F0502020204030204" pitchFamily="34" charset="0"/>
              <a:cs typeface="Calibri" panose="020F0502020204030204" pitchFamily="34" charset="0"/>
            </a:endParaRPr>
          </a:p>
          <a:p>
            <a:pPr fontAlgn="auto">
              <a:lnSpc>
                <a:spcPct val="90000"/>
              </a:lnSpc>
              <a:spcBef>
                <a:spcPts val="0"/>
              </a:spcBef>
              <a:spcAft>
                <a:spcPts val="0"/>
              </a:spcAft>
            </a:pPr>
            <a:br>
              <a:rPr lang="en-US" sz="2400" dirty="0">
                <a:solidFill>
                  <a:prstClr val="white"/>
                </a:solidFill>
                <a:latin typeface="Calibri" panose="020F0502020204030204" pitchFamily="34" charset="0"/>
                <a:cs typeface="Calibri" panose="020F0502020204030204" pitchFamily="34" charset="0"/>
              </a:rPr>
            </a:br>
            <a:br>
              <a:rPr lang="en-US" sz="2400" dirty="0">
                <a:solidFill>
                  <a:prstClr val="white"/>
                </a:solidFill>
                <a:latin typeface="Calibri" panose="020F0502020204030204" pitchFamily="34" charset="0"/>
                <a:cs typeface="Calibri" panose="020F0502020204030204" pitchFamily="34" charset="0"/>
              </a:rPr>
            </a:br>
            <a:br>
              <a:rPr lang="en-US" sz="2400" dirty="0">
                <a:solidFill>
                  <a:prstClr val="white"/>
                </a:solidFill>
                <a:latin typeface="Calibri" panose="020F0502020204030204" pitchFamily="34" charset="0"/>
                <a:cs typeface="Calibri" panose="020F0502020204030204" pitchFamily="34" charset="0"/>
              </a:rPr>
            </a:br>
            <a:endParaRPr lang="en-US" sz="2400" dirty="0">
              <a:solidFill>
                <a:prstClr val="white"/>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CC99346A-0A25-7144-8526-EA4AF186DF14}"/>
              </a:ext>
            </a:extLst>
          </p:cNvPr>
          <p:cNvSpPr/>
          <p:nvPr/>
        </p:nvSpPr>
        <p:spPr>
          <a:xfrm>
            <a:off x="21771" y="1912203"/>
            <a:ext cx="9184181" cy="830997"/>
          </a:xfrm>
          <a:prstGeom prst="rect">
            <a:avLst/>
          </a:prstGeom>
        </p:spPr>
        <p:txBody>
          <a:bodyPr wrap="none">
            <a:spAutoFit/>
          </a:bodyPr>
          <a:lstStyle/>
          <a:p>
            <a:pPr marL="0" indent="0" algn="ctr">
              <a:lnSpc>
                <a:spcPct val="100000"/>
              </a:lnSpc>
              <a:spcBef>
                <a:spcPts val="0"/>
              </a:spcBef>
              <a:buSzTx/>
              <a:buNone/>
            </a:pPr>
            <a:r>
              <a:rPr lang="en-US" sz="2400" b="1" dirty="0">
                <a:solidFill>
                  <a:srgbClr val="FFC000"/>
                </a:solidFill>
                <a:latin typeface="Calibri" panose="020F0502020204030204" pitchFamily="34" charset="0"/>
                <a:cs typeface="Calibri" panose="020F0502020204030204" pitchFamily="34" charset="0"/>
              </a:rPr>
              <a:t>Open Source  Corpus: </a:t>
            </a:r>
            <a:r>
              <a:rPr lang="en-US" sz="2400" b="1" dirty="0">
                <a:solidFill>
                  <a:prstClr val="white"/>
                </a:solidFill>
                <a:latin typeface="Calibri" panose="020F0502020204030204" pitchFamily="34" charset="0"/>
                <a:cs typeface="Calibri" panose="020F0502020204030204" pitchFamily="34" charset="0"/>
              </a:rPr>
              <a:t>7 best in class, performance-critical applications,</a:t>
            </a:r>
          </a:p>
          <a:p>
            <a:pPr marL="0" indent="0" algn="ctr">
              <a:lnSpc>
                <a:spcPct val="100000"/>
              </a:lnSpc>
              <a:spcBef>
                <a:spcPts val="0"/>
              </a:spcBef>
              <a:buSzTx/>
              <a:buNone/>
            </a:pPr>
            <a:r>
              <a:rPr lang="en-US" sz="2400" b="1" dirty="0">
                <a:solidFill>
                  <a:prstClr val="white"/>
                </a:solidFill>
                <a:latin typeface="Calibri" panose="020F0502020204030204" pitchFamily="34" charset="0"/>
                <a:cs typeface="Calibri" panose="020F0502020204030204" pitchFamily="34" charset="0"/>
              </a:rPr>
              <a:t> 2.6 MLOC</a:t>
            </a:r>
            <a:endParaRPr lang="en-US" sz="2400" b="1" dirty="0">
              <a:solidFill>
                <a:srgbClr val="FFC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E3C5BC2-751A-DD47-943D-AF6B4C95AF36}"/>
              </a:ext>
            </a:extLst>
          </p:cNvPr>
          <p:cNvSpPr/>
          <p:nvPr/>
        </p:nvSpPr>
        <p:spPr>
          <a:xfrm>
            <a:off x="152400" y="2590800"/>
            <a:ext cx="5410200" cy="461665"/>
          </a:xfrm>
          <a:prstGeom prst="rect">
            <a:avLst/>
          </a:prstGeom>
        </p:spPr>
        <p:txBody>
          <a:bodyPr wrap="square">
            <a:spAutoFit/>
          </a:bodyPr>
          <a:lstStyle/>
          <a:p>
            <a:pPr marL="0" indent="0">
              <a:lnSpc>
                <a:spcPct val="100000"/>
              </a:lnSpc>
              <a:spcBef>
                <a:spcPts val="0"/>
              </a:spcBef>
              <a:buSzTx/>
              <a:buNone/>
            </a:pPr>
            <a:r>
              <a:rPr lang="en-US" sz="2400" b="1" dirty="0">
                <a:solidFill>
                  <a:srgbClr val="FFC000"/>
                </a:solidFill>
                <a:latin typeface="Calibri" panose="020F0502020204030204" pitchFamily="34" charset="0"/>
                <a:cs typeface="Calibri" panose="020F0502020204030204" pitchFamily="34" charset="0"/>
              </a:rPr>
              <a:t>Google Corpus </a:t>
            </a:r>
            <a:r>
              <a:rPr lang="en-US" sz="2400" dirty="0">
                <a:solidFill>
                  <a:srgbClr val="00B050"/>
                </a:solidFill>
              </a:rPr>
              <a:t>300M </a:t>
            </a:r>
            <a:r>
              <a:rPr lang="en-US" sz="1800" dirty="0"/>
              <a:t>LOC</a:t>
            </a:r>
          </a:p>
        </p:txBody>
      </p:sp>
      <p:sp>
        <p:nvSpPr>
          <p:cNvPr id="7" name="Rectangle 6">
            <a:extLst>
              <a:ext uri="{FF2B5EF4-FFF2-40B4-BE49-F238E27FC236}">
                <a16:creationId xmlns:a16="http://schemas.microsoft.com/office/drawing/2014/main" id="{CC36CA68-653C-4644-946F-8889C9E02936}"/>
              </a:ext>
            </a:extLst>
          </p:cNvPr>
          <p:cNvSpPr/>
          <p:nvPr/>
        </p:nvSpPr>
        <p:spPr>
          <a:xfrm>
            <a:off x="21771" y="962750"/>
            <a:ext cx="8398838" cy="707886"/>
          </a:xfrm>
          <a:prstGeom prst="rect">
            <a:avLst/>
          </a:prstGeom>
        </p:spPr>
        <p:txBody>
          <a:bodyPr wrap="none">
            <a:spAutoFit/>
          </a:bodyPr>
          <a:lstStyle/>
          <a:p>
            <a:r>
              <a:rPr lang="en-US" sz="2000" b="1" dirty="0">
                <a:latin typeface="Calibri" panose="020F0502020204030204" pitchFamily="34" charset="0"/>
                <a:cs typeface="Calibri" panose="020F0502020204030204" pitchFamily="34" charset="0"/>
              </a:rPr>
              <a:t>Used T2R to migrate 13 generic functional interface types to their specialized,</a:t>
            </a:r>
          </a:p>
          <a:p>
            <a:r>
              <a:rPr lang="en-US" sz="2000" b="1" dirty="0">
                <a:latin typeface="Calibri" panose="020F0502020204030204" pitchFamily="34" charset="0"/>
                <a:cs typeface="Calibri" panose="020F0502020204030204" pitchFamily="34" charset="0"/>
              </a:rPr>
              <a:t> performant types</a:t>
            </a:r>
            <a:endParaRPr lang="en-US" dirty="0"/>
          </a:p>
        </p:txBody>
      </p:sp>
    </p:spTree>
    <p:extLst>
      <p:ext uri="{BB962C8B-B14F-4D97-AF65-F5344CB8AC3E}">
        <p14:creationId xmlns:p14="http://schemas.microsoft.com/office/powerpoint/2010/main" val="82900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84788" y="1143000"/>
            <a:ext cx="7773234" cy="3944376"/>
          </a:xfrm>
        </p:spPr>
        <p:txBody>
          <a:bodyPr>
            <a:normAutofit/>
          </a:bodyPr>
          <a:lstStyle/>
          <a:p>
            <a:pPr marL="0" indent="0">
              <a:buNone/>
            </a:pPr>
            <a:br>
              <a:rPr lang="en-US" dirty="0">
                <a:solidFill>
                  <a:schemeClr val="accent1">
                    <a:lumMod val="75000"/>
                  </a:schemeClr>
                </a:solidFill>
              </a:rPr>
            </a:br>
            <a:r>
              <a:rPr lang="en-US" sz="1951" dirty="0">
                <a:solidFill>
                  <a:schemeClr val="accent4">
                    <a:lumMod val="75000"/>
                  </a:schemeClr>
                </a:solidFill>
                <a:latin typeface="Calibri" panose="020F0502020204030204" pitchFamily="34" charset="0"/>
                <a:cs typeface="Calibri" panose="020F0502020204030204" pitchFamily="34" charset="0"/>
              </a:rPr>
              <a:t>139</a:t>
            </a:r>
            <a:r>
              <a:rPr lang="en-US" sz="1951" dirty="0">
                <a:solidFill>
                  <a:srgbClr val="00B050"/>
                </a:solidFill>
                <a:latin typeface="Calibri" panose="020F0502020204030204" pitchFamily="34" charset="0"/>
                <a:cs typeface="Calibri" panose="020F0502020204030204" pitchFamily="34" charset="0"/>
              </a:rPr>
              <a:t> </a:t>
            </a:r>
            <a:r>
              <a:rPr lang="en-US" sz="1951" dirty="0">
                <a:latin typeface="Calibri" panose="020F0502020204030204" pitchFamily="34" charset="0"/>
                <a:cs typeface="Calibri" panose="020F0502020204030204" pitchFamily="34" charset="0"/>
              </a:rPr>
              <a:t>patches sent to the original developers as pull request.</a:t>
            </a:r>
            <a:br>
              <a:rPr lang="en-US" sz="1951" dirty="0">
                <a:latin typeface="Calibri" panose="020F0502020204030204" pitchFamily="34" charset="0"/>
                <a:cs typeface="Calibri" panose="020F0502020204030204" pitchFamily="34" charset="0"/>
              </a:rPr>
            </a:br>
            <a:r>
              <a:rPr lang="en-US" sz="1951" dirty="0">
                <a:solidFill>
                  <a:srgbClr val="00B050"/>
                </a:solidFill>
                <a:latin typeface="Calibri" panose="020F0502020204030204" pitchFamily="34" charset="0"/>
                <a:cs typeface="Calibri" panose="020F0502020204030204" pitchFamily="34" charset="0"/>
              </a:rPr>
              <a:t>126 </a:t>
            </a:r>
            <a:r>
              <a:rPr lang="en-US" sz="1951" dirty="0">
                <a:latin typeface="Calibri" panose="020F0502020204030204" pitchFamily="34" charset="0"/>
                <a:cs typeface="Calibri" panose="020F0502020204030204" pitchFamily="34" charset="0"/>
              </a:rPr>
              <a:t>patches were accepted and  </a:t>
            </a:r>
            <a:r>
              <a:rPr lang="en-US" sz="1951" dirty="0">
                <a:solidFill>
                  <a:srgbClr val="FFFF00"/>
                </a:solidFill>
                <a:latin typeface="Calibri" panose="020F0502020204030204" pitchFamily="34" charset="0"/>
                <a:cs typeface="Calibri" panose="020F0502020204030204" pitchFamily="34" charset="0"/>
              </a:rPr>
              <a:t>10</a:t>
            </a:r>
            <a:r>
              <a:rPr lang="en-US" sz="1951" dirty="0">
                <a:solidFill>
                  <a:srgbClr val="FF0000"/>
                </a:solidFill>
                <a:latin typeface="Calibri" panose="020F0502020204030204" pitchFamily="34" charset="0"/>
                <a:cs typeface="Calibri" panose="020F0502020204030204" pitchFamily="34" charset="0"/>
              </a:rPr>
              <a:t> </a:t>
            </a:r>
            <a:r>
              <a:rPr lang="en-US" sz="1951" dirty="0">
                <a:latin typeface="Calibri" panose="020F0502020204030204" pitchFamily="34" charset="0"/>
                <a:cs typeface="Calibri" panose="020F0502020204030204" pitchFamily="34" charset="0"/>
              </a:rPr>
              <a:t>still under review</a:t>
            </a:r>
          </a:p>
          <a:p>
            <a:pPr lvl="1"/>
            <a:r>
              <a:rPr lang="en-US" sz="1800" dirty="0">
                <a:solidFill>
                  <a:srgbClr val="FFFF00"/>
                </a:solidFill>
                <a:latin typeface="Calibri" panose="020F0502020204030204" pitchFamily="34" charset="0"/>
                <a:cs typeface="Calibri" panose="020F0502020204030204" pitchFamily="34" charset="0"/>
              </a:rPr>
              <a:t>2</a:t>
            </a:r>
            <a:r>
              <a:rPr lang="en-US" sz="1800" dirty="0">
                <a:solidFill>
                  <a:srgbClr val="FF0000"/>
                </a:solidFill>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patches rejected because developer did not like the name “Predicate”</a:t>
            </a:r>
          </a:p>
          <a:p>
            <a:pPr lvl="1"/>
            <a:r>
              <a:rPr lang="en-US" sz="1800" dirty="0">
                <a:solidFill>
                  <a:srgbClr val="FFFF00"/>
                </a:solidFill>
                <a:latin typeface="Calibri" panose="020F0502020204030204" pitchFamily="34" charset="0"/>
                <a:cs typeface="Calibri" panose="020F0502020204030204" pitchFamily="34" charset="0"/>
              </a:rPr>
              <a:t>1</a:t>
            </a:r>
            <a:r>
              <a:rPr lang="en-US" sz="1800" dirty="0">
                <a:solidFill>
                  <a:srgbClr val="FF0000"/>
                </a:solidFill>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patch rejected since it affected the public APIs</a:t>
            </a:r>
          </a:p>
          <a:p>
            <a:pPr lvl="1"/>
            <a:endParaRPr lang="en-US" dirty="0">
              <a:solidFill>
                <a:srgbClr val="FF0000"/>
              </a:solidFill>
            </a:endParaRPr>
          </a:p>
          <a:p>
            <a:pPr lvl="1"/>
            <a:endParaRPr lang="en-US" dirty="0">
              <a:solidFill>
                <a:srgbClr val="FF0000"/>
              </a:solidFill>
            </a:endParaRPr>
          </a:p>
          <a:p>
            <a:pPr marL="226374" lvl="1" indent="0">
              <a:buNone/>
            </a:pPr>
            <a:endParaRPr lang="en-US" dirty="0">
              <a:solidFill>
                <a:srgbClr val="FF0000"/>
              </a:solidFill>
            </a:endParaRPr>
          </a:p>
          <a:p>
            <a:pPr marL="0" indent="0">
              <a:buNone/>
            </a:pPr>
            <a:endParaRPr lang="en-US" b="1" dirty="0">
              <a:solidFill>
                <a:srgbClr val="00B0F0"/>
              </a:solidFill>
            </a:endParaRPr>
          </a:p>
          <a:p>
            <a:pPr marL="0" indent="0">
              <a:buNone/>
            </a:pPr>
            <a:endParaRPr lang="en-US" b="1" dirty="0">
              <a:solidFill>
                <a:srgbClr val="00B0F0"/>
              </a:solidFill>
            </a:endParaRPr>
          </a:p>
          <a:p>
            <a:endParaRPr lang="en-US" dirty="0">
              <a:solidFill>
                <a:srgbClr val="FF0000"/>
              </a:solidFill>
            </a:endParaRPr>
          </a:p>
        </p:txBody>
      </p:sp>
      <p:sp>
        <p:nvSpPr>
          <p:cNvPr id="7" name="Slide Number Placeholder 6"/>
          <p:cNvSpPr>
            <a:spLocks noGrp="1"/>
          </p:cNvSpPr>
          <p:nvPr>
            <p:ph type="sldNum" sz="quarter" idx="12"/>
          </p:nvPr>
        </p:nvSpPr>
        <p:spPr/>
        <p:txBody>
          <a:bodyPr/>
          <a:lstStyle/>
          <a:p>
            <a:fld id="{25BA54BD-C84D-46CE-8B72-31BFB26ABA43}" type="slidenum">
              <a:rPr lang="uk-UA" smtClean="0">
                <a:solidFill>
                  <a:prstClr val="white">
                    <a:tint val="75000"/>
                  </a:prstClr>
                </a:solidFill>
              </a:rPr>
              <a:pPr/>
              <a:t>25</a:t>
            </a:fld>
            <a:endParaRPr lang="uk-UA">
              <a:solidFill>
                <a:prstClr val="white">
                  <a:tint val="75000"/>
                </a:prstClr>
              </a:solidFill>
            </a:endParaRPr>
          </a:p>
        </p:txBody>
      </p:sp>
      <p:sp>
        <p:nvSpPr>
          <p:cNvPr id="3" name="Rounded Rectangular Callout 2">
            <a:extLst>
              <a:ext uri="{FF2B5EF4-FFF2-40B4-BE49-F238E27FC236}">
                <a16:creationId xmlns:a16="http://schemas.microsoft.com/office/drawing/2014/main" id="{C238BC8F-3570-9041-A120-CBA4E7BF15B6}"/>
              </a:ext>
            </a:extLst>
          </p:cNvPr>
          <p:cNvSpPr/>
          <p:nvPr/>
        </p:nvSpPr>
        <p:spPr>
          <a:xfrm>
            <a:off x="169818" y="3767850"/>
            <a:ext cx="4271775" cy="1318546"/>
          </a:xfrm>
          <a:prstGeom prst="wedgeRoundRectCallout">
            <a:avLst>
              <a:gd name="adj1" fmla="val 31444"/>
              <a:gd name="adj2" fmla="val -74902"/>
              <a:gd name="adj3" fmla="val 16667"/>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dirty="0">
              <a:solidFill>
                <a:prstClr val="white"/>
              </a:solidFill>
            </a:endParaRPr>
          </a:p>
          <a:p>
            <a:pPr fontAlgn="auto">
              <a:spcBef>
                <a:spcPts val="0"/>
              </a:spcBef>
              <a:spcAft>
                <a:spcPts val="0"/>
              </a:spcAft>
            </a:pPr>
            <a:r>
              <a:rPr lang="en-US" sz="2000" dirty="0">
                <a:solidFill>
                  <a:prstClr val="black"/>
                </a:solidFill>
                <a:latin typeface="Calibri" panose="020F0502020204030204" pitchFamily="34" charset="0"/>
                <a:cs typeface="Calibri" panose="020F0502020204030204" pitchFamily="34" charset="0"/>
              </a:rPr>
              <a:t>“This patch was deep inside the database and actually is very important for performance”</a:t>
            </a:r>
          </a:p>
          <a:p>
            <a:pPr algn="ctr" fontAlgn="auto">
              <a:spcBef>
                <a:spcPts val="0"/>
              </a:spcBef>
              <a:spcAft>
                <a:spcPts val="0"/>
              </a:spcAft>
            </a:pPr>
            <a:endParaRPr lang="en-US" sz="1350" dirty="0">
              <a:solidFill>
                <a:prstClr val="white"/>
              </a:solidFill>
            </a:endParaRPr>
          </a:p>
        </p:txBody>
      </p:sp>
      <p:sp>
        <p:nvSpPr>
          <p:cNvPr id="11" name="Rounded Rectangular Callout 10">
            <a:extLst>
              <a:ext uri="{FF2B5EF4-FFF2-40B4-BE49-F238E27FC236}">
                <a16:creationId xmlns:a16="http://schemas.microsoft.com/office/drawing/2014/main" id="{E83AE9C1-8BF1-4044-9B07-FD3789CAB395}"/>
              </a:ext>
            </a:extLst>
          </p:cNvPr>
          <p:cNvSpPr/>
          <p:nvPr/>
        </p:nvSpPr>
        <p:spPr>
          <a:xfrm>
            <a:off x="5051371" y="3810000"/>
            <a:ext cx="4016429" cy="914638"/>
          </a:xfrm>
          <a:prstGeom prst="wedgeRoundRectCallout">
            <a:avLst>
              <a:gd name="adj1" fmla="val -36761"/>
              <a:gd name="adj2" fmla="val -91504"/>
              <a:gd name="adj3" fmla="val 16667"/>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2000" dirty="0">
                <a:solidFill>
                  <a:prstClr val="black"/>
                </a:solidFill>
                <a:latin typeface="Calibri" panose="020F0502020204030204" pitchFamily="34" charset="0"/>
                <a:cs typeface="Calibri" panose="020F0502020204030204" pitchFamily="34" charset="0"/>
              </a:rPr>
              <a:t>“Thanks for the nice contribution. The team would enjoy continuing the discussion.” </a:t>
            </a:r>
          </a:p>
        </p:txBody>
      </p:sp>
      <p:sp>
        <p:nvSpPr>
          <p:cNvPr id="6" name="Title 5">
            <a:extLst>
              <a:ext uri="{FF2B5EF4-FFF2-40B4-BE49-F238E27FC236}">
                <a16:creationId xmlns:a16="http://schemas.microsoft.com/office/drawing/2014/main" id="{479C377C-B622-A84C-A69F-B060C576D0BD}"/>
              </a:ext>
            </a:extLst>
          </p:cNvPr>
          <p:cNvSpPr>
            <a:spLocks noGrp="1"/>
          </p:cNvSpPr>
          <p:nvPr>
            <p:ph type="title"/>
          </p:nvPr>
        </p:nvSpPr>
        <p:spPr>
          <a:xfrm>
            <a:off x="657120" y="504846"/>
            <a:ext cx="8174579" cy="457319"/>
          </a:xfrm>
        </p:spPr>
        <p:txBody>
          <a:bodyPr>
            <a:normAutofit fontScale="90000"/>
          </a:bodyPr>
          <a:lstStyle/>
          <a:p>
            <a:pPr algn="ctr"/>
            <a:r>
              <a:rPr lang="en-US" sz="2476" b="1" dirty="0">
                <a:solidFill>
                  <a:srgbClr val="FFC000"/>
                </a:solidFill>
                <a:latin typeface="Calibri" panose="020F0502020204030204" pitchFamily="34" charset="0"/>
                <a:cs typeface="Calibri" panose="020F0502020204030204" pitchFamily="34" charset="0"/>
              </a:rPr>
              <a:t>RQ3: Usefulness </a:t>
            </a:r>
            <a:r>
              <a:rPr lang="en-US" sz="2476" b="1" dirty="0">
                <a:latin typeface="Calibri" panose="020F0502020204030204" pitchFamily="34" charset="0"/>
                <a:cs typeface="Calibri" panose="020F0502020204030204" pitchFamily="34" charset="0"/>
              </a:rPr>
              <a:t>Do developers find our type migrations useful in practice?</a:t>
            </a:r>
            <a:endParaRPr lang="en-US" sz="2476" dirty="0">
              <a:latin typeface="Calibri" panose="020F0502020204030204" pitchFamily="34" charset="0"/>
              <a:cs typeface="Calibri" panose="020F0502020204030204" pitchFamily="34" charset="0"/>
            </a:endParaRPr>
          </a:p>
        </p:txBody>
      </p:sp>
      <p:sp>
        <p:nvSpPr>
          <p:cNvPr id="8" name="Rounded Rectangular Callout 7">
            <a:extLst>
              <a:ext uri="{FF2B5EF4-FFF2-40B4-BE49-F238E27FC236}">
                <a16:creationId xmlns:a16="http://schemas.microsoft.com/office/drawing/2014/main" id="{E83AE9C1-8BF1-4044-9B07-FD3789CAB395}"/>
              </a:ext>
            </a:extLst>
          </p:cNvPr>
          <p:cNvSpPr/>
          <p:nvPr/>
        </p:nvSpPr>
        <p:spPr>
          <a:xfrm>
            <a:off x="807895" y="5943362"/>
            <a:ext cx="6888305" cy="914638"/>
          </a:xfrm>
          <a:prstGeom prst="wedgeRoundRectCallout">
            <a:avLst>
              <a:gd name="adj1" fmla="val -36761"/>
              <a:gd name="adj2" fmla="val -91504"/>
              <a:gd name="adj3" fmla="val 16667"/>
            </a:avLst>
          </a:prstGeom>
          <a:solidFill>
            <a:schemeClr val="tx2">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2000" dirty="0">
                <a:solidFill>
                  <a:prstClr val="black"/>
                </a:solidFill>
                <a:latin typeface="Calibri" panose="020F0502020204030204" pitchFamily="34" charset="0"/>
                <a:cs typeface="Calibri" panose="020F0502020204030204" pitchFamily="34" charset="0"/>
              </a:rPr>
              <a:t>“Nice to be able to detect this automatically. Presumably, we have missed a number of them. </a:t>
            </a:r>
            <a:r>
              <a:rPr lang="mr-IN" sz="2000" dirty="0">
                <a:solidFill>
                  <a:prstClr val="black"/>
                </a:solidFill>
                <a:latin typeface="Calibri" panose="020F0502020204030204" pitchFamily="34" charset="0"/>
                <a:cs typeface="Calibri" panose="020F0502020204030204" pitchFamily="34" charset="0"/>
              </a:rPr>
              <a:t>…</a:t>
            </a:r>
            <a:r>
              <a:rPr lang="en-US" sz="2000" dirty="0">
                <a:solidFill>
                  <a:prstClr val="black"/>
                </a:solidFill>
                <a:latin typeface="Calibri" panose="020F0502020204030204" pitchFamily="34" charset="0"/>
                <a:cs typeface="Calibri" panose="020F0502020204030204" pitchFamily="34" charset="0"/>
              </a:rPr>
              <a:t> You will get a “fame spot” in </a:t>
            </a:r>
            <a:r>
              <a:rPr lang="en-US" sz="2000" dirty="0" err="1">
                <a:solidFill>
                  <a:prstClr val="black"/>
                </a:solidFill>
                <a:latin typeface="Calibri" panose="020F0502020204030204" pitchFamily="34" charset="0"/>
                <a:cs typeface="Calibri" panose="020F0502020204030204" pitchFamily="34" charset="0"/>
              </a:rPr>
              <a:t>Speedment</a:t>
            </a:r>
            <a:r>
              <a:rPr lang="en-US" sz="2000" dirty="0">
                <a:solidFill>
                  <a:prstClr val="black"/>
                </a:solidFill>
                <a:latin typeface="Calibri" panose="020F0502020204030204" pitchFamily="34" charset="0"/>
                <a:cs typeface="Calibri" panose="020F0502020204030204" pitchFamily="34" charset="0"/>
              </a:rPr>
              <a:t>”</a:t>
            </a:r>
          </a:p>
        </p:txBody>
      </p:sp>
      <p:pic>
        <p:nvPicPr>
          <p:cNvPr id="2" name="Picture 1"/>
          <p:cNvPicPr>
            <a:picLocks noChangeAspect="1"/>
          </p:cNvPicPr>
          <p:nvPr/>
        </p:nvPicPr>
        <p:blipFill>
          <a:blip r:embed="rId3"/>
          <a:stretch>
            <a:fillRect/>
          </a:stretch>
        </p:blipFill>
        <p:spPr>
          <a:xfrm>
            <a:off x="1468526" y="2712251"/>
            <a:ext cx="2036674" cy="1021549"/>
          </a:xfrm>
          <a:prstGeom prst="rect">
            <a:avLst/>
          </a:prstGeom>
        </p:spPr>
      </p:pic>
      <p:pic>
        <p:nvPicPr>
          <p:cNvPr id="5" name="Picture 4"/>
          <p:cNvPicPr>
            <a:picLocks noChangeAspect="1"/>
          </p:cNvPicPr>
          <p:nvPr/>
        </p:nvPicPr>
        <p:blipFill>
          <a:blip r:embed="rId4"/>
          <a:stretch>
            <a:fillRect/>
          </a:stretch>
        </p:blipFill>
        <p:spPr>
          <a:xfrm>
            <a:off x="5548950" y="3048000"/>
            <a:ext cx="2627770" cy="727880"/>
          </a:xfrm>
          <a:prstGeom prst="rect">
            <a:avLst/>
          </a:prstGeom>
        </p:spPr>
      </p:pic>
      <p:pic>
        <p:nvPicPr>
          <p:cNvPr id="9" name="Picture 8"/>
          <p:cNvPicPr>
            <a:picLocks noChangeAspect="1"/>
          </p:cNvPicPr>
          <p:nvPr/>
        </p:nvPicPr>
        <p:blipFill>
          <a:blip r:embed="rId5"/>
          <a:stretch>
            <a:fillRect/>
          </a:stretch>
        </p:blipFill>
        <p:spPr>
          <a:xfrm>
            <a:off x="954318" y="4979420"/>
            <a:ext cx="3285766" cy="1028876"/>
          </a:xfrm>
          <a:prstGeom prst="rect">
            <a:avLst/>
          </a:prstGeom>
        </p:spPr>
      </p:pic>
    </p:spTree>
    <p:extLst>
      <p:ext uri="{BB962C8B-B14F-4D97-AF65-F5344CB8AC3E}">
        <p14:creationId xmlns:p14="http://schemas.microsoft.com/office/powerpoint/2010/main" val="19436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3626" y="225247"/>
            <a:ext cx="7431434" cy="685979"/>
          </a:xfrm>
        </p:spPr>
        <p:txBody>
          <a:bodyPr>
            <a:normAutofit/>
          </a:bodyPr>
          <a:lstStyle/>
          <a:p>
            <a:pPr algn="ctr"/>
            <a:r>
              <a:rPr lang="en-US" sz="3301" dirty="0">
                <a:latin typeface="Calibri" panose="020F0502020204030204" pitchFamily="34" charset="0"/>
                <a:cs typeface="Calibri" panose="020F0502020204030204" pitchFamily="34" charset="0"/>
              </a:rPr>
              <a:t>Summary </a:t>
            </a:r>
          </a:p>
        </p:txBody>
      </p:sp>
      <p:sp>
        <p:nvSpPr>
          <p:cNvPr id="4" name="Content Placeholder 3"/>
          <p:cNvSpPr>
            <a:spLocks noGrp="1"/>
          </p:cNvSpPr>
          <p:nvPr>
            <p:ph sz="half" idx="2"/>
          </p:nvPr>
        </p:nvSpPr>
        <p:spPr>
          <a:xfrm>
            <a:off x="856283" y="1143000"/>
            <a:ext cx="7431435" cy="4648199"/>
          </a:xfrm>
        </p:spPr>
        <p:txBody>
          <a:bodyPr>
            <a:normAutofit/>
          </a:bodyPr>
          <a:lstStyle/>
          <a:p>
            <a:pPr marL="0" indent="0">
              <a:buNone/>
            </a:pPr>
            <a:r>
              <a:rPr lang="en-US" sz="2000" dirty="0"/>
              <a:t>A </a:t>
            </a:r>
            <a:r>
              <a:rPr lang="en-US" sz="2000" b="1" dirty="0">
                <a:solidFill>
                  <a:srgbClr val="00B050"/>
                </a:solidFill>
              </a:rPr>
              <a:t> MapReduce </a:t>
            </a:r>
            <a:r>
              <a:rPr lang="en-US" sz="2000" dirty="0"/>
              <a:t>amenable technique for type migration: emulates inter-procedural analysis at large scale</a:t>
            </a:r>
          </a:p>
          <a:p>
            <a:pPr marL="0" indent="0">
              <a:buNone/>
            </a:pPr>
            <a:endParaRPr lang="en-US" sz="2000" b="1" dirty="0">
              <a:solidFill>
                <a:srgbClr val="00B050"/>
              </a:solidFill>
            </a:endParaRPr>
          </a:p>
          <a:p>
            <a:pPr marL="0" indent="0">
              <a:buNone/>
            </a:pPr>
            <a:r>
              <a:rPr lang="en-US" sz="2000" b="1" dirty="0">
                <a:solidFill>
                  <a:srgbClr val="00B050"/>
                </a:solidFill>
              </a:rPr>
              <a:t>Type Fact Graphs </a:t>
            </a:r>
            <a:r>
              <a:rPr lang="en-US" sz="2000" dirty="0"/>
              <a:t>– models type structure of a program </a:t>
            </a:r>
          </a:p>
          <a:p>
            <a:pPr marL="0" indent="0">
              <a:buNone/>
            </a:pPr>
            <a:endParaRPr lang="en-US" sz="2000" b="1" dirty="0"/>
          </a:p>
          <a:p>
            <a:pPr marL="0" indent="0">
              <a:buNone/>
            </a:pPr>
            <a:r>
              <a:rPr lang="en-US" sz="2000" b="1" dirty="0"/>
              <a:t>T2R</a:t>
            </a:r>
            <a:r>
              <a:rPr lang="en-US" sz="2000" dirty="0"/>
              <a:t> – our implementation for </a:t>
            </a:r>
            <a:r>
              <a:rPr lang="en-US" sz="2000" b="1" dirty="0"/>
              <a:t>specializing Java’s functional interfaces</a:t>
            </a:r>
          </a:p>
          <a:p>
            <a:pPr marL="0" indent="0">
              <a:buNone/>
            </a:pPr>
            <a:endParaRPr lang="en-US" sz="2000" dirty="0"/>
          </a:p>
          <a:p>
            <a:pPr marL="0" indent="0">
              <a:buNone/>
            </a:pPr>
            <a:r>
              <a:rPr lang="en-US" sz="2000" dirty="0"/>
              <a:t>Evaluation of  T2R </a:t>
            </a:r>
            <a:r>
              <a:rPr lang="en-US" sz="2000" dirty="0">
                <a:solidFill>
                  <a:srgbClr val="00B050"/>
                </a:solidFill>
              </a:rPr>
              <a:t>on </a:t>
            </a:r>
            <a:r>
              <a:rPr lang="en-US" sz="2000" b="1" dirty="0">
                <a:solidFill>
                  <a:srgbClr val="00B050"/>
                </a:solidFill>
              </a:rPr>
              <a:t>7 open source </a:t>
            </a:r>
            <a:r>
              <a:rPr lang="en-US" sz="2000" dirty="0"/>
              <a:t>projects </a:t>
            </a:r>
            <a:r>
              <a:rPr lang="en-US" sz="2000" b="1" dirty="0"/>
              <a:t>and </a:t>
            </a:r>
            <a:r>
              <a:rPr lang="en-US" sz="2000" b="1" dirty="0">
                <a:solidFill>
                  <a:srgbClr val="00B050"/>
                </a:solidFill>
              </a:rPr>
              <a:t>Google’s Java code </a:t>
            </a:r>
          </a:p>
          <a:p>
            <a:pPr lvl="1"/>
            <a:r>
              <a:rPr lang="en-US" sz="2000" dirty="0"/>
              <a:t>Usability: 98% of the total patches generated were accepted</a:t>
            </a:r>
          </a:p>
          <a:p>
            <a:pPr lvl="1"/>
            <a:r>
              <a:rPr lang="en-US" sz="2000" dirty="0"/>
              <a:t>Scalability: 300M LOC in 33mins </a:t>
            </a:r>
          </a:p>
          <a:p>
            <a:endParaRPr lang="en-US" dirty="0"/>
          </a:p>
        </p:txBody>
      </p:sp>
      <p:sp>
        <p:nvSpPr>
          <p:cNvPr id="8" name="Slide Number Placeholder 7"/>
          <p:cNvSpPr>
            <a:spLocks noGrp="1"/>
          </p:cNvSpPr>
          <p:nvPr>
            <p:ph type="sldNum" sz="quarter" idx="12"/>
          </p:nvPr>
        </p:nvSpPr>
        <p:spPr/>
        <p:txBody>
          <a:bodyPr/>
          <a:lstStyle/>
          <a:p>
            <a:fld id="{25BA54BD-C84D-46CE-8B72-31BFB26ABA43}" type="slidenum">
              <a:rPr lang="uk-UA" smtClean="0">
                <a:solidFill>
                  <a:prstClr val="white">
                    <a:tint val="75000"/>
                  </a:prstClr>
                </a:solidFill>
              </a:rPr>
              <a:pPr/>
              <a:t>26</a:t>
            </a:fld>
            <a:endParaRPr lang="uk-UA">
              <a:solidFill>
                <a:prstClr val="white">
                  <a:tint val="75000"/>
                </a:prstClr>
              </a:solidFill>
            </a:endParaRPr>
          </a:p>
        </p:txBody>
      </p:sp>
      <p:sp>
        <p:nvSpPr>
          <p:cNvPr id="3" name="TextBox 2">
            <a:extLst>
              <a:ext uri="{FF2B5EF4-FFF2-40B4-BE49-F238E27FC236}">
                <a16:creationId xmlns:a16="http://schemas.microsoft.com/office/drawing/2014/main" id="{C926E21C-B414-4D45-BBF6-59A354DD31E7}"/>
              </a:ext>
            </a:extLst>
          </p:cNvPr>
          <p:cNvSpPr txBox="1"/>
          <p:nvPr/>
        </p:nvSpPr>
        <p:spPr>
          <a:xfrm>
            <a:off x="2133600" y="6022973"/>
            <a:ext cx="5298245" cy="424732"/>
          </a:xfrm>
          <a:prstGeom prst="rect">
            <a:avLst/>
          </a:prstGeom>
          <a:noFill/>
        </p:spPr>
        <p:txBody>
          <a:bodyPr wrap="none" rtlCol="0">
            <a:spAutoFit/>
          </a:bodyPr>
          <a:lstStyle/>
          <a:p>
            <a:pPr fontAlgn="auto">
              <a:lnSpc>
                <a:spcPct val="90000"/>
              </a:lnSpc>
              <a:spcBef>
                <a:spcPts val="0"/>
              </a:spcBef>
              <a:spcAft>
                <a:spcPts val="0"/>
              </a:spcAft>
            </a:pPr>
            <a:r>
              <a:rPr lang="en-US" sz="2400" b="1" dirty="0">
                <a:solidFill>
                  <a:prstClr val="white"/>
                </a:solidFill>
                <a:latin typeface="Corbel"/>
              </a:rPr>
              <a:t>T2R and corpus available for download</a:t>
            </a:r>
          </a:p>
        </p:txBody>
      </p:sp>
    </p:spTree>
    <p:extLst>
      <p:ext uri="{BB962C8B-B14F-4D97-AF65-F5344CB8AC3E}">
        <p14:creationId xmlns:p14="http://schemas.microsoft.com/office/powerpoint/2010/main" val="41165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My Most Important Investment</a:t>
            </a:r>
            <a:endParaRPr lang="en-US" dirty="0"/>
          </a:p>
        </p:txBody>
      </p:sp>
      <p:sp>
        <p:nvSpPr>
          <p:cNvPr id="5" name="TextBox 4"/>
          <p:cNvSpPr txBox="1"/>
          <p:nvPr/>
        </p:nvSpPr>
        <p:spPr>
          <a:xfrm>
            <a:off x="5105400" y="1295401"/>
            <a:ext cx="5029200" cy="5262947"/>
          </a:xfrm>
          <a:prstGeom prst="rect">
            <a:avLst/>
          </a:prstGeom>
          <a:noFill/>
        </p:spPr>
        <p:txBody>
          <a:bodyPr wrap="square" lIns="91407" tIns="45704" rIns="91407" bIns="45704" rtlCol="0">
            <a:spAutoFit/>
          </a:bodyPr>
          <a:lstStyle/>
          <a:p>
            <a:pPr lvl="0"/>
            <a:r>
              <a:rPr lang="en-US" sz="1600" dirty="0"/>
              <a:t>Jacob Lewis (Summer’16 – ‘17)</a:t>
            </a:r>
          </a:p>
          <a:p>
            <a:pPr lvl="0"/>
            <a:r>
              <a:rPr lang="en-US" sz="1600" dirty="0"/>
              <a:t>Jonathan </a:t>
            </a:r>
            <a:r>
              <a:rPr lang="en-US" sz="1600" dirty="0" err="1"/>
              <a:t>Harijanto</a:t>
            </a:r>
            <a:r>
              <a:rPr lang="en-US" sz="1600" dirty="0"/>
              <a:t> (Summer’16 –’17)</a:t>
            </a:r>
          </a:p>
          <a:p>
            <a:pPr lvl="0"/>
            <a:r>
              <a:rPr lang="en-US" sz="1600" dirty="0"/>
              <a:t>Lily Mast (Summer’15)</a:t>
            </a:r>
          </a:p>
          <a:p>
            <a:pPr lvl="0"/>
            <a:r>
              <a:rPr lang="en-US" sz="1600" dirty="0"/>
              <a:t>Elias </a:t>
            </a:r>
            <a:r>
              <a:rPr lang="en-US" sz="1600" dirty="0" err="1"/>
              <a:t>Rademacher</a:t>
            </a:r>
            <a:r>
              <a:rPr lang="en-US" sz="1600" dirty="0"/>
              <a:t> (Summer’15 - current)</a:t>
            </a:r>
          </a:p>
          <a:p>
            <a:pPr lvl="0"/>
            <a:r>
              <a:rPr lang="en-US" sz="1600" dirty="0"/>
              <a:t>Nicholas Nelson  (Summer 2014-15)</a:t>
            </a:r>
          </a:p>
          <a:p>
            <a:pPr lvl="0"/>
            <a:r>
              <a:rPr lang="en-US" sz="1600" dirty="0"/>
              <a:t>Sean McDonald (Summer’14 –Fall’15)</a:t>
            </a:r>
          </a:p>
          <a:p>
            <a:pPr lvl="0"/>
            <a:r>
              <a:rPr lang="en-US" sz="1600" dirty="0"/>
              <a:t>Hugh McDonald (Summer’14 – Fall’15)</a:t>
            </a:r>
          </a:p>
          <a:p>
            <a:pPr lvl="0"/>
            <a:r>
              <a:rPr lang="en-US" sz="1600" dirty="0"/>
              <a:t>Alexandria Shearer (Summer’12) </a:t>
            </a:r>
          </a:p>
          <a:p>
            <a:pPr lvl="0"/>
            <a:r>
              <a:rPr lang="en-US" sz="1600" dirty="0"/>
              <a:t>Kyle </a:t>
            </a:r>
            <a:r>
              <a:rPr lang="en-US" sz="1600" dirty="0" err="1"/>
              <a:t>Doren</a:t>
            </a:r>
            <a:r>
              <a:rPr lang="en-US" sz="1600" dirty="0"/>
              <a:t> (Summer’12) </a:t>
            </a:r>
          </a:p>
          <a:p>
            <a:pPr lvl="0"/>
            <a:r>
              <a:rPr lang="en-US" sz="1600" dirty="0"/>
              <a:t>Lyle Franklin (UIUC, Summer’12) </a:t>
            </a:r>
          </a:p>
          <a:p>
            <a:pPr lvl="0"/>
            <a:r>
              <a:rPr lang="en-US" sz="1600" dirty="0"/>
              <a:t>Alex </a:t>
            </a:r>
            <a:r>
              <a:rPr lang="en-US" sz="1600" dirty="0" err="1"/>
              <a:t>Gyori</a:t>
            </a:r>
            <a:r>
              <a:rPr lang="en-US" sz="1600" dirty="0"/>
              <a:t> (UIUC, Summer’12) </a:t>
            </a:r>
          </a:p>
          <a:p>
            <a:pPr lvl="0"/>
            <a:r>
              <a:rPr lang="en-US" sz="1600" dirty="0" err="1"/>
              <a:t>Yuwei</a:t>
            </a:r>
            <a:r>
              <a:rPr lang="en-US" sz="1600" dirty="0"/>
              <a:t> Chen (UIUC, Spring 2012)</a:t>
            </a:r>
          </a:p>
          <a:p>
            <a:pPr lvl="0"/>
            <a:r>
              <a:rPr lang="en-US" sz="1600" dirty="0" err="1"/>
              <a:t>Anda</a:t>
            </a:r>
            <a:r>
              <a:rPr lang="en-US" sz="1600" dirty="0"/>
              <a:t> </a:t>
            </a:r>
            <a:r>
              <a:rPr lang="en-US" sz="1600" dirty="0" err="1"/>
              <a:t>Bereckzy</a:t>
            </a:r>
            <a:r>
              <a:rPr lang="en-US" sz="1600" dirty="0"/>
              <a:t> (UIUC, Fall’11-Spring’12)</a:t>
            </a:r>
          </a:p>
          <a:p>
            <a:pPr lvl="0"/>
            <a:r>
              <a:rPr lang="en-US" sz="1600" dirty="0"/>
              <a:t>Alex </a:t>
            </a:r>
            <a:r>
              <a:rPr lang="en-US" sz="1600" dirty="0" err="1"/>
              <a:t>Sikora</a:t>
            </a:r>
            <a:r>
              <a:rPr lang="en-US" sz="1600" dirty="0"/>
              <a:t> (UIUC, Fall’11) </a:t>
            </a:r>
          </a:p>
          <a:p>
            <a:pPr lvl="0"/>
            <a:r>
              <a:rPr lang="en-US" sz="1600" dirty="0"/>
              <a:t>Jack Ma (UIUC, Summer’11)</a:t>
            </a:r>
          </a:p>
          <a:p>
            <a:pPr lvl="0"/>
            <a:r>
              <a:rPr lang="en-US" sz="1600" dirty="0" err="1"/>
              <a:t>Lorand</a:t>
            </a:r>
            <a:r>
              <a:rPr lang="en-US" sz="1600" dirty="0"/>
              <a:t> </a:t>
            </a:r>
            <a:r>
              <a:rPr lang="en-US" sz="1600" dirty="0" err="1"/>
              <a:t>Szacaks</a:t>
            </a:r>
            <a:r>
              <a:rPr lang="en-US" sz="1600" dirty="0"/>
              <a:t> (UIUC, Summer’11)</a:t>
            </a:r>
          </a:p>
          <a:p>
            <a:pPr lvl="0"/>
            <a:r>
              <a:rPr lang="en-US" sz="1600" dirty="0"/>
              <a:t>Caius </a:t>
            </a:r>
            <a:r>
              <a:rPr lang="en-US" sz="1600" dirty="0" err="1"/>
              <a:t>Brindescu</a:t>
            </a:r>
            <a:r>
              <a:rPr lang="en-US" sz="1600" dirty="0"/>
              <a:t> (UIUC, Summer’11) </a:t>
            </a:r>
          </a:p>
          <a:p>
            <a:pPr lvl="0"/>
            <a:r>
              <a:rPr lang="en-US" sz="1600" dirty="0" err="1"/>
              <a:t>Mihai</a:t>
            </a:r>
            <a:r>
              <a:rPr lang="en-US" sz="1600" dirty="0"/>
              <a:t> </a:t>
            </a:r>
            <a:r>
              <a:rPr lang="en-US" sz="1600" dirty="0" err="1"/>
              <a:t>Codoban</a:t>
            </a:r>
            <a:r>
              <a:rPr lang="en-US" sz="1600" dirty="0"/>
              <a:t> (UIUC, Summer ‘11) </a:t>
            </a:r>
          </a:p>
          <a:p>
            <a:pPr lvl="0"/>
            <a:r>
              <a:rPr lang="en-US" sz="1600" dirty="0" err="1"/>
              <a:t>Mihai</a:t>
            </a:r>
            <a:r>
              <a:rPr lang="en-US" sz="1600" dirty="0"/>
              <a:t> </a:t>
            </a:r>
            <a:r>
              <a:rPr lang="en-US" sz="1600" dirty="0" err="1"/>
              <a:t>Tarce</a:t>
            </a:r>
            <a:r>
              <a:rPr lang="en-US" sz="1600" dirty="0"/>
              <a:t> (UIUC, Summer’09) </a:t>
            </a:r>
          </a:p>
          <a:p>
            <a:pPr lvl="0"/>
            <a:r>
              <a:rPr lang="en-US" sz="1600" dirty="0" err="1"/>
              <a:t>Cosmin</a:t>
            </a:r>
            <a:r>
              <a:rPr lang="en-US" sz="1600" dirty="0"/>
              <a:t> </a:t>
            </a:r>
            <a:r>
              <a:rPr lang="en-US" sz="1600" dirty="0" err="1"/>
              <a:t>Radoi</a:t>
            </a:r>
            <a:r>
              <a:rPr lang="en-US" sz="1600" dirty="0"/>
              <a:t> (UIUC, Summer’09)</a:t>
            </a:r>
          </a:p>
          <a:p>
            <a:r>
              <a:rPr lang="en-US" sz="1600" dirty="0"/>
              <a:t>John Marrero (MIT, Spring’08 – Summer’08) </a:t>
            </a:r>
          </a:p>
        </p:txBody>
      </p:sp>
      <p:sp>
        <p:nvSpPr>
          <p:cNvPr id="6" name="TextBox 5"/>
          <p:cNvSpPr txBox="1"/>
          <p:nvPr/>
        </p:nvSpPr>
        <p:spPr>
          <a:xfrm>
            <a:off x="719669" y="1202267"/>
            <a:ext cx="889921" cy="369300"/>
          </a:xfrm>
          <a:prstGeom prst="rect">
            <a:avLst/>
          </a:prstGeom>
          <a:noFill/>
        </p:spPr>
        <p:txBody>
          <a:bodyPr wrap="none" lIns="91407" tIns="45704" rIns="91407" bIns="45704" rtlCol="0">
            <a:spAutoFit/>
          </a:bodyPr>
          <a:lstStyle/>
          <a:p>
            <a:r>
              <a:rPr lang="en-US" sz="1800" dirty="0"/>
              <a:t>           </a:t>
            </a:r>
          </a:p>
        </p:txBody>
      </p:sp>
      <p:sp>
        <p:nvSpPr>
          <p:cNvPr id="17" name="TextBox 16"/>
          <p:cNvSpPr txBox="1"/>
          <p:nvPr/>
        </p:nvSpPr>
        <p:spPr>
          <a:xfrm>
            <a:off x="25400" y="1378451"/>
            <a:ext cx="5258617" cy="4801282"/>
          </a:xfrm>
          <a:prstGeom prst="rect">
            <a:avLst/>
          </a:prstGeom>
          <a:noFill/>
        </p:spPr>
        <p:txBody>
          <a:bodyPr wrap="none" lIns="91407" tIns="45704" rIns="91407" bIns="45704" rtlCol="0">
            <a:spAutoFit/>
          </a:bodyPr>
          <a:lstStyle/>
          <a:p>
            <a:r>
              <a:rPr lang="en-US" sz="1800" dirty="0" err="1"/>
              <a:t>Ameya</a:t>
            </a:r>
            <a:r>
              <a:rPr lang="en-US" sz="1800" dirty="0"/>
              <a:t> </a:t>
            </a:r>
            <a:r>
              <a:rPr lang="en-US" sz="1800" dirty="0" err="1"/>
              <a:t>Ketkar</a:t>
            </a:r>
            <a:r>
              <a:rPr lang="en-US" sz="1800" dirty="0"/>
              <a:t> (PhD’21, now at Uber)</a:t>
            </a:r>
          </a:p>
          <a:p>
            <a:r>
              <a:rPr lang="en-US" sz="1800" dirty="0"/>
              <a:t>Michael Hilton (PhD’17, now at CMU)</a:t>
            </a:r>
          </a:p>
          <a:p>
            <a:r>
              <a:rPr lang="en-US" sz="1800" dirty="0" err="1"/>
              <a:t>Semih</a:t>
            </a:r>
            <a:r>
              <a:rPr lang="en-US" sz="1800" dirty="0"/>
              <a:t> </a:t>
            </a:r>
            <a:r>
              <a:rPr lang="en-US" sz="1800" dirty="0" err="1"/>
              <a:t>Okur</a:t>
            </a:r>
            <a:r>
              <a:rPr lang="en-US" sz="1800" dirty="0"/>
              <a:t> (PhD’16, now at Microsoft)</a:t>
            </a:r>
          </a:p>
          <a:p>
            <a:r>
              <a:rPr lang="en-US" sz="1800" dirty="0"/>
              <a:t>Yu Lin (PhD’15, now at Google)</a:t>
            </a:r>
          </a:p>
          <a:p>
            <a:r>
              <a:rPr lang="en-US" sz="1800" dirty="0" err="1"/>
              <a:t>Stas</a:t>
            </a:r>
            <a:r>
              <a:rPr lang="en-US" sz="1800" dirty="0"/>
              <a:t> Negara (PhD ‘13, now at Google)</a:t>
            </a:r>
          </a:p>
          <a:p>
            <a:r>
              <a:rPr lang="en-US" sz="1800" dirty="0" err="1"/>
              <a:t>Ameya</a:t>
            </a:r>
            <a:r>
              <a:rPr lang="en-US" sz="1800" dirty="0"/>
              <a:t> </a:t>
            </a:r>
            <a:r>
              <a:rPr lang="en-US" sz="1800" dirty="0" err="1"/>
              <a:t>Ketkar</a:t>
            </a:r>
            <a:r>
              <a:rPr lang="en-US" sz="1800" dirty="0"/>
              <a:t> (PhD)</a:t>
            </a:r>
          </a:p>
          <a:p>
            <a:r>
              <a:rPr lang="en-US" sz="1800" dirty="0"/>
              <a:t>Malinda </a:t>
            </a:r>
            <a:r>
              <a:rPr lang="en-US" sz="1800" dirty="0" err="1"/>
              <a:t>Dilhara</a:t>
            </a:r>
            <a:r>
              <a:rPr lang="en-US" sz="1800" dirty="0"/>
              <a:t> (PhD)</a:t>
            </a:r>
          </a:p>
          <a:p>
            <a:r>
              <a:rPr lang="en-US" sz="1800" dirty="0"/>
              <a:t>Tom Dickens (PhD)</a:t>
            </a:r>
          </a:p>
          <a:p>
            <a:r>
              <a:rPr lang="en-US" sz="1800" dirty="0" err="1"/>
              <a:t>Sruti</a:t>
            </a:r>
            <a:r>
              <a:rPr lang="en-US" sz="1800" dirty="0"/>
              <a:t> </a:t>
            </a:r>
            <a:r>
              <a:rPr lang="en-US" sz="1800" dirty="0" err="1"/>
              <a:t>Srinivasa</a:t>
            </a:r>
            <a:r>
              <a:rPr lang="en-US" sz="1800" dirty="0"/>
              <a:t> (PhD)</a:t>
            </a:r>
          </a:p>
          <a:p>
            <a:r>
              <a:rPr lang="en-US" sz="1800" dirty="0"/>
              <a:t>Shane </a:t>
            </a:r>
            <a:r>
              <a:rPr lang="en-US" sz="1800" dirty="0" err="1"/>
              <a:t>McKane</a:t>
            </a:r>
            <a:r>
              <a:rPr lang="en-US" sz="1800" dirty="0"/>
              <a:t> (MS’17, now at Intel)</a:t>
            </a:r>
          </a:p>
          <a:p>
            <a:r>
              <a:rPr lang="en-US" sz="1800" dirty="0"/>
              <a:t>Mihai </a:t>
            </a:r>
            <a:r>
              <a:rPr lang="en-US" sz="1800" dirty="0" err="1"/>
              <a:t>Codoban</a:t>
            </a:r>
            <a:r>
              <a:rPr lang="en-US" sz="1800" dirty="0"/>
              <a:t> (MS ‘15, now at Microsoft)</a:t>
            </a:r>
          </a:p>
          <a:p>
            <a:r>
              <a:rPr lang="en-US" sz="1800" dirty="0"/>
              <a:t>Kendall Bailey (MS ‘15, now at Intel)</a:t>
            </a:r>
          </a:p>
          <a:p>
            <a:r>
              <a:rPr lang="en-US" sz="1800" dirty="0" err="1"/>
              <a:t>Cosmin</a:t>
            </a:r>
            <a:r>
              <a:rPr lang="en-US" sz="1800" dirty="0"/>
              <a:t> </a:t>
            </a:r>
            <a:r>
              <a:rPr lang="en-US" sz="1800" dirty="0" err="1"/>
              <a:t>Radoi</a:t>
            </a:r>
            <a:r>
              <a:rPr lang="en-US" sz="1800" dirty="0"/>
              <a:t> (MS ‘13, now PhD student UIUC)</a:t>
            </a:r>
          </a:p>
          <a:p>
            <a:r>
              <a:rPr lang="en-US" sz="1800" dirty="0" err="1"/>
              <a:t>Sandro</a:t>
            </a:r>
            <a:r>
              <a:rPr lang="en-US" sz="1800" dirty="0"/>
              <a:t> </a:t>
            </a:r>
            <a:r>
              <a:rPr lang="en-US" sz="1800" dirty="0" err="1"/>
              <a:t>Badame</a:t>
            </a:r>
            <a:r>
              <a:rPr lang="en-US" sz="1800" dirty="0"/>
              <a:t> (MS ‘12, now at Google)</a:t>
            </a:r>
          </a:p>
          <a:p>
            <a:r>
              <a:rPr lang="en-US" sz="1800" dirty="0"/>
              <a:t>Fredrik </a:t>
            </a:r>
            <a:r>
              <a:rPr lang="en-US" sz="1800" dirty="0" err="1"/>
              <a:t>Kjolstad</a:t>
            </a:r>
            <a:r>
              <a:rPr lang="en-US" sz="1800" dirty="0"/>
              <a:t> (MS 2011, now PhD student MIT)</a:t>
            </a:r>
          </a:p>
          <a:p>
            <a:r>
              <a:rPr lang="en-US" sz="1800" dirty="0" err="1"/>
              <a:t>Binh</a:t>
            </a:r>
            <a:r>
              <a:rPr lang="en-US" sz="1800" dirty="0"/>
              <a:t> Le (MS 2009, SW developer)</a:t>
            </a:r>
          </a:p>
          <a:p>
            <a:r>
              <a:rPr lang="en-US" sz="1800" dirty="0"/>
              <a:t>Can </a:t>
            </a:r>
            <a:r>
              <a:rPr lang="en-US" sz="1800" dirty="0" err="1"/>
              <a:t>Comertoglu</a:t>
            </a:r>
            <a:r>
              <a:rPr lang="en-US" sz="1800" dirty="0"/>
              <a:t> (MS 2009, now at Microsoft)</a:t>
            </a:r>
          </a:p>
        </p:txBody>
      </p:sp>
      <p:sp>
        <p:nvSpPr>
          <p:cNvPr id="3" name="Slide Number Placeholder 2"/>
          <p:cNvSpPr>
            <a:spLocks noGrp="1"/>
          </p:cNvSpPr>
          <p:nvPr>
            <p:ph type="sldNum" sz="quarter" idx="10"/>
          </p:nvPr>
        </p:nvSpPr>
        <p:spPr/>
        <p:txBody>
          <a:bodyPr/>
          <a:lstStyle/>
          <a:p>
            <a:fld id="{9E09538B-8050-9642-BAB9-14094EB459F8}" type="slidenum">
              <a:rPr lang="en-US" smtClean="0"/>
              <a:t>27</a:t>
            </a:fld>
            <a:endParaRPr lang="en-US"/>
          </a:p>
        </p:txBody>
      </p:sp>
    </p:spTree>
    <p:custDataLst>
      <p:tags r:id="rId1"/>
    </p:custDataLst>
    <p:extLst>
      <p:ext uri="{BB962C8B-B14F-4D97-AF65-F5344CB8AC3E}">
        <p14:creationId xmlns:p14="http://schemas.microsoft.com/office/powerpoint/2010/main" val="1216575941"/>
      </p:ext>
    </p:extLst>
  </p:cSld>
  <p:clrMapOvr>
    <a:masterClrMapping/>
  </p:clrMapOvr>
  <mc:AlternateContent xmlns:mc="http://schemas.openxmlformats.org/markup-compatibility/2006" xmlns:p14="http://schemas.microsoft.com/office/powerpoint/2010/main">
    <mc:Choice Requires="p14">
      <p:transition spd="slow" p14:dur="2000" advTm="21535"/>
    </mc:Choice>
    <mc:Fallback xmlns="">
      <p:transition spd="slow" advTm="2153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000" dirty="0">
                <a:latin typeface="Arial Black" charset="0"/>
                <a:ea typeface="Arial Black" charset="0"/>
                <a:cs typeface="Arial Black" charset="0"/>
              </a:rPr>
              <a:t>Refactoring</a:t>
            </a:r>
          </a:p>
        </p:txBody>
      </p:sp>
      <p:cxnSp>
        <p:nvCxnSpPr>
          <p:cNvPr id="31" name="Straight Connector 26"/>
          <p:cNvCxnSpPr>
            <a:cxnSpLocks noChangeShapeType="1"/>
          </p:cNvCxnSpPr>
          <p:nvPr/>
        </p:nvCxnSpPr>
        <p:spPr bwMode="auto">
          <a:xfrm flipV="1">
            <a:off x="5257800" y="1676407"/>
            <a:ext cx="990600" cy="533401"/>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32" name="Straight Connector 30"/>
          <p:cNvCxnSpPr>
            <a:cxnSpLocks noChangeShapeType="1"/>
            <a:stCxn id="24" idx="0"/>
          </p:cNvCxnSpPr>
          <p:nvPr/>
        </p:nvCxnSpPr>
        <p:spPr bwMode="auto">
          <a:xfrm flipV="1">
            <a:off x="1739139" y="4038600"/>
            <a:ext cx="1046234" cy="228602"/>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9" name="Straight Connector 8"/>
          <p:cNvCxnSpPr/>
          <p:nvPr/>
        </p:nvCxnSpPr>
        <p:spPr bwMode="auto">
          <a:xfrm>
            <a:off x="8016875" y="152717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81692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831215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52082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859790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87407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2" name="TextBox 11"/>
          <p:cNvSpPr txBox="1"/>
          <p:nvPr/>
        </p:nvSpPr>
        <p:spPr>
          <a:xfrm>
            <a:off x="5410200" y="1066800"/>
            <a:ext cx="3403429" cy="830964"/>
          </a:xfrm>
          <a:prstGeom prst="rect">
            <a:avLst/>
          </a:prstGeom>
          <a:noFill/>
        </p:spPr>
        <p:txBody>
          <a:bodyPr wrap="none" lIns="91407" tIns="45704" rIns="91407" bIns="45704" rtlCol="0">
            <a:spAutoFit/>
          </a:bodyPr>
          <a:lstStyle/>
          <a:p>
            <a:r>
              <a:rPr lang="en-US" sz="2400" b="1" dirty="0">
                <a:latin typeface="Arial Narrow"/>
                <a:cs typeface="Arial Narrow"/>
              </a:rPr>
              <a:t>Parallelism &amp; Concurrency</a:t>
            </a:r>
          </a:p>
          <a:p>
            <a:r>
              <a:rPr lang="en-US" sz="2400" b="1" dirty="0">
                <a:latin typeface="Arial Narrow"/>
                <a:cs typeface="Arial Narrow"/>
              </a:rPr>
              <a:t>               [’08-’13]</a:t>
            </a:r>
          </a:p>
        </p:txBody>
      </p:sp>
      <p:cxnSp>
        <p:nvCxnSpPr>
          <p:cNvPr id="39" name="Straight Connector 26"/>
          <p:cNvCxnSpPr>
            <a:cxnSpLocks noChangeShapeType="1"/>
            <a:stCxn id="19" idx="1"/>
          </p:cNvCxnSpPr>
          <p:nvPr/>
        </p:nvCxnSpPr>
        <p:spPr bwMode="auto">
          <a:xfrm flipH="1" flipV="1">
            <a:off x="1752600" y="1447800"/>
            <a:ext cx="1241849" cy="802577"/>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0" name="TextBox 39"/>
          <p:cNvSpPr txBox="1"/>
          <p:nvPr/>
        </p:nvSpPr>
        <p:spPr>
          <a:xfrm>
            <a:off x="25401" y="1097372"/>
            <a:ext cx="4191000" cy="1569628"/>
          </a:xfrm>
          <a:prstGeom prst="rect">
            <a:avLst/>
          </a:prstGeom>
          <a:noFill/>
        </p:spPr>
        <p:txBody>
          <a:bodyPr wrap="square" lIns="91407" tIns="45704" rIns="91407" bIns="45704" rtlCol="0">
            <a:spAutoFit/>
          </a:bodyPr>
          <a:lstStyle/>
          <a:p>
            <a:r>
              <a:rPr lang="en-US" sz="2400" b="1" dirty="0">
                <a:latin typeface="Arial Narrow"/>
                <a:cs typeface="Arial Narrow"/>
              </a:rPr>
              <a:t>Mobile [’13 - ’18]</a:t>
            </a:r>
          </a:p>
          <a:p>
            <a:r>
              <a:rPr lang="en-US" sz="2400" b="1" dirty="0">
                <a:solidFill>
                  <a:srgbClr val="C0504D"/>
                </a:solidFill>
              </a:rPr>
              <a:t>-add </a:t>
            </a:r>
            <a:r>
              <a:rPr lang="en-US" sz="2400" b="1" dirty="0" err="1">
                <a:solidFill>
                  <a:srgbClr val="C0504D"/>
                </a:solidFill>
              </a:rPr>
              <a:t>async</a:t>
            </a:r>
            <a:endParaRPr lang="en-US" sz="2400" b="1" dirty="0">
              <a:solidFill>
                <a:srgbClr val="C0504D"/>
              </a:solidFill>
            </a:endParaRPr>
          </a:p>
          <a:p>
            <a:r>
              <a:rPr lang="en-US" sz="2400" b="1" dirty="0">
                <a:solidFill>
                  <a:srgbClr val="C0504D"/>
                </a:solidFill>
              </a:rPr>
              <a:t>-fix </a:t>
            </a:r>
            <a:r>
              <a:rPr lang="en-US" sz="2400" b="1" dirty="0" err="1">
                <a:solidFill>
                  <a:srgbClr val="C0504D"/>
                </a:solidFill>
              </a:rPr>
              <a:t>async</a:t>
            </a:r>
            <a:endParaRPr lang="en-US" sz="2400" b="1" dirty="0">
              <a:solidFill>
                <a:srgbClr val="C0504D"/>
              </a:solidFill>
            </a:endParaRPr>
          </a:p>
          <a:p>
            <a:r>
              <a:rPr lang="en-US" sz="2400" b="1" dirty="0">
                <a:solidFill>
                  <a:srgbClr val="C0504D"/>
                </a:solidFill>
                <a:latin typeface="Arial Narrow"/>
                <a:cs typeface="Arial Narrow"/>
              </a:rPr>
              <a:t>-privacy</a:t>
            </a:r>
            <a:endParaRPr lang="en-US" sz="2400" b="1" dirty="0">
              <a:latin typeface="Arial Narrow"/>
              <a:cs typeface="Arial Narrow"/>
            </a:endParaRPr>
          </a:p>
        </p:txBody>
      </p:sp>
      <p:sp>
        <p:nvSpPr>
          <p:cNvPr id="24" name="TextBox 23"/>
          <p:cNvSpPr txBox="1"/>
          <p:nvPr/>
        </p:nvSpPr>
        <p:spPr>
          <a:xfrm>
            <a:off x="25401" y="4267202"/>
            <a:ext cx="3427475" cy="1200296"/>
          </a:xfrm>
          <a:prstGeom prst="rect">
            <a:avLst/>
          </a:prstGeom>
          <a:noFill/>
        </p:spPr>
        <p:txBody>
          <a:bodyPr wrap="none" lIns="91407" tIns="45704" rIns="91407" bIns="45704" rtlCol="0">
            <a:spAutoFit/>
          </a:bodyPr>
          <a:lstStyle/>
          <a:p>
            <a:r>
              <a:rPr lang="en-US" sz="2400" b="1" dirty="0">
                <a:latin typeface="Arial Narrow"/>
                <a:cs typeface="Arial Narrow"/>
              </a:rPr>
              <a:t>Library migration [’02-’07] </a:t>
            </a:r>
          </a:p>
          <a:p>
            <a:r>
              <a:rPr lang="en-US" sz="2400" b="1" dirty="0">
                <a:latin typeface="Arial Narrow"/>
                <a:cs typeface="Arial Narrow"/>
              </a:rPr>
              <a:t>- </a:t>
            </a:r>
            <a:r>
              <a:rPr lang="en-US" sz="2400" b="1" dirty="0">
                <a:solidFill>
                  <a:srgbClr val="C0504D"/>
                </a:solidFill>
              </a:rPr>
              <a:t>upgrade APIs</a:t>
            </a:r>
            <a:endParaRPr lang="en-US" sz="2400" b="1" dirty="0">
              <a:latin typeface="Arial Narrow"/>
              <a:cs typeface="Arial Narrow"/>
            </a:endParaRPr>
          </a:p>
          <a:p>
            <a:r>
              <a:rPr lang="en-US" sz="2400" b="1" dirty="0">
                <a:latin typeface="Arial Narrow"/>
                <a:cs typeface="Arial Narrow"/>
              </a:rPr>
              <a:t>programs</a:t>
            </a:r>
          </a:p>
        </p:txBody>
      </p:sp>
      <p:sp>
        <p:nvSpPr>
          <p:cNvPr id="41" name="Title 4"/>
          <p:cNvSpPr>
            <a:spLocks noGrp="1"/>
          </p:cNvSpPr>
          <p:nvPr>
            <p:ph type="title"/>
          </p:nvPr>
        </p:nvSpPr>
        <p:spPr>
          <a:xfrm>
            <a:off x="-152400" y="41801"/>
            <a:ext cx="8839200" cy="1143000"/>
          </a:xfrm>
        </p:spPr>
        <p:txBody>
          <a:bodyPr>
            <a:normAutofit/>
          </a:bodyPr>
          <a:lstStyle/>
          <a:p>
            <a:r>
              <a:rPr lang="en-US" b="1" dirty="0">
                <a:solidFill>
                  <a:srgbClr val="1F4C7F"/>
                </a:solidFill>
              </a:rPr>
              <a:t>  Work in Your Strength Zone but Reinvent Yourself</a:t>
            </a:r>
          </a:p>
        </p:txBody>
      </p:sp>
      <p:sp>
        <p:nvSpPr>
          <p:cNvPr id="49" name="TextBox 48"/>
          <p:cNvSpPr txBox="1"/>
          <p:nvPr/>
        </p:nvSpPr>
        <p:spPr>
          <a:xfrm>
            <a:off x="5718643" y="1821391"/>
            <a:ext cx="3044357" cy="1107963"/>
          </a:xfrm>
          <a:prstGeom prst="rect">
            <a:avLst/>
          </a:prstGeom>
          <a:noFill/>
        </p:spPr>
        <p:txBody>
          <a:bodyPr wrap="none" lIns="91407" tIns="45704" rIns="91407" bIns="45704" rtlCol="0">
            <a:spAutoFit/>
          </a:bodyPr>
          <a:lstStyle/>
          <a:p>
            <a:r>
              <a:rPr lang="en-US" b="1" dirty="0">
                <a:solidFill>
                  <a:srgbClr val="C0504D"/>
                </a:solidFill>
              </a:rPr>
              <a:t>- make thread-safe</a:t>
            </a:r>
          </a:p>
          <a:p>
            <a:r>
              <a:rPr lang="en-US" b="1" dirty="0">
                <a:solidFill>
                  <a:srgbClr val="C0504D"/>
                </a:solidFill>
              </a:rPr>
              <a:t>- improve throughput</a:t>
            </a:r>
          </a:p>
          <a:p>
            <a:r>
              <a:rPr lang="en-US" b="1" dirty="0">
                <a:solidFill>
                  <a:srgbClr val="C0504D"/>
                </a:solidFill>
              </a:rPr>
              <a:t>- improve scalability</a:t>
            </a:r>
          </a:p>
        </p:txBody>
      </p:sp>
      <p:sp>
        <p:nvSpPr>
          <p:cNvPr id="53" name="TextBox 52"/>
          <p:cNvSpPr txBox="1"/>
          <p:nvPr/>
        </p:nvSpPr>
        <p:spPr>
          <a:xfrm>
            <a:off x="0" y="5029200"/>
            <a:ext cx="3187700" cy="430855"/>
          </a:xfrm>
          <a:prstGeom prst="rect">
            <a:avLst/>
          </a:prstGeom>
          <a:solidFill>
            <a:schemeClr val="bg1"/>
          </a:solidFill>
        </p:spPr>
        <p:txBody>
          <a:bodyPr wrap="square" lIns="91407" tIns="45704" rIns="91407" bIns="45704" rtlCol="0">
            <a:spAutoFit/>
          </a:bodyPr>
          <a:lstStyle/>
          <a:p>
            <a:endParaRPr lang="en-US" b="1" dirty="0">
              <a:solidFill>
                <a:srgbClr val="C0504D"/>
              </a:solidFill>
            </a:endParaRPr>
          </a:p>
        </p:txBody>
      </p:sp>
      <p:sp>
        <p:nvSpPr>
          <p:cNvPr id="2" name="TextBox 1"/>
          <p:cNvSpPr txBox="1"/>
          <p:nvPr/>
        </p:nvSpPr>
        <p:spPr>
          <a:xfrm>
            <a:off x="-76200" y="5897534"/>
            <a:ext cx="9677400" cy="461665"/>
          </a:xfrm>
          <a:prstGeom prst="rect">
            <a:avLst/>
          </a:prstGeom>
          <a:noFill/>
        </p:spPr>
        <p:txBody>
          <a:bodyPr wrap="square" rtlCol="0">
            <a:spAutoFit/>
          </a:bodyPr>
          <a:lstStyle/>
          <a:p>
            <a:r>
              <a:rPr lang="en-US" sz="2400" b="1" dirty="0">
                <a:solidFill>
                  <a:srgbClr val="7030A0"/>
                </a:solidFill>
              </a:rPr>
              <a:t>Principles for changing between different programming models</a:t>
            </a:r>
          </a:p>
        </p:txBody>
      </p:sp>
      <p:sp>
        <p:nvSpPr>
          <p:cNvPr id="3" name="Slide Number Placeholder 2"/>
          <p:cNvSpPr>
            <a:spLocks noGrp="1"/>
          </p:cNvSpPr>
          <p:nvPr>
            <p:ph type="sldNum" sz="quarter" idx="10"/>
          </p:nvPr>
        </p:nvSpPr>
        <p:spPr/>
        <p:txBody>
          <a:bodyPr/>
          <a:lstStyle/>
          <a:p>
            <a:fld id="{9E09538B-8050-9642-BAB9-14094EB459F8}" type="slidenum">
              <a:rPr lang="en-US" smtClean="0"/>
              <a:t>28</a:t>
            </a:fld>
            <a:endParaRPr lang="en-US"/>
          </a:p>
        </p:txBody>
      </p:sp>
      <p:sp>
        <p:nvSpPr>
          <p:cNvPr id="20" name="TextBox 19"/>
          <p:cNvSpPr txBox="1"/>
          <p:nvPr/>
        </p:nvSpPr>
        <p:spPr>
          <a:xfrm>
            <a:off x="5274129" y="4590496"/>
            <a:ext cx="4191000" cy="1200296"/>
          </a:xfrm>
          <a:prstGeom prst="rect">
            <a:avLst/>
          </a:prstGeom>
          <a:noFill/>
        </p:spPr>
        <p:txBody>
          <a:bodyPr wrap="square" lIns="91407" tIns="45704" rIns="91407" bIns="45704" rtlCol="0">
            <a:spAutoFit/>
          </a:bodyPr>
          <a:lstStyle/>
          <a:p>
            <a:r>
              <a:rPr lang="en-US" sz="2400" b="1" dirty="0">
                <a:latin typeface="Arial Narrow"/>
                <a:cs typeface="Arial Narrow"/>
              </a:rPr>
              <a:t>IoT and ML [’19– TBD]</a:t>
            </a:r>
          </a:p>
          <a:p>
            <a:r>
              <a:rPr lang="en-US" sz="2400" b="1" dirty="0">
                <a:solidFill>
                  <a:srgbClr val="C0504D"/>
                </a:solidFill>
              </a:rPr>
              <a:t>-from deterministic to probabilistic</a:t>
            </a:r>
          </a:p>
        </p:txBody>
      </p:sp>
      <p:cxnSp>
        <p:nvCxnSpPr>
          <p:cNvPr id="21" name="Straight Connector 30"/>
          <p:cNvCxnSpPr>
            <a:cxnSpLocks noChangeShapeType="1"/>
          </p:cNvCxnSpPr>
          <p:nvPr/>
        </p:nvCxnSpPr>
        <p:spPr bwMode="auto">
          <a:xfrm>
            <a:off x="5445911" y="4206294"/>
            <a:ext cx="1028701" cy="372935"/>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pic>
        <p:nvPicPr>
          <p:cNvPr id="22" name="Picture 21">
            <a:extLst>
              <a:ext uri="{FF2B5EF4-FFF2-40B4-BE49-F238E27FC236}">
                <a16:creationId xmlns:a16="http://schemas.microsoft.com/office/drawing/2014/main" id="{4DB8CD2C-0F70-C549-AA1C-585179D1011A}"/>
              </a:ext>
            </a:extLst>
          </p:cNvPr>
          <p:cNvPicPr>
            <a:picLocks noChangeAspect="1"/>
          </p:cNvPicPr>
          <p:nvPr/>
        </p:nvPicPr>
        <p:blipFill>
          <a:blip r:embed="rId4"/>
          <a:stretch>
            <a:fillRect/>
          </a:stretch>
        </p:blipFill>
        <p:spPr>
          <a:xfrm>
            <a:off x="8131481" y="15856"/>
            <a:ext cx="1076350" cy="1076350"/>
          </a:xfrm>
          <a:prstGeom prst="rect">
            <a:avLst/>
          </a:prstGeom>
        </p:spPr>
      </p:pic>
    </p:spTree>
    <p:custDataLst>
      <p:tags r:id="rId1"/>
    </p:custDataLst>
    <p:extLst>
      <p:ext uri="{BB962C8B-B14F-4D97-AF65-F5344CB8AC3E}">
        <p14:creationId xmlns:p14="http://schemas.microsoft.com/office/powerpoint/2010/main" val="443650911"/>
      </p:ext>
    </p:extLst>
  </p:cSld>
  <p:clrMapOvr>
    <a:masterClrMapping/>
  </p:clrMapOvr>
  <mc:AlternateContent xmlns:mc="http://schemas.openxmlformats.org/markup-compatibility/2006" xmlns:p14="http://schemas.microsoft.com/office/powerpoint/2010/main">
    <mc:Choice Requires="p14">
      <p:transition spd="slow" p14:dur="2000" advTm="269547"/>
    </mc:Choice>
    <mc:Fallback xmlns="">
      <p:transition spd="slow" advTm="2695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0" grpId="0"/>
      <p:bldP spid="24" grpId="0"/>
      <p:bldP spid="49" grpId="0"/>
      <p:bldP spid="2"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What’s coming next</a:t>
            </a:r>
          </a:p>
        </p:txBody>
      </p:sp>
      <p:sp>
        <p:nvSpPr>
          <p:cNvPr id="3" name="Slide Number Placeholder 2"/>
          <p:cNvSpPr>
            <a:spLocks noGrp="1"/>
          </p:cNvSpPr>
          <p:nvPr>
            <p:ph type="sldNum" sz="quarter" idx="10"/>
          </p:nvPr>
        </p:nvSpPr>
        <p:spPr/>
        <p:txBody>
          <a:bodyPr/>
          <a:lstStyle/>
          <a:p>
            <a:fld id="{9E09538B-8050-9642-BAB9-14094EB459F8}" type="slidenum">
              <a:rPr lang="en-US" smtClean="0"/>
              <a:t>29</a:t>
            </a:fld>
            <a:endParaRPr lang="en-US"/>
          </a:p>
        </p:txBody>
      </p:sp>
      <p:sp>
        <p:nvSpPr>
          <p:cNvPr id="4" name="TextBox 3">
            <a:extLst>
              <a:ext uri="{FF2B5EF4-FFF2-40B4-BE49-F238E27FC236}">
                <a16:creationId xmlns:a16="http://schemas.microsoft.com/office/drawing/2014/main" id="{AFE3F78E-6E66-E54B-B409-A16A77D249FD}"/>
              </a:ext>
            </a:extLst>
          </p:cNvPr>
          <p:cNvSpPr txBox="1"/>
          <p:nvPr/>
        </p:nvSpPr>
        <p:spPr>
          <a:xfrm>
            <a:off x="477982" y="1371600"/>
            <a:ext cx="8077200" cy="3816429"/>
          </a:xfrm>
          <a:prstGeom prst="rect">
            <a:avLst/>
          </a:prstGeom>
          <a:noFill/>
        </p:spPr>
        <p:txBody>
          <a:bodyPr wrap="square" rtlCol="0">
            <a:spAutoFit/>
          </a:bodyPr>
          <a:lstStyle/>
          <a:p>
            <a:r>
              <a:rPr lang="en-US" b="1" dirty="0"/>
              <a:t>Next class: read the Overview of IoT from the Internet Society</a:t>
            </a:r>
          </a:p>
          <a:p>
            <a:pPr marL="342900" indent="-342900">
              <a:buFontTx/>
              <a:buChar char="-"/>
            </a:pPr>
            <a:r>
              <a:rPr lang="en-US" b="1" dirty="0"/>
              <a:t>focuses on IoT applications and areas of challenges, growth for the sector</a:t>
            </a:r>
          </a:p>
          <a:p>
            <a:pPr marL="342900" indent="-342900">
              <a:buFontTx/>
              <a:buChar char="-"/>
            </a:pPr>
            <a:endParaRPr lang="en-US" b="1" dirty="0"/>
          </a:p>
          <a:p>
            <a:r>
              <a:rPr lang="en-US" b="1" dirty="0"/>
              <a:t>Next class meeting will be special:</a:t>
            </a:r>
          </a:p>
          <a:p>
            <a:r>
              <a:rPr lang="en-US" b="1" dirty="0"/>
              <a:t> - live interview and discussion with Ricky Singh, VP of IoT at Software AG</a:t>
            </a:r>
          </a:p>
          <a:p>
            <a:pPr marL="342900" indent="-342900">
              <a:buFontTx/>
              <a:buChar char="-"/>
            </a:pPr>
            <a:r>
              <a:rPr lang="en-US" b="1" dirty="0"/>
              <a:t>Submit questions you want to ask Ricky on Piazza ahead of time (I will create a page)</a:t>
            </a:r>
          </a:p>
          <a:p>
            <a:endParaRPr lang="en-US" b="1" dirty="0"/>
          </a:p>
        </p:txBody>
      </p:sp>
    </p:spTree>
    <p:extLst>
      <p:ext uri="{BB962C8B-B14F-4D97-AF65-F5344CB8AC3E}">
        <p14:creationId xmlns:p14="http://schemas.microsoft.com/office/powerpoint/2010/main" val="1445502610"/>
      </p:ext>
    </p:extLst>
  </p:cSld>
  <p:clrMapOvr>
    <a:masterClrMapping/>
  </p:clrMapOvr>
  <mc:AlternateContent xmlns:mc="http://schemas.openxmlformats.org/markup-compatibility/2006" xmlns:p14="http://schemas.microsoft.com/office/powerpoint/2010/main">
    <mc:Choice Requires="p14">
      <p:transition spd="slow" p14:dur="2000" advTm="3891"/>
    </mc:Choice>
    <mc:Fallback xmlns="">
      <p:transition xmlns:p14="http://schemas.microsoft.com/office/powerpoint/2010/main" spd="slow" advTm="389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What is Refactoring?</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37" name="TextBox 36"/>
          <p:cNvSpPr txBox="1"/>
          <p:nvPr/>
        </p:nvSpPr>
        <p:spPr>
          <a:xfrm>
            <a:off x="373265" y="1219200"/>
            <a:ext cx="6673555" cy="1446518"/>
          </a:xfrm>
          <a:prstGeom prst="rect">
            <a:avLst/>
          </a:prstGeom>
          <a:noFill/>
        </p:spPr>
        <p:txBody>
          <a:bodyPr wrap="none" lIns="91407" tIns="45704" rIns="91407" bIns="45704" rtlCol="0">
            <a:spAutoFit/>
          </a:bodyPr>
          <a:lstStyle/>
          <a:p>
            <a:pPr marL="0" lvl="2"/>
            <a:r>
              <a:rPr lang="en-GB" b="1" dirty="0">
                <a:latin typeface="Tahoma" charset="0"/>
                <a:ea typeface="ＭＳ Ｐゴシック" charset="0"/>
                <a:cs typeface="ＭＳ Ｐゴシック" charset="0"/>
              </a:rPr>
              <a:t>“A change made to the </a:t>
            </a:r>
            <a:r>
              <a:rPr lang="en-GB" b="1" dirty="0">
                <a:solidFill>
                  <a:srgbClr val="FF0000"/>
                </a:solidFill>
                <a:latin typeface="Tahoma" charset="0"/>
                <a:ea typeface="ＭＳ Ｐゴシック" charset="0"/>
                <a:cs typeface="ＭＳ Ｐゴシック" charset="0"/>
              </a:rPr>
              <a:t>internal structure </a:t>
            </a:r>
            <a:r>
              <a:rPr lang="en-GB" b="1" dirty="0">
                <a:latin typeface="Tahoma" charset="0"/>
                <a:ea typeface="ＭＳ Ｐゴシック" charset="0"/>
                <a:cs typeface="ＭＳ Ｐゴシック" charset="0"/>
              </a:rPr>
              <a:t>of </a:t>
            </a:r>
          </a:p>
          <a:p>
            <a:pPr marL="0" lvl="2"/>
            <a:r>
              <a:rPr lang="en-GB" b="1" dirty="0">
                <a:latin typeface="Tahoma" charset="0"/>
                <a:ea typeface="ＭＳ Ｐゴシック" charset="0"/>
                <a:cs typeface="ＭＳ Ｐゴシック" charset="0"/>
              </a:rPr>
              <a:t>software to make it </a:t>
            </a:r>
            <a:r>
              <a:rPr lang="en-GB" b="1" dirty="0">
                <a:solidFill>
                  <a:srgbClr val="FF0000"/>
                </a:solidFill>
                <a:latin typeface="Tahoma" charset="0"/>
                <a:ea typeface="ＭＳ Ｐゴシック" charset="0"/>
                <a:cs typeface="ＭＳ Ｐゴシック" charset="0"/>
              </a:rPr>
              <a:t>easier to understand</a:t>
            </a:r>
            <a:r>
              <a:rPr lang="en-GB" b="1" dirty="0">
                <a:latin typeface="Tahoma" charset="0"/>
                <a:ea typeface="ＭＳ Ｐゴシック" charset="0"/>
                <a:cs typeface="ＭＳ Ｐゴシック" charset="0"/>
              </a:rPr>
              <a:t> and </a:t>
            </a:r>
          </a:p>
          <a:p>
            <a:pPr marL="0" lvl="2"/>
            <a:r>
              <a:rPr lang="en-GB" b="1" dirty="0">
                <a:solidFill>
                  <a:srgbClr val="FF0000"/>
                </a:solidFill>
                <a:latin typeface="Tahoma" charset="0"/>
                <a:ea typeface="ＭＳ Ｐゴシック" charset="0"/>
                <a:cs typeface="ＭＳ Ｐゴシック" charset="0"/>
              </a:rPr>
              <a:t>cheaper to modify</a:t>
            </a:r>
            <a:r>
              <a:rPr lang="en-GB" b="1" dirty="0">
                <a:latin typeface="Tahoma" charset="0"/>
                <a:ea typeface="ＭＳ Ｐゴシック" charset="0"/>
                <a:cs typeface="ＭＳ Ｐゴシック" charset="0"/>
              </a:rPr>
              <a:t> without changing </a:t>
            </a:r>
          </a:p>
          <a:p>
            <a:pPr marL="0" lvl="2"/>
            <a:r>
              <a:rPr lang="en-GB" b="1" dirty="0">
                <a:latin typeface="Tahoma" charset="0"/>
                <a:ea typeface="ＭＳ Ｐゴシック" charset="0"/>
                <a:cs typeface="ＭＳ Ｐゴシック" charset="0"/>
              </a:rPr>
              <a:t>its observable behaviour” </a:t>
            </a:r>
            <a:r>
              <a:rPr lang="mr-IN" b="1" dirty="0">
                <a:latin typeface="Tahoma" charset="0"/>
                <a:ea typeface="ＭＳ Ｐゴシック" charset="0"/>
                <a:cs typeface="ＭＳ Ｐゴシック" charset="0"/>
              </a:rPr>
              <a:t>–</a:t>
            </a:r>
            <a:r>
              <a:rPr lang="en-GB" b="1" dirty="0">
                <a:latin typeface="Tahoma" charset="0"/>
                <a:ea typeface="ＭＳ Ｐゴシック" charset="0"/>
                <a:cs typeface="ＭＳ Ｐゴシック" charset="0"/>
              </a:rPr>
              <a:t> M. Fowler [1999]</a:t>
            </a:r>
            <a:endParaRPr lang="en-US" b="1" dirty="0"/>
          </a:p>
        </p:txBody>
      </p:sp>
      <p:pic>
        <p:nvPicPr>
          <p:cNvPr id="7" name="Picture 6" descr="refactoring_improving_the_desig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3489" y="990600"/>
            <a:ext cx="1872044" cy="2362200"/>
          </a:xfrm>
          <a:prstGeom prst="rect">
            <a:avLst/>
          </a:prstGeom>
        </p:spPr>
      </p:pic>
      <p:sp>
        <p:nvSpPr>
          <p:cNvPr id="17" name="TextBox 16"/>
          <p:cNvSpPr txBox="1"/>
          <p:nvPr/>
        </p:nvSpPr>
        <p:spPr>
          <a:xfrm>
            <a:off x="228600" y="3455345"/>
            <a:ext cx="4772631" cy="430855"/>
          </a:xfrm>
          <a:prstGeom prst="rect">
            <a:avLst/>
          </a:prstGeom>
          <a:noFill/>
        </p:spPr>
        <p:txBody>
          <a:bodyPr wrap="none" lIns="91407" tIns="45704" rIns="91407" bIns="45704" rtlCol="0">
            <a:spAutoFit/>
          </a:bodyPr>
          <a:lstStyle/>
          <a:p>
            <a:pPr marL="0" lvl="2"/>
            <a:r>
              <a:rPr lang="en-US" b="1" dirty="0"/>
              <a:t>Top-level menu in all modern IDEs</a:t>
            </a:r>
          </a:p>
        </p:txBody>
      </p:sp>
      <p:pic>
        <p:nvPicPr>
          <p:cNvPr id="2" name="Picture 1" descr="refactorMenu-300x179.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8343" y="3411063"/>
            <a:ext cx="3810000" cy="2273300"/>
          </a:xfrm>
          <a:prstGeom prst="rect">
            <a:avLst/>
          </a:prstGeom>
        </p:spPr>
      </p:pic>
      <p:sp>
        <p:nvSpPr>
          <p:cNvPr id="3" name="Slide Number Placeholder 2"/>
          <p:cNvSpPr>
            <a:spLocks noGrp="1"/>
          </p:cNvSpPr>
          <p:nvPr>
            <p:ph type="sldNum" sz="quarter" idx="10"/>
          </p:nvPr>
        </p:nvSpPr>
        <p:spPr>
          <a:xfrm>
            <a:off x="6553200" y="5822957"/>
            <a:ext cx="2133600" cy="365125"/>
          </a:xfrm>
        </p:spPr>
        <p:txBody>
          <a:bodyPr/>
          <a:lstStyle/>
          <a:p>
            <a:fld id="{9E09538B-8050-9642-BAB9-14094EB459F8}" type="slidenum">
              <a:rPr lang="en-US" smtClean="0"/>
              <a:t>3</a:t>
            </a:fld>
            <a:endParaRPr lang="en-US"/>
          </a:p>
        </p:txBody>
      </p:sp>
      <p:pic>
        <p:nvPicPr>
          <p:cNvPr id="11" name="Picture 10"/>
          <p:cNvPicPr>
            <a:picLocks noChangeAspect="1"/>
          </p:cNvPicPr>
          <p:nvPr/>
        </p:nvPicPr>
        <p:blipFill>
          <a:blip r:embed="rId6"/>
          <a:stretch>
            <a:fillRect/>
          </a:stretch>
        </p:blipFill>
        <p:spPr>
          <a:xfrm>
            <a:off x="4190764" y="4343400"/>
            <a:ext cx="825500" cy="825500"/>
          </a:xfrm>
          <a:prstGeom prst="rect">
            <a:avLst/>
          </a:prstGeom>
        </p:spPr>
      </p:pic>
      <p:sp>
        <p:nvSpPr>
          <p:cNvPr id="12" name="TextBox 11"/>
          <p:cNvSpPr txBox="1"/>
          <p:nvPr/>
        </p:nvSpPr>
        <p:spPr>
          <a:xfrm>
            <a:off x="152400" y="4343400"/>
            <a:ext cx="4035012" cy="769409"/>
          </a:xfrm>
          <a:prstGeom prst="rect">
            <a:avLst/>
          </a:prstGeom>
          <a:noFill/>
        </p:spPr>
        <p:txBody>
          <a:bodyPr wrap="none" lIns="91407" tIns="45704" rIns="91407" bIns="45704" rtlCol="0">
            <a:spAutoFit/>
          </a:bodyPr>
          <a:lstStyle/>
          <a:p>
            <a:r>
              <a:rPr lang="en-US" b="1" dirty="0"/>
              <a:t>In 2000, I created the first </a:t>
            </a:r>
          </a:p>
          <a:p>
            <a:r>
              <a:rPr lang="en-US" b="1" dirty="0"/>
              <a:t>open-source refactoring tool</a:t>
            </a:r>
          </a:p>
        </p:txBody>
      </p:sp>
      <p:pic>
        <p:nvPicPr>
          <p:cNvPr id="13" name="Picture 12">
            <a:extLst>
              <a:ext uri="{FF2B5EF4-FFF2-40B4-BE49-F238E27FC236}">
                <a16:creationId xmlns:a16="http://schemas.microsoft.com/office/drawing/2014/main" id="{24E5E4F7-A54E-E645-84B4-96B212A679E0}"/>
              </a:ext>
            </a:extLst>
          </p:cNvPr>
          <p:cNvPicPr>
            <a:picLocks noChangeAspect="1"/>
          </p:cNvPicPr>
          <p:nvPr/>
        </p:nvPicPr>
        <p:blipFill>
          <a:blip r:embed="rId7"/>
          <a:stretch>
            <a:fillRect/>
          </a:stretch>
        </p:blipFill>
        <p:spPr>
          <a:xfrm>
            <a:off x="77760" y="5857850"/>
            <a:ext cx="1076350" cy="1076350"/>
          </a:xfrm>
          <a:prstGeom prst="rect">
            <a:avLst/>
          </a:prstGeom>
        </p:spPr>
      </p:pic>
      <p:sp>
        <p:nvSpPr>
          <p:cNvPr id="14" name="TextBox 13"/>
          <p:cNvSpPr txBox="1"/>
          <p:nvPr/>
        </p:nvSpPr>
        <p:spPr>
          <a:xfrm>
            <a:off x="152400" y="5383633"/>
            <a:ext cx="3531669" cy="430855"/>
          </a:xfrm>
          <a:prstGeom prst="rect">
            <a:avLst/>
          </a:prstGeom>
          <a:noFill/>
        </p:spPr>
        <p:txBody>
          <a:bodyPr wrap="none" lIns="91407" tIns="45704" rIns="91407" bIns="45704" rtlCol="0">
            <a:spAutoFit/>
          </a:bodyPr>
          <a:lstStyle/>
          <a:p>
            <a:r>
              <a:rPr lang="en-US" b="1" dirty="0"/>
              <a:t>In 2004, I joined the team</a:t>
            </a:r>
          </a:p>
        </p:txBody>
      </p:sp>
      <p:pic>
        <p:nvPicPr>
          <p:cNvPr id="15" name="Picture 14"/>
          <p:cNvPicPr>
            <a:picLocks noChangeAspect="1"/>
          </p:cNvPicPr>
          <p:nvPr/>
        </p:nvPicPr>
        <p:blipFill>
          <a:blip r:embed="rId8"/>
          <a:stretch>
            <a:fillRect/>
          </a:stretch>
        </p:blipFill>
        <p:spPr>
          <a:xfrm>
            <a:off x="3617604" y="5227363"/>
            <a:ext cx="1409700" cy="722923"/>
          </a:xfrm>
          <a:prstGeom prst="rect">
            <a:avLst/>
          </a:prstGeom>
        </p:spPr>
      </p:pic>
      <p:sp>
        <p:nvSpPr>
          <p:cNvPr id="16" name="TextBox 15"/>
          <p:cNvSpPr txBox="1"/>
          <p:nvPr/>
        </p:nvSpPr>
        <p:spPr>
          <a:xfrm>
            <a:off x="1196077" y="6248400"/>
            <a:ext cx="6415857" cy="430855"/>
          </a:xfrm>
          <a:prstGeom prst="rect">
            <a:avLst/>
          </a:prstGeom>
          <a:noFill/>
        </p:spPr>
        <p:txBody>
          <a:bodyPr wrap="none" lIns="91407" tIns="45704" rIns="91407" bIns="45704" rtlCol="0">
            <a:spAutoFit/>
          </a:bodyPr>
          <a:lstStyle/>
          <a:p>
            <a:r>
              <a:rPr lang="en-US" b="1" dirty="0">
                <a:solidFill>
                  <a:srgbClr val="333399"/>
                </a:solidFill>
              </a:rPr>
              <a:t>To go fast, go alone. To go far, go with others. </a:t>
            </a:r>
          </a:p>
        </p:txBody>
      </p:sp>
    </p:spTree>
    <p:custDataLst>
      <p:tags r:id="rId1"/>
    </p:custDataLst>
    <p:extLst>
      <p:ext uri="{BB962C8B-B14F-4D97-AF65-F5344CB8AC3E}">
        <p14:creationId xmlns:p14="http://schemas.microsoft.com/office/powerpoint/2010/main" val="1906264138"/>
      </p:ext>
    </p:extLst>
  </p:cSld>
  <p:clrMapOvr>
    <a:masterClrMapping/>
  </p:clrMapOvr>
  <mc:AlternateContent xmlns:mc="http://schemas.openxmlformats.org/markup-compatibility/2006" xmlns:p14="http://schemas.microsoft.com/office/powerpoint/2010/main">
    <mc:Choice Requires="p14">
      <p:transition spd="slow" p14:dur="2000" advTm="101612"/>
    </mc:Choice>
    <mc:Fallback xmlns="">
      <p:transition spd="slow" advTm="1016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7" grpId="0"/>
      <p:bldP spid="12" grpId="0"/>
      <p:bldP spid="14"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O3: To Grow, Expand the Target Artefacts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8" name="Picture 7" descr="C:\Users\vahid\AppData\Local\Microsoft\Windows\INetCache\Content.Word\target-lin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111399"/>
            <a:ext cx="6705600" cy="4114800"/>
          </a:xfrm>
          <a:prstGeom prst="rect">
            <a:avLst/>
          </a:prstGeom>
          <a:noFill/>
          <a:ln>
            <a:noFill/>
          </a:ln>
        </p:spPr>
      </p:pic>
      <p:pic>
        <p:nvPicPr>
          <p:cNvPr id="9" name="Picture 8" descr="C:\Users\vahid\AppData\Local\Microsoft\Windows\INetCache\Content.Word\target-pi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200" y="3003699"/>
            <a:ext cx="2743200" cy="1917700"/>
          </a:xfrm>
          <a:prstGeom prst="rect">
            <a:avLst/>
          </a:prstGeom>
          <a:noFill/>
          <a:ln>
            <a:noFill/>
          </a:ln>
        </p:spPr>
      </p:pic>
      <p:sp>
        <p:nvSpPr>
          <p:cNvPr id="7" name="Rectangle 6"/>
          <p:cNvSpPr/>
          <p:nvPr/>
        </p:nvSpPr>
        <p:spPr>
          <a:xfrm>
            <a:off x="550333" y="5783759"/>
            <a:ext cx="8500533" cy="769441"/>
          </a:xfrm>
          <a:prstGeom prst="rect">
            <a:avLst/>
          </a:prstGeom>
        </p:spPr>
        <p:txBody>
          <a:bodyPr wrap="square">
            <a:spAutoFit/>
          </a:bodyPr>
          <a:lstStyle/>
          <a:p>
            <a:pPr marL="0" lvl="2"/>
            <a:r>
              <a:rPr lang="en-GB" b="1" dirty="0">
                <a:latin typeface="Tahoma" charset="0"/>
                <a:ea typeface="ＭＳ Ｐゴシック" charset="0"/>
                <a:cs typeface="ＭＳ Ｐゴシック" charset="0"/>
              </a:rPr>
              <a:t>Expand target</a:t>
            </a:r>
            <a:r>
              <a:rPr lang="en-GB" b="1">
                <a:latin typeface="Tahoma" charset="0"/>
                <a:ea typeface="ＭＳ Ｐゴシック" charset="0"/>
                <a:cs typeface="ＭＳ Ｐゴシック" charset="0"/>
              </a:rPr>
              <a:t>: new refactoring </a:t>
            </a:r>
            <a:r>
              <a:rPr lang="en-GB" b="1" dirty="0">
                <a:latin typeface="Tahoma" charset="0"/>
                <a:ea typeface="ＭＳ Ｐゴシック" charset="0"/>
                <a:cs typeface="ＭＳ Ｐゴシック" charset="0"/>
              </a:rPr>
              <a:t>research is about change to the </a:t>
            </a:r>
            <a:r>
              <a:rPr lang="en-GB" b="1" dirty="0">
                <a:solidFill>
                  <a:srgbClr val="FF0000"/>
                </a:solidFill>
                <a:latin typeface="Tahoma" charset="0"/>
                <a:ea typeface="ＭＳ Ｐゴシック" charset="0"/>
                <a:cs typeface="ＭＳ Ｐゴシック" charset="0"/>
              </a:rPr>
              <a:t>code, models, architecture, DB, UI </a:t>
            </a:r>
            <a:endParaRPr lang="en-US" dirty="0"/>
          </a:p>
        </p:txBody>
      </p:sp>
      <p:sp>
        <p:nvSpPr>
          <p:cNvPr id="10" name="TextBox 9"/>
          <p:cNvSpPr txBox="1"/>
          <p:nvPr/>
        </p:nvSpPr>
        <p:spPr>
          <a:xfrm>
            <a:off x="5927272" y="1950544"/>
            <a:ext cx="845037" cy="430855"/>
          </a:xfrm>
          <a:prstGeom prst="rect">
            <a:avLst/>
          </a:prstGeom>
          <a:noFill/>
        </p:spPr>
        <p:txBody>
          <a:bodyPr wrap="none" lIns="91407" tIns="45704" rIns="91407" bIns="45704" rtlCol="0">
            <a:spAutoFit/>
          </a:bodyPr>
          <a:lstStyle/>
          <a:p>
            <a:pPr marL="0" lvl="2"/>
            <a:r>
              <a:rPr lang="en-US" b="1" dirty="0"/>
              <a:t>code</a:t>
            </a:r>
            <a:endParaRPr lang="en-US" b="1" dirty="0">
              <a:solidFill>
                <a:srgbClr val="FF0000"/>
              </a:solidFill>
            </a:endParaRPr>
          </a:p>
        </p:txBody>
      </p:sp>
      <p:sp>
        <p:nvSpPr>
          <p:cNvPr id="11" name="TextBox 10"/>
          <p:cNvSpPr txBox="1"/>
          <p:nvPr/>
        </p:nvSpPr>
        <p:spPr>
          <a:xfrm>
            <a:off x="6215744" y="1470362"/>
            <a:ext cx="1173653" cy="430855"/>
          </a:xfrm>
          <a:prstGeom prst="rect">
            <a:avLst/>
          </a:prstGeom>
          <a:noFill/>
        </p:spPr>
        <p:txBody>
          <a:bodyPr wrap="none" lIns="91407" tIns="45704" rIns="91407" bIns="45704" rtlCol="0">
            <a:spAutoFit/>
          </a:bodyPr>
          <a:lstStyle/>
          <a:p>
            <a:pPr marL="0" lvl="2"/>
            <a:r>
              <a:rPr lang="en-US" b="1" dirty="0"/>
              <a:t>models</a:t>
            </a:r>
            <a:endParaRPr lang="en-US" b="1" dirty="0">
              <a:solidFill>
                <a:srgbClr val="FF0000"/>
              </a:solidFill>
            </a:endParaRPr>
          </a:p>
        </p:txBody>
      </p:sp>
      <p:sp>
        <p:nvSpPr>
          <p:cNvPr id="12" name="TextBox 11"/>
          <p:cNvSpPr txBox="1"/>
          <p:nvPr/>
        </p:nvSpPr>
        <p:spPr>
          <a:xfrm>
            <a:off x="6192971" y="2414093"/>
            <a:ext cx="1802030" cy="430855"/>
          </a:xfrm>
          <a:prstGeom prst="rect">
            <a:avLst/>
          </a:prstGeom>
          <a:noFill/>
        </p:spPr>
        <p:txBody>
          <a:bodyPr wrap="none" lIns="91407" tIns="45704" rIns="91407" bIns="45704" rtlCol="0">
            <a:spAutoFit/>
          </a:bodyPr>
          <a:lstStyle/>
          <a:p>
            <a:pPr marL="0" lvl="2"/>
            <a:r>
              <a:rPr lang="en-US" b="1"/>
              <a:t>architecture</a:t>
            </a:r>
            <a:endParaRPr lang="en-US" b="1" dirty="0">
              <a:solidFill>
                <a:srgbClr val="FF0000"/>
              </a:solidFill>
            </a:endParaRPr>
          </a:p>
        </p:txBody>
      </p:sp>
      <p:sp>
        <p:nvSpPr>
          <p:cNvPr id="13" name="TextBox 12"/>
          <p:cNvSpPr txBox="1"/>
          <p:nvPr/>
        </p:nvSpPr>
        <p:spPr>
          <a:xfrm>
            <a:off x="5969905" y="3733419"/>
            <a:ext cx="591762" cy="430855"/>
          </a:xfrm>
          <a:prstGeom prst="rect">
            <a:avLst/>
          </a:prstGeom>
          <a:noFill/>
        </p:spPr>
        <p:txBody>
          <a:bodyPr wrap="none" lIns="91407" tIns="45704" rIns="91407" bIns="45704" rtlCol="0">
            <a:spAutoFit/>
          </a:bodyPr>
          <a:lstStyle/>
          <a:p>
            <a:pPr marL="0" lvl="2"/>
            <a:r>
              <a:rPr lang="en-US" b="1" dirty="0"/>
              <a:t>DB</a:t>
            </a:r>
            <a:endParaRPr lang="en-US" b="1" dirty="0">
              <a:solidFill>
                <a:srgbClr val="FF0000"/>
              </a:solidFill>
            </a:endParaRPr>
          </a:p>
        </p:txBody>
      </p:sp>
      <p:sp>
        <p:nvSpPr>
          <p:cNvPr id="14" name="TextBox 13"/>
          <p:cNvSpPr txBox="1"/>
          <p:nvPr/>
        </p:nvSpPr>
        <p:spPr>
          <a:xfrm>
            <a:off x="6192971" y="4107557"/>
            <a:ext cx="466728" cy="430855"/>
          </a:xfrm>
          <a:prstGeom prst="rect">
            <a:avLst/>
          </a:prstGeom>
          <a:noFill/>
        </p:spPr>
        <p:txBody>
          <a:bodyPr wrap="none" lIns="91407" tIns="45704" rIns="91407" bIns="45704" rtlCol="0">
            <a:spAutoFit/>
          </a:bodyPr>
          <a:lstStyle/>
          <a:p>
            <a:pPr marL="0" lvl="2"/>
            <a:r>
              <a:rPr lang="en-US" b="1" dirty="0"/>
              <a:t>UI</a:t>
            </a:r>
            <a:endParaRPr lang="en-US" b="1" dirty="0">
              <a:solidFill>
                <a:srgbClr val="FF0000"/>
              </a:solidFill>
            </a:endParaRPr>
          </a:p>
        </p:txBody>
      </p:sp>
      <p:sp>
        <p:nvSpPr>
          <p:cNvPr id="3" name="Slide Number Placeholder 2"/>
          <p:cNvSpPr>
            <a:spLocks noGrp="1"/>
          </p:cNvSpPr>
          <p:nvPr>
            <p:ph type="sldNum" sz="quarter" idx="10"/>
          </p:nvPr>
        </p:nvSpPr>
        <p:spPr/>
        <p:txBody>
          <a:bodyPr/>
          <a:lstStyle/>
          <a:p>
            <a:fld id="{9E09538B-8050-9642-BAB9-14094EB459F8}" type="slidenum">
              <a:rPr lang="en-US" smtClean="0"/>
              <a:t>30</a:t>
            </a:fld>
            <a:endParaRPr lang="en-US"/>
          </a:p>
        </p:txBody>
      </p:sp>
    </p:spTree>
    <p:custDataLst>
      <p:tags r:id="rId1"/>
    </p:custDataLst>
    <p:extLst>
      <p:ext uri="{BB962C8B-B14F-4D97-AF65-F5344CB8AC3E}">
        <p14:creationId xmlns:p14="http://schemas.microsoft.com/office/powerpoint/2010/main" val="1594608188"/>
      </p:ext>
    </p:extLst>
  </p:cSld>
  <p:clrMapOvr>
    <a:masterClrMapping/>
  </p:clrMapOvr>
  <mc:AlternateContent xmlns:mc="http://schemas.openxmlformats.org/markup-compatibility/2006" xmlns:p14="http://schemas.microsoft.com/office/powerpoint/2010/main">
    <mc:Choice Requires="p14">
      <p:transition spd="slow" p14:dur="2000" advTm="59327"/>
    </mc:Choice>
    <mc:Fallback xmlns="">
      <p:transition spd="slow" advTm="5932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Refactoring research growth</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4" name="TextBox 3"/>
          <p:cNvSpPr txBox="1"/>
          <p:nvPr/>
        </p:nvSpPr>
        <p:spPr>
          <a:xfrm>
            <a:off x="457200" y="1219200"/>
            <a:ext cx="7050261" cy="430855"/>
          </a:xfrm>
          <a:prstGeom prst="rect">
            <a:avLst/>
          </a:prstGeom>
          <a:noFill/>
        </p:spPr>
        <p:txBody>
          <a:bodyPr wrap="none" lIns="91407" tIns="45704" rIns="91407" bIns="45704" rtlCol="0">
            <a:spAutoFit/>
          </a:bodyPr>
          <a:lstStyle/>
          <a:p>
            <a:pPr marL="0" lvl="2"/>
            <a:r>
              <a:rPr lang="en-US" b="1" dirty="0"/>
              <a:t>2,880 refactoring papers (4,944 authors) since 1990</a:t>
            </a:r>
          </a:p>
        </p:txBody>
      </p:sp>
      <p:pic>
        <p:nvPicPr>
          <p:cNvPr id="7" name="Picture 6" descr="C:\Users\Marouane\AppData\Local\Microsoft\Windows\INetCache\Content.Word\year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1600200"/>
            <a:ext cx="8305800" cy="4724400"/>
          </a:xfrm>
          <a:prstGeom prst="rect">
            <a:avLst/>
          </a:prstGeom>
          <a:noFill/>
          <a:ln>
            <a:noFill/>
          </a:ln>
        </p:spPr>
      </p:pic>
      <p:pic>
        <p:nvPicPr>
          <p:cNvPr id="8" name="Picture 7" descr="refactoring_improving_the_desig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9800" y="4336188"/>
            <a:ext cx="609600" cy="769211"/>
          </a:xfrm>
          <a:prstGeom prst="rect">
            <a:avLst/>
          </a:prstGeom>
        </p:spPr>
      </p:pic>
      <p:sp>
        <p:nvSpPr>
          <p:cNvPr id="2" name="Slide Number Placeholder 1"/>
          <p:cNvSpPr>
            <a:spLocks noGrp="1"/>
          </p:cNvSpPr>
          <p:nvPr>
            <p:ph type="sldNum" sz="quarter" idx="10"/>
          </p:nvPr>
        </p:nvSpPr>
        <p:spPr/>
        <p:txBody>
          <a:bodyPr/>
          <a:lstStyle/>
          <a:p>
            <a:fld id="{9E09538B-8050-9642-BAB9-14094EB459F8}" type="slidenum">
              <a:rPr lang="en-US" smtClean="0"/>
              <a:t>31</a:t>
            </a:fld>
            <a:endParaRPr lang="en-US"/>
          </a:p>
        </p:txBody>
      </p:sp>
      <p:pic>
        <p:nvPicPr>
          <p:cNvPr id="3" name="Picture 2"/>
          <p:cNvPicPr>
            <a:picLocks noChangeAspect="1"/>
          </p:cNvPicPr>
          <p:nvPr/>
        </p:nvPicPr>
        <p:blipFill>
          <a:blip r:embed="rId6"/>
          <a:stretch>
            <a:fillRect/>
          </a:stretch>
        </p:blipFill>
        <p:spPr>
          <a:xfrm>
            <a:off x="2819400" y="4419600"/>
            <a:ext cx="584200" cy="584200"/>
          </a:xfrm>
          <a:prstGeom prst="rect">
            <a:avLst/>
          </a:prstGeom>
        </p:spPr>
      </p:pic>
      <p:pic>
        <p:nvPicPr>
          <p:cNvPr id="9" name="Picture 8"/>
          <p:cNvPicPr>
            <a:picLocks noChangeAspect="1"/>
          </p:cNvPicPr>
          <p:nvPr/>
        </p:nvPicPr>
        <p:blipFill>
          <a:blip r:embed="rId7"/>
          <a:stretch>
            <a:fillRect/>
          </a:stretch>
        </p:blipFill>
        <p:spPr>
          <a:xfrm>
            <a:off x="2895600" y="4023152"/>
            <a:ext cx="411897" cy="411897"/>
          </a:xfrm>
          <a:prstGeom prst="rect">
            <a:avLst/>
          </a:prstGeom>
        </p:spPr>
      </p:pic>
    </p:spTree>
    <p:custDataLst>
      <p:tags r:id="rId1"/>
    </p:custDataLst>
    <p:extLst>
      <p:ext uri="{BB962C8B-B14F-4D97-AF65-F5344CB8AC3E}">
        <p14:creationId xmlns:p14="http://schemas.microsoft.com/office/powerpoint/2010/main" val="2736697788"/>
      </p:ext>
    </p:extLst>
  </p:cSld>
  <p:clrMapOvr>
    <a:masterClrMapping/>
  </p:clrMapOvr>
  <mc:AlternateContent xmlns:mc="http://schemas.openxmlformats.org/markup-compatibility/2006" xmlns:p14="http://schemas.microsoft.com/office/powerpoint/2010/main">
    <mc:Choice Requires="p14">
      <p:transition spd="slow" p14:dur="2000" advTm="9741"/>
    </mc:Choice>
    <mc:Fallback xmlns="">
      <p:transition spd="slow" advTm="9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The Humble Beginnings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3" name="TextBox 2"/>
          <p:cNvSpPr txBox="1"/>
          <p:nvPr/>
        </p:nvSpPr>
        <p:spPr>
          <a:xfrm>
            <a:off x="431558" y="1371600"/>
            <a:ext cx="8579974" cy="1077186"/>
          </a:xfrm>
          <a:prstGeom prst="rect">
            <a:avLst/>
          </a:prstGeom>
          <a:noFill/>
        </p:spPr>
        <p:txBody>
          <a:bodyPr wrap="none" lIns="91407" tIns="45704" rIns="91407" bIns="45704" rtlCol="0">
            <a:spAutoFit/>
          </a:bodyPr>
          <a:lstStyle/>
          <a:p>
            <a:pPr marL="0" lvl="2"/>
            <a:r>
              <a:rPr lang="en-US" b="1" dirty="0"/>
              <a:t>First refactoring paper: </a:t>
            </a:r>
          </a:p>
          <a:p>
            <a:pPr marL="0" lvl="2"/>
            <a:r>
              <a:rPr lang="en-US" b="1" dirty="0"/>
              <a:t>    - Bill </a:t>
            </a:r>
            <a:r>
              <a:rPr lang="en-US" b="1" dirty="0" err="1"/>
              <a:t>Opdyke</a:t>
            </a:r>
            <a:r>
              <a:rPr lang="en-US" b="1" dirty="0"/>
              <a:t> and Ralph Johnson [SOPPA’90]: </a:t>
            </a:r>
            <a:r>
              <a:rPr lang="en-US" sz="2000" b="1" i="1" dirty="0"/>
              <a:t>Refactoring, an</a:t>
            </a:r>
          </a:p>
          <a:p>
            <a:pPr marL="0" lvl="2"/>
            <a:r>
              <a:rPr lang="en-US" sz="2000" b="1" i="1" dirty="0"/>
              <a:t>Aid in designing application frameworks and evolving OO systems</a:t>
            </a:r>
          </a:p>
        </p:txBody>
      </p:sp>
      <p:sp>
        <p:nvSpPr>
          <p:cNvPr id="4" name="TextBox 3"/>
          <p:cNvSpPr txBox="1"/>
          <p:nvPr/>
        </p:nvSpPr>
        <p:spPr>
          <a:xfrm>
            <a:off x="457200" y="2209800"/>
            <a:ext cx="6750499" cy="3477843"/>
          </a:xfrm>
          <a:prstGeom prst="rect">
            <a:avLst/>
          </a:prstGeom>
          <a:noFill/>
        </p:spPr>
        <p:txBody>
          <a:bodyPr wrap="none" lIns="91407" tIns="45704" rIns="91407" bIns="45704" rtlCol="0">
            <a:spAutoFit/>
          </a:bodyPr>
          <a:lstStyle/>
          <a:p>
            <a:pPr marL="0" lvl="2"/>
            <a:endParaRPr lang="en-US" b="1" dirty="0"/>
          </a:p>
          <a:p>
            <a:pPr marL="0" lvl="2"/>
            <a:endParaRPr lang="en-US" b="1" dirty="0"/>
          </a:p>
          <a:p>
            <a:pPr marL="0" lvl="2"/>
            <a:r>
              <a:rPr lang="en-US" b="1" dirty="0"/>
              <a:t>First PhD dissertations:</a:t>
            </a:r>
          </a:p>
          <a:p>
            <a:pPr marL="342900" lvl="2" indent="-342900">
              <a:buFontTx/>
              <a:buChar char="-"/>
            </a:pPr>
            <a:r>
              <a:rPr lang="en-US" b="1" dirty="0"/>
              <a:t>Bill Griswold ‘91 at U of Washington </a:t>
            </a:r>
          </a:p>
          <a:p>
            <a:pPr marL="342900" lvl="2" indent="-342900">
              <a:buFontTx/>
              <a:buChar char="-"/>
            </a:pPr>
            <a:r>
              <a:rPr lang="en-US" b="1" dirty="0"/>
              <a:t>Bill </a:t>
            </a:r>
            <a:r>
              <a:rPr lang="en-US" b="1" dirty="0" err="1"/>
              <a:t>Opdyke</a:t>
            </a:r>
            <a:r>
              <a:rPr lang="en-US" b="1" dirty="0"/>
              <a:t>    ‘92 at U of Illinois</a:t>
            </a:r>
          </a:p>
          <a:p>
            <a:pPr marL="342900" lvl="2" indent="-342900">
              <a:buFontTx/>
              <a:buChar char="-"/>
            </a:pPr>
            <a:r>
              <a:rPr lang="en-US" b="1" dirty="0"/>
              <a:t>Don Roberts   ‘99 at U of Illinois</a:t>
            </a:r>
          </a:p>
          <a:p>
            <a:pPr marL="342900" lvl="2" indent="-342900">
              <a:buFontTx/>
              <a:buChar char="-"/>
            </a:pPr>
            <a:endParaRPr lang="en-US" b="1" dirty="0"/>
          </a:p>
          <a:p>
            <a:pPr marL="342900" lvl="2" indent="-342900">
              <a:buFontTx/>
              <a:buChar char="-"/>
            </a:pPr>
            <a:endParaRPr lang="en-US" b="1" dirty="0"/>
          </a:p>
          <a:p>
            <a:pPr marL="0" lvl="2"/>
            <a:r>
              <a:rPr lang="en-US" b="1" dirty="0"/>
              <a:t>Refactoring research hard to publish in early 90s</a:t>
            </a:r>
          </a:p>
          <a:p>
            <a:pPr marL="0" lvl="2"/>
            <a:r>
              <a:rPr lang="en-US" b="1" dirty="0"/>
              <a:t>   - conflated with the compiler community</a:t>
            </a:r>
          </a:p>
        </p:txBody>
      </p:sp>
      <p:sp>
        <p:nvSpPr>
          <p:cNvPr id="2" name="Slide Number Placeholder 1"/>
          <p:cNvSpPr>
            <a:spLocks noGrp="1"/>
          </p:cNvSpPr>
          <p:nvPr>
            <p:ph type="sldNum" sz="quarter" idx="10"/>
          </p:nvPr>
        </p:nvSpPr>
        <p:spPr/>
        <p:txBody>
          <a:bodyPr/>
          <a:lstStyle/>
          <a:p>
            <a:fld id="{9E09538B-8050-9642-BAB9-14094EB459F8}" type="slidenum">
              <a:rPr lang="en-US" smtClean="0"/>
              <a:t>32</a:t>
            </a:fld>
            <a:endParaRPr lang="en-US"/>
          </a:p>
        </p:txBody>
      </p:sp>
    </p:spTree>
    <p:custDataLst>
      <p:tags r:id="rId1"/>
    </p:custDataLst>
    <p:extLst>
      <p:ext uri="{BB962C8B-B14F-4D97-AF65-F5344CB8AC3E}">
        <p14:creationId xmlns:p14="http://schemas.microsoft.com/office/powerpoint/2010/main" val="2083027702"/>
      </p:ext>
    </p:extLst>
  </p:cSld>
  <p:clrMapOvr>
    <a:masterClrMapping/>
  </p:clrMapOvr>
  <mc:AlternateContent xmlns:mc="http://schemas.openxmlformats.org/markup-compatibility/2006" xmlns:p14="http://schemas.microsoft.com/office/powerpoint/2010/main">
    <mc:Choice Requires="p14">
      <p:transition spd="slow" p14:dur="2000" advTm="166205"/>
    </mc:Choice>
    <mc:Fallback xmlns="">
      <p:transition spd="slow" advTm="1662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Reflections and Lessons I am Learning</a:t>
            </a:r>
          </a:p>
        </p:txBody>
      </p:sp>
      <p:pic>
        <p:nvPicPr>
          <p:cNvPr id="5" name="Picture 4"/>
          <p:cNvPicPr>
            <a:picLocks noChangeAspect="1"/>
          </p:cNvPicPr>
          <p:nvPr/>
        </p:nvPicPr>
        <p:blipFill>
          <a:blip r:embed="rId3"/>
          <a:stretch>
            <a:fillRect/>
          </a:stretch>
        </p:blipFill>
        <p:spPr>
          <a:xfrm>
            <a:off x="0" y="1496568"/>
            <a:ext cx="9144000" cy="3864864"/>
          </a:xfrm>
          <a:prstGeom prst="rect">
            <a:avLst/>
          </a:prstGeom>
        </p:spPr>
      </p:pic>
      <p:sp>
        <p:nvSpPr>
          <p:cNvPr id="3" name="Slide Number Placeholder 2"/>
          <p:cNvSpPr>
            <a:spLocks noGrp="1"/>
          </p:cNvSpPr>
          <p:nvPr>
            <p:ph type="sldNum" sz="quarter" idx="10"/>
          </p:nvPr>
        </p:nvSpPr>
        <p:spPr/>
        <p:txBody>
          <a:bodyPr/>
          <a:lstStyle/>
          <a:p>
            <a:fld id="{9E09538B-8050-9642-BAB9-14094EB459F8}" type="slidenum">
              <a:rPr lang="en-US" smtClean="0"/>
              <a:t>33</a:t>
            </a:fld>
            <a:endParaRPr lang="en-US"/>
          </a:p>
        </p:txBody>
      </p:sp>
    </p:spTree>
    <p:extLst>
      <p:ext uri="{BB962C8B-B14F-4D97-AF65-F5344CB8AC3E}">
        <p14:creationId xmlns:p14="http://schemas.microsoft.com/office/powerpoint/2010/main" val="25808339"/>
      </p:ext>
    </p:extLst>
  </p:cSld>
  <p:clrMapOvr>
    <a:masterClrMapping/>
  </p:clrMapOvr>
  <mc:AlternateContent xmlns:mc="http://schemas.openxmlformats.org/markup-compatibility/2006" xmlns:p14="http://schemas.microsoft.com/office/powerpoint/2010/main">
    <mc:Choice Requires="p14">
      <p:transition spd="slow" p14:dur="2000" advTm="61564"/>
    </mc:Choice>
    <mc:Fallback xmlns="">
      <p:transition spd="slow" advTm="6156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L3: Proactively Look for Opportunities,</a:t>
            </a:r>
            <a:br>
              <a:rPr lang="en-US" b="1" dirty="0">
                <a:solidFill>
                  <a:srgbClr val="1F4C7F"/>
                </a:solidFill>
              </a:rPr>
            </a:br>
            <a:r>
              <a:rPr lang="en-US" b="1" dirty="0">
                <a:solidFill>
                  <a:srgbClr val="1F4C7F"/>
                </a:solidFill>
              </a:rPr>
              <a:t>but Be Flexible</a:t>
            </a:r>
          </a:p>
        </p:txBody>
      </p:sp>
      <p:graphicFrame>
        <p:nvGraphicFramePr>
          <p:cNvPr id="3" name="Table 2"/>
          <p:cNvGraphicFramePr>
            <a:graphicFrameLocks noGrp="1"/>
          </p:cNvGraphicFramePr>
          <p:nvPr>
            <p:extLst>
              <p:ext uri="{D42A27DB-BD31-4B8C-83A1-F6EECF244321}">
                <p14:modId xmlns:p14="http://schemas.microsoft.com/office/powerpoint/2010/main" val="1002019762"/>
              </p:ext>
            </p:extLst>
          </p:nvPr>
        </p:nvGraphicFramePr>
        <p:xfrm>
          <a:off x="304800" y="2084446"/>
          <a:ext cx="8534404" cy="2547558"/>
        </p:xfrm>
        <a:graphic>
          <a:graphicData uri="http://schemas.openxmlformats.org/drawingml/2006/table">
            <a:tbl>
              <a:tblPr firstRow="1" bandRow="1">
                <a:tableStyleId>{073A0DAA-6AF3-43AB-8588-CEC1D06C72B9}</a:tableStyleId>
              </a:tblPr>
              <a:tblGrid>
                <a:gridCol w="2133601">
                  <a:extLst>
                    <a:ext uri="{9D8B030D-6E8A-4147-A177-3AD203B41FA5}">
                      <a16:colId xmlns:a16="http://schemas.microsoft.com/office/drawing/2014/main" val="20000"/>
                    </a:ext>
                  </a:extLst>
                </a:gridCol>
                <a:gridCol w="2133601">
                  <a:extLst>
                    <a:ext uri="{9D8B030D-6E8A-4147-A177-3AD203B41FA5}">
                      <a16:colId xmlns:a16="http://schemas.microsoft.com/office/drawing/2014/main" val="20001"/>
                    </a:ext>
                  </a:extLst>
                </a:gridCol>
                <a:gridCol w="2133601">
                  <a:extLst>
                    <a:ext uri="{9D8B030D-6E8A-4147-A177-3AD203B41FA5}">
                      <a16:colId xmlns:a16="http://schemas.microsoft.com/office/drawing/2014/main" val="20002"/>
                    </a:ext>
                  </a:extLst>
                </a:gridCol>
                <a:gridCol w="2133601">
                  <a:extLst>
                    <a:ext uri="{9D8B030D-6E8A-4147-A177-3AD203B41FA5}">
                      <a16:colId xmlns:a16="http://schemas.microsoft.com/office/drawing/2014/main" val="20003"/>
                    </a:ext>
                  </a:extLst>
                </a:gridCol>
              </a:tblGrid>
              <a:tr h="887354">
                <a:tc>
                  <a:txBody>
                    <a:bodyPr/>
                    <a:lstStyle/>
                    <a:p>
                      <a:r>
                        <a:rPr lang="en-US" dirty="0"/>
                        <a:t>Expected Company</a:t>
                      </a:r>
                    </a:p>
                  </a:txBody>
                  <a:tcPr/>
                </a:tc>
                <a:tc>
                  <a:txBody>
                    <a:bodyPr/>
                    <a:lstStyle/>
                    <a:p>
                      <a:r>
                        <a:rPr lang="en-US" dirty="0"/>
                        <a:t>Actual</a:t>
                      </a:r>
                      <a:r>
                        <a:rPr lang="en-US" baseline="0" dirty="0"/>
                        <a:t> </a:t>
                      </a:r>
                    </a:p>
                    <a:p>
                      <a:r>
                        <a:rPr lang="en-US" baseline="0" dirty="0"/>
                        <a:t>Company</a:t>
                      </a:r>
                      <a:endParaRPr lang="en-US" dirty="0"/>
                    </a:p>
                  </a:txBody>
                  <a:tcPr/>
                </a:tc>
                <a:tc>
                  <a:txBody>
                    <a:bodyPr/>
                    <a:lstStyle/>
                    <a:p>
                      <a:r>
                        <a:rPr lang="en-US" dirty="0"/>
                        <a:t>Expected </a:t>
                      </a:r>
                    </a:p>
                    <a:p>
                      <a:r>
                        <a:rPr lang="en-US" dirty="0"/>
                        <a:t>Target</a:t>
                      </a:r>
                    </a:p>
                  </a:txBody>
                  <a:tcPr/>
                </a:tc>
                <a:tc>
                  <a:txBody>
                    <a:bodyPr/>
                    <a:lstStyle/>
                    <a:p>
                      <a:r>
                        <a:rPr lang="en-US" dirty="0"/>
                        <a:t>Actual </a:t>
                      </a:r>
                    </a:p>
                    <a:p>
                      <a:r>
                        <a:rPr lang="en-US" dirty="0"/>
                        <a:t>Target</a:t>
                      </a:r>
                    </a:p>
                  </a:txBody>
                  <a:tcPr/>
                </a:tc>
                <a:extLst>
                  <a:ext uri="{0D108BD9-81ED-4DB2-BD59-A6C34878D82A}">
                    <a16:rowId xmlns:a16="http://schemas.microsoft.com/office/drawing/2014/main" val="10000"/>
                  </a:ext>
                </a:extLst>
              </a:tr>
              <a:tr h="830102">
                <a:tc>
                  <a:txBody>
                    <a:bodyPr/>
                    <a:lstStyle/>
                    <a:p>
                      <a:endParaRPr lang="en-US" dirty="0"/>
                    </a:p>
                  </a:txBody>
                  <a:tcPr/>
                </a:tc>
                <a:tc>
                  <a:txBody>
                    <a:bodyPr/>
                    <a:lstStyle/>
                    <a:p>
                      <a:endParaRPr lang="en-US" dirty="0"/>
                    </a:p>
                  </a:txBody>
                  <a:tcPr/>
                </a:tc>
                <a:tc>
                  <a:txBody>
                    <a:bodyPr/>
                    <a:lstStyle/>
                    <a:p>
                      <a:endParaRPr lang="en-US" b="1" dirty="0"/>
                    </a:p>
                  </a:txBody>
                  <a:tcPr/>
                </a:tc>
                <a:tc>
                  <a:txBody>
                    <a:bodyPr/>
                    <a:lstStyle/>
                    <a:p>
                      <a:endParaRPr lang="en-US"/>
                    </a:p>
                  </a:txBody>
                  <a:tcPr/>
                </a:tc>
                <a:extLst>
                  <a:ext uri="{0D108BD9-81ED-4DB2-BD59-A6C34878D82A}">
                    <a16:rowId xmlns:a16="http://schemas.microsoft.com/office/drawing/2014/main" val="10001"/>
                  </a:ext>
                </a:extLst>
              </a:tr>
              <a:tr h="83010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
        <p:nvSpPr>
          <p:cNvPr id="14" name="TextBox 13"/>
          <p:cNvSpPr txBox="1"/>
          <p:nvPr/>
        </p:nvSpPr>
        <p:spPr>
          <a:xfrm>
            <a:off x="4714696" y="2979036"/>
            <a:ext cx="1828800" cy="830964"/>
          </a:xfrm>
          <a:prstGeom prst="rect">
            <a:avLst/>
          </a:prstGeom>
          <a:noFill/>
        </p:spPr>
        <p:txBody>
          <a:bodyPr wrap="square" lIns="91407" tIns="45704" rIns="91407" bIns="45704" rtlCol="0">
            <a:spAutoFit/>
          </a:bodyPr>
          <a:lstStyle/>
          <a:p>
            <a:r>
              <a:rPr lang="en-US" sz="2400" b="1">
                <a:latin typeface="Arial Narrow"/>
                <a:cs typeface="Arial Narrow"/>
              </a:rPr>
              <a:t>Lambda </a:t>
            </a:r>
          </a:p>
          <a:p>
            <a:r>
              <a:rPr lang="en-US" sz="2400" b="1" dirty="0">
                <a:latin typeface="Arial Narrow"/>
                <a:cs typeface="Arial Narrow"/>
              </a:rPr>
              <a:t>Expressions</a:t>
            </a:r>
          </a:p>
        </p:txBody>
      </p:sp>
      <p:sp>
        <p:nvSpPr>
          <p:cNvPr id="15" name="TextBox 14"/>
          <p:cNvSpPr txBox="1"/>
          <p:nvPr/>
        </p:nvSpPr>
        <p:spPr>
          <a:xfrm>
            <a:off x="6705600" y="3810000"/>
            <a:ext cx="1981200" cy="830964"/>
          </a:xfrm>
          <a:prstGeom prst="rect">
            <a:avLst/>
          </a:prstGeom>
          <a:noFill/>
        </p:spPr>
        <p:txBody>
          <a:bodyPr wrap="square" lIns="91407" tIns="45704" rIns="91407" bIns="45704" rtlCol="0">
            <a:spAutoFit/>
          </a:bodyPr>
          <a:lstStyle/>
          <a:p>
            <a:r>
              <a:rPr lang="en-US" sz="2400" b="1" dirty="0">
                <a:latin typeface="Arial Narrow"/>
                <a:cs typeface="Arial Narrow"/>
              </a:rPr>
              <a:t>Type migration at scale</a:t>
            </a:r>
          </a:p>
        </p:txBody>
      </p:sp>
      <p:sp>
        <p:nvSpPr>
          <p:cNvPr id="17" name="TextBox 16"/>
          <p:cNvSpPr txBox="1"/>
          <p:nvPr/>
        </p:nvSpPr>
        <p:spPr>
          <a:xfrm>
            <a:off x="6705600" y="2979036"/>
            <a:ext cx="1828800" cy="830964"/>
          </a:xfrm>
          <a:prstGeom prst="rect">
            <a:avLst/>
          </a:prstGeom>
          <a:noFill/>
        </p:spPr>
        <p:txBody>
          <a:bodyPr wrap="square" lIns="91407" tIns="45704" rIns="91407" bIns="45704" rtlCol="0">
            <a:spAutoFit/>
          </a:bodyPr>
          <a:lstStyle/>
          <a:p>
            <a:r>
              <a:rPr lang="en-US" sz="2400" b="1">
                <a:latin typeface="Arial Narrow"/>
                <a:cs typeface="Arial Narrow"/>
              </a:rPr>
              <a:t>Lambda </a:t>
            </a:r>
          </a:p>
          <a:p>
            <a:r>
              <a:rPr lang="en-US" sz="2400" b="1" dirty="0">
                <a:latin typeface="Arial Narrow"/>
                <a:cs typeface="Arial Narrow"/>
              </a:rPr>
              <a:t>Expressions</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1300" y="3200400"/>
            <a:ext cx="886500" cy="35460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7663" y="3259646"/>
            <a:ext cx="1731937" cy="245554"/>
          </a:xfrm>
          <a:prstGeom prst="rect">
            <a:avLst/>
          </a:prstGeom>
        </p:spPr>
      </p:pic>
      <p:pic>
        <p:nvPicPr>
          <p:cNvPr id="18" name="Picture 17"/>
          <p:cNvPicPr>
            <a:picLocks noChangeAspect="1"/>
          </p:cNvPicPr>
          <p:nvPr/>
        </p:nvPicPr>
        <p:blipFill>
          <a:blip r:embed="rId6"/>
          <a:stretch>
            <a:fillRect/>
          </a:stretch>
        </p:blipFill>
        <p:spPr>
          <a:xfrm>
            <a:off x="2568395" y="3787158"/>
            <a:ext cx="1600200" cy="861041"/>
          </a:xfrm>
          <a:prstGeom prst="rect">
            <a:avLst/>
          </a:prstGeom>
        </p:spPr>
      </p:pic>
      <p:pic>
        <p:nvPicPr>
          <p:cNvPr id="12" name="Picture 11"/>
          <p:cNvPicPr>
            <a:picLocks noChangeAspect="1"/>
          </p:cNvPicPr>
          <p:nvPr/>
        </p:nvPicPr>
        <p:blipFill>
          <a:blip r:embed="rId6"/>
          <a:stretch>
            <a:fillRect/>
          </a:stretch>
        </p:blipFill>
        <p:spPr>
          <a:xfrm>
            <a:off x="457200" y="3787159"/>
            <a:ext cx="1600200" cy="861041"/>
          </a:xfrm>
          <a:prstGeom prst="rect">
            <a:avLst/>
          </a:prstGeom>
        </p:spPr>
      </p:pic>
      <p:sp>
        <p:nvSpPr>
          <p:cNvPr id="20" name="TextBox 19"/>
          <p:cNvSpPr txBox="1"/>
          <p:nvPr/>
        </p:nvSpPr>
        <p:spPr>
          <a:xfrm>
            <a:off x="4679591" y="3802196"/>
            <a:ext cx="1899010" cy="830964"/>
          </a:xfrm>
          <a:prstGeom prst="rect">
            <a:avLst/>
          </a:prstGeom>
          <a:noFill/>
        </p:spPr>
        <p:txBody>
          <a:bodyPr wrap="square" lIns="91407" tIns="45704" rIns="91407" bIns="45704" rtlCol="0">
            <a:spAutoFit/>
          </a:bodyPr>
          <a:lstStyle/>
          <a:p>
            <a:r>
              <a:rPr lang="en-US" sz="2400" b="1" dirty="0" err="1">
                <a:latin typeface="Arial Narrow"/>
                <a:cs typeface="Arial Narrow"/>
              </a:rPr>
              <a:t>Async</a:t>
            </a:r>
            <a:r>
              <a:rPr lang="en-US" sz="2400" b="1" dirty="0">
                <a:latin typeface="Arial Narrow"/>
                <a:cs typeface="Arial Narrow"/>
              </a:rPr>
              <a:t> </a:t>
            </a:r>
          </a:p>
          <a:p>
            <a:r>
              <a:rPr lang="en-US" sz="2400" b="1" dirty="0">
                <a:latin typeface="Arial Narrow"/>
                <a:cs typeface="Arial Narrow"/>
              </a:rPr>
              <a:t>Programming</a:t>
            </a:r>
          </a:p>
        </p:txBody>
      </p:sp>
      <p:sp>
        <p:nvSpPr>
          <p:cNvPr id="4" name="Slide Number Placeholder 3"/>
          <p:cNvSpPr>
            <a:spLocks noGrp="1"/>
          </p:cNvSpPr>
          <p:nvPr>
            <p:ph type="sldNum" sz="quarter" idx="10"/>
          </p:nvPr>
        </p:nvSpPr>
        <p:spPr/>
        <p:txBody>
          <a:bodyPr/>
          <a:lstStyle/>
          <a:p>
            <a:fld id="{9E09538B-8050-9642-BAB9-14094EB459F8}" type="slidenum">
              <a:rPr lang="en-US" smtClean="0"/>
              <a:t>34</a:t>
            </a:fld>
            <a:endParaRPr lang="en-US"/>
          </a:p>
        </p:txBody>
      </p:sp>
    </p:spTree>
    <p:custDataLst>
      <p:tags r:id="rId1"/>
    </p:custDataLst>
    <p:extLst>
      <p:ext uri="{BB962C8B-B14F-4D97-AF65-F5344CB8AC3E}">
        <p14:creationId xmlns:p14="http://schemas.microsoft.com/office/powerpoint/2010/main" val="1423721856"/>
      </p:ext>
    </p:extLst>
  </p:cSld>
  <p:clrMapOvr>
    <a:masterClrMapping/>
  </p:clrMapOvr>
  <mc:AlternateContent xmlns:mc="http://schemas.openxmlformats.org/markup-compatibility/2006" xmlns:p14="http://schemas.microsoft.com/office/powerpoint/2010/main">
    <mc:Choice Requires="p14">
      <p:transition spd="slow" p14:dur="2000" advTm="134304"/>
    </mc:Choice>
    <mc:Fallback xmlns="">
      <p:transition spd="slow" advTm="1343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L4: To Grow Others, First Grow Yourself</a:t>
            </a:r>
          </a:p>
        </p:txBody>
      </p:sp>
      <p:pic>
        <p:nvPicPr>
          <p:cNvPr id="3" name="Picture 2" descr="AAEAAQAAAAAAAAvJAAAAJGExZTYxNmU4LWQyYzMtNDgwZi1hYTU2LWZhYjAxOTg5ODVlMQ.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8200"/>
            <a:ext cx="9144000" cy="3208421"/>
          </a:xfrm>
          <a:prstGeom prst="rect">
            <a:avLst/>
          </a:prstGeom>
        </p:spPr>
      </p:pic>
      <p:sp>
        <p:nvSpPr>
          <p:cNvPr id="6" name="Rectangle 5"/>
          <p:cNvSpPr/>
          <p:nvPr/>
        </p:nvSpPr>
        <p:spPr>
          <a:xfrm>
            <a:off x="304800" y="4420850"/>
            <a:ext cx="8382000" cy="2123658"/>
          </a:xfrm>
          <a:prstGeom prst="rect">
            <a:avLst/>
          </a:prstGeom>
        </p:spPr>
        <p:txBody>
          <a:bodyPr wrap="square">
            <a:spAutoFit/>
          </a:bodyPr>
          <a:lstStyle/>
          <a:p>
            <a:r>
              <a:rPr lang="en-US" dirty="0"/>
              <a:t>Do you have a plan for your personal growth? </a:t>
            </a:r>
          </a:p>
          <a:p>
            <a:r>
              <a:rPr lang="en-US" dirty="0"/>
              <a:t>How do you get better at what you do? </a:t>
            </a:r>
          </a:p>
          <a:p>
            <a:r>
              <a:rPr lang="en-US" dirty="0"/>
              <a:t>How do you improve your relationships? </a:t>
            </a:r>
          </a:p>
          <a:p>
            <a:r>
              <a:rPr lang="en-US" dirty="0"/>
              <a:t>How do you hire great students? </a:t>
            </a:r>
          </a:p>
          <a:p>
            <a:r>
              <a:rPr lang="en-US" dirty="0"/>
              <a:t>How do you mentor and grow them into tomorrow’s tech leaders? </a:t>
            </a:r>
          </a:p>
          <a:p>
            <a:r>
              <a:rPr lang="en-US" dirty="0"/>
              <a:t>How do you prioritize the important over the urgent?</a:t>
            </a:r>
          </a:p>
        </p:txBody>
      </p:sp>
      <p:sp>
        <p:nvSpPr>
          <p:cNvPr id="4" name="Slide Number Placeholder 3"/>
          <p:cNvSpPr>
            <a:spLocks noGrp="1"/>
          </p:cNvSpPr>
          <p:nvPr>
            <p:ph type="sldNum" sz="quarter" idx="10"/>
          </p:nvPr>
        </p:nvSpPr>
        <p:spPr/>
        <p:txBody>
          <a:bodyPr/>
          <a:lstStyle/>
          <a:p>
            <a:fld id="{9E09538B-8050-9642-BAB9-14094EB459F8}" type="slidenum">
              <a:rPr lang="en-US" smtClean="0"/>
              <a:t>35</a:t>
            </a:fld>
            <a:endParaRPr lang="en-US"/>
          </a:p>
        </p:txBody>
      </p:sp>
    </p:spTree>
    <p:custDataLst>
      <p:tags r:id="rId1"/>
    </p:custDataLst>
    <p:extLst>
      <p:ext uri="{BB962C8B-B14F-4D97-AF65-F5344CB8AC3E}">
        <p14:creationId xmlns:p14="http://schemas.microsoft.com/office/powerpoint/2010/main" val="1567411701"/>
      </p:ext>
    </p:extLst>
  </p:cSld>
  <p:clrMapOvr>
    <a:masterClrMapping/>
  </p:clrMapOvr>
  <mc:AlternateContent xmlns:mc="http://schemas.openxmlformats.org/markup-compatibility/2006" xmlns:p14="http://schemas.microsoft.com/office/powerpoint/2010/main">
    <mc:Choice Requires="p14">
      <p:transition spd="slow" p14:dur="2000" advTm="134644"/>
    </mc:Choice>
    <mc:Fallback xmlns="">
      <p:transition spd="slow" advTm="13464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810000"/>
            <a:ext cx="664772" cy="787400"/>
          </a:xfrm>
          <a:prstGeom prst="rect">
            <a:avLst/>
          </a:prstGeom>
        </p:spPr>
      </p:pic>
      <p:sp>
        <p:nvSpPr>
          <p:cNvPr id="2" name="Title 1"/>
          <p:cNvSpPr>
            <a:spLocks noGrp="1"/>
          </p:cNvSpPr>
          <p:nvPr>
            <p:ph type="title"/>
          </p:nvPr>
        </p:nvSpPr>
        <p:spPr>
          <a:xfrm>
            <a:off x="457200" y="0"/>
            <a:ext cx="8382000" cy="1143000"/>
          </a:xfrm>
        </p:spPr>
        <p:txBody>
          <a:bodyPr>
            <a:normAutofit/>
          </a:bodyPr>
          <a:lstStyle/>
          <a:p>
            <a:pPr>
              <a:defRPr/>
            </a:pPr>
            <a:r>
              <a:rPr lang="en-US" b="1" dirty="0">
                <a:solidFill>
                  <a:srgbClr val="1F4C7F"/>
                </a:solidFill>
              </a:rPr>
              <a:t>Call to Action</a:t>
            </a:r>
            <a:endParaRPr lang="en-US" dirty="0"/>
          </a:p>
        </p:txBody>
      </p:sp>
      <p:sp>
        <p:nvSpPr>
          <p:cNvPr id="3" name="Content Placeholder 2"/>
          <p:cNvSpPr>
            <a:spLocks noGrp="1"/>
          </p:cNvSpPr>
          <p:nvPr>
            <p:ph idx="1"/>
          </p:nvPr>
        </p:nvSpPr>
        <p:spPr>
          <a:xfrm>
            <a:off x="332386" y="1128718"/>
            <a:ext cx="8811614" cy="5729282"/>
          </a:xfrm>
        </p:spPr>
        <p:txBody>
          <a:bodyPr>
            <a:normAutofit fontScale="77500" lnSpcReduction="20000"/>
          </a:bodyPr>
          <a:lstStyle/>
          <a:p>
            <a:pPr marL="0" indent="0">
              <a:buNone/>
              <a:defRPr/>
            </a:pPr>
            <a:r>
              <a:rPr lang="en-US" sz="2400" b="1" dirty="0">
                <a:latin typeface="Arial" charset="0"/>
              </a:rPr>
              <a:t>Big growth enabled by “refactoring” the refactoring </a:t>
            </a:r>
          </a:p>
          <a:p>
            <a:pPr marL="0" indent="0">
              <a:buNone/>
              <a:defRPr/>
            </a:pPr>
            <a:endParaRPr lang="en-US" sz="2400" b="1" dirty="0">
              <a:latin typeface="Arial" charset="0"/>
            </a:endParaRPr>
          </a:p>
          <a:p>
            <a:pPr marL="0" indent="0">
              <a:buNone/>
              <a:defRPr/>
            </a:pPr>
            <a:r>
              <a:rPr lang="en-US" sz="2400" b="1" dirty="0"/>
              <a:t>L1: work in your strength zone, but reinvent yourself</a:t>
            </a:r>
          </a:p>
          <a:p>
            <a:pPr marL="0" indent="0">
              <a:buNone/>
              <a:defRPr/>
            </a:pPr>
            <a:r>
              <a:rPr lang="en-US" sz="2400" b="1" dirty="0"/>
              <a:t>L2: find your dream and then live it</a:t>
            </a:r>
          </a:p>
          <a:p>
            <a:pPr marL="0" indent="0">
              <a:buNone/>
              <a:defRPr/>
            </a:pPr>
            <a:r>
              <a:rPr lang="en-US" sz="2400" b="1" dirty="0"/>
              <a:t>L3: proactively look for opportunities, be flexible</a:t>
            </a:r>
          </a:p>
          <a:p>
            <a:pPr marL="0" indent="0">
              <a:buNone/>
              <a:defRPr/>
            </a:pPr>
            <a:r>
              <a:rPr lang="en-US" sz="2400" b="1" dirty="0">
                <a:solidFill>
                  <a:srgbClr val="1F4C7F"/>
                </a:solidFill>
              </a:rPr>
              <a:t>L4: to grow others, first grow yourself</a:t>
            </a:r>
            <a:endParaRPr lang="en-US" sz="1000" b="1" dirty="0"/>
          </a:p>
          <a:p>
            <a:pPr marL="0" indent="0">
              <a:buNone/>
              <a:defRPr/>
            </a:pPr>
            <a:endParaRPr lang="en-US" sz="2400" b="1" dirty="0"/>
          </a:p>
          <a:p>
            <a:pPr marL="0" indent="0">
              <a:buNone/>
              <a:defRPr/>
            </a:pPr>
            <a:r>
              <a:rPr lang="en-US" sz="2400" b="1" i="1" dirty="0"/>
              <a:t>If you want to go fast in life, go alone. If you want to go far, go with others.</a:t>
            </a:r>
          </a:p>
          <a:p>
            <a:pPr marL="0" indent="0">
              <a:buNone/>
              <a:defRPr/>
            </a:pPr>
            <a:endParaRPr lang="en-US" sz="2400" b="1" dirty="0"/>
          </a:p>
          <a:p>
            <a:pPr marL="0" indent="0">
              <a:buNone/>
              <a:defRPr/>
            </a:pPr>
            <a:r>
              <a:rPr lang="en-US" sz="2400" b="1" dirty="0"/>
              <a:t>    Contact me at</a:t>
            </a:r>
            <a:r>
              <a:rPr lang="en-US" sz="2400" b="1" dirty="0">
                <a:solidFill>
                  <a:srgbClr val="FF0000"/>
                </a:solidFill>
              </a:rPr>
              <a:t> </a:t>
            </a:r>
            <a:r>
              <a:rPr lang="en-US" sz="2400" b="1" dirty="0">
                <a:hlinkClick r:id="rId4"/>
              </a:rPr>
              <a:t>digd@eecs.oregonstate.edu</a:t>
            </a:r>
            <a:endParaRPr lang="en-US" sz="2400" b="1" dirty="0"/>
          </a:p>
          <a:p>
            <a:pPr marL="0" indent="0">
              <a:buNone/>
              <a:defRPr/>
            </a:pPr>
            <a:r>
              <a:rPr lang="en-US" sz="2400" b="1" dirty="0"/>
              <a:t>    - you have codebases where you retrofit ML computations</a:t>
            </a:r>
          </a:p>
          <a:p>
            <a:pPr marL="0" indent="0">
              <a:buNone/>
              <a:defRPr/>
            </a:pPr>
            <a:r>
              <a:rPr lang="en-US" sz="2400" b="1" dirty="0"/>
              <a:t>    - finding your own peer-best-practices, like-minded group </a:t>
            </a:r>
          </a:p>
          <a:p>
            <a:pPr marL="0" indent="0">
              <a:buNone/>
              <a:defRPr/>
            </a:pPr>
            <a:endParaRPr lang="en-US" sz="2400" b="1" i="1" dirty="0"/>
          </a:p>
          <a:p>
            <a:pPr marL="0" indent="0">
              <a:buNone/>
              <a:defRPr/>
            </a:pPr>
            <a:r>
              <a:rPr lang="en-US" sz="2400" b="1" i="1" dirty="0">
                <a:solidFill>
                  <a:srgbClr val="FF0000"/>
                </a:solidFill>
              </a:rPr>
              <a:t>Attend Ultra-large Scale Refactoring: Friday at 4:20pm, Prog. Transf.</a:t>
            </a:r>
          </a:p>
          <a:p>
            <a:pPr marL="0" indent="0">
              <a:buNone/>
              <a:defRPr/>
            </a:pPr>
            <a:endParaRPr lang="en-US" sz="2400" b="1" i="1" dirty="0"/>
          </a:p>
          <a:p>
            <a:pPr marL="0" indent="0">
              <a:buNone/>
              <a:defRPr/>
            </a:pPr>
            <a:r>
              <a:rPr lang="en-US" sz="2400" b="1" i="1" dirty="0">
                <a:solidFill>
                  <a:srgbClr val="FF0000"/>
                </a:solidFill>
              </a:rPr>
              <a:t>Join Faculty Mentorship Roundtables (Wed-Fri), limited seats, sign today </a:t>
            </a:r>
          </a:p>
          <a:p>
            <a:pPr marL="0" indent="0">
              <a:buNone/>
              <a:defRPr/>
            </a:pPr>
            <a:r>
              <a:rPr lang="en-US" sz="2300" b="1" dirty="0"/>
              <a:t>https://2019.icse-conferences.org/track/icse-2019-Faculty-Mentorship-Lunch</a:t>
            </a:r>
          </a:p>
        </p:txBody>
      </p:sp>
      <p:sp>
        <p:nvSpPr>
          <p:cNvPr id="5" name="Slide Number Placeholder 4"/>
          <p:cNvSpPr>
            <a:spLocks noGrp="1"/>
          </p:cNvSpPr>
          <p:nvPr>
            <p:ph type="sldNum" sz="quarter" idx="10"/>
          </p:nvPr>
        </p:nvSpPr>
        <p:spPr/>
        <p:txBody>
          <a:bodyPr/>
          <a:lstStyle/>
          <a:p>
            <a:fld id="{9E09538B-8050-9642-BAB9-14094EB459F8}" type="slidenum">
              <a:rPr lang="en-US" smtClean="0"/>
              <a:t>36</a:t>
            </a:fld>
            <a:endParaRPr lang="en-US"/>
          </a:p>
        </p:txBody>
      </p:sp>
    </p:spTree>
    <p:extLst>
      <p:ext uri="{BB962C8B-B14F-4D97-AF65-F5344CB8AC3E}">
        <p14:creationId xmlns:p14="http://schemas.microsoft.com/office/powerpoint/2010/main" val="1536188814"/>
      </p:ext>
    </p:extLst>
  </p:cSld>
  <p:clrMapOvr>
    <a:masterClrMapping/>
  </p:clrMapOvr>
  <p:transition spd="slow" advTm="4864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99272" y="926566"/>
            <a:ext cx="6859785" cy="558827"/>
          </a:xfrm>
        </p:spPr>
        <p:txBody>
          <a:bodyPr>
            <a:normAutofit/>
          </a:bodyPr>
          <a:lstStyle/>
          <a:p>
            <a:pPr algn="ctr"/>
            <a:r>
              <a:rPr lang="en-US" sz="3301" dirty="0">
                <a:latin typeface="Calibri" panose="020F0502020204030204" pitchFamily="34" charset="0"/>
                <a:cs typeface="Calibri" panose="020F0502020204030204" pitchFamily="34" charset="0"/>
              </a:rPr>
              <a:t>Software Corpora</a:t>
            </a:r>
          </a:p>
        </p:txBody>
      </p:sp>
      <p:sp>
        <p:nvSpPr>
          <p:cNvPr id="4" name="Content Placeholder 3"/>
          <p:cNvSpPr>
            <a:spLocks noGrp="1"/>
          </p:cNvSpPr>
          <p:nvPr>
            <p:ph sz="half" idx="2"/>
          </p:nvPr>
        </p:nvSpPr>
        <p:spPr>
          <a:xfrm>
            <a:off x="999196" y="2114208"/>
            <a:ext cx="3086903" cy="655087"/>
          </a:xfrm>
        </p:spPr>
        <p:txBody>
          <a:bodyPr>
            <a:normAutofit/>
          </a:bodyPr>
          <a:lstStyle/>
          <a:p>
            <a:pPr marL="0" indent="0" algn="ctr">
              <a:lnSpc>
                <a:spcPct val="100000"/>
              </a:lnSpc>
              <a:spcBef>
                <a:spcPts val="0"/>
              </a:spcBef>
              <a:buSzTx/>
              <a:buNone/>
            </a:pPr>
            <a:r>
              <a:rPr lang="en-US" sz="2401" b="1" dirty="0">
                <a:solidFill>
                  <a:srgbClr val="FFC000"/>
                </a:solidFill>
                <a:latin typeface="Calibri" panose="020F0502020204030204" pitchFamily="34" charset="0"/>
                <a:cs typeface="Calibri" panose="020F0502020204030204" pitchFamily="34" charset="0"/>
              </a:rPr>
              <a:t>Open Source  Corpus</a:t>
            </a:r>
          </a:p>
        </p:txBody>
      </p:sp>
      <p:sp>
        <p:nvSpPr>
          <p:cNvPr id="7" name="Slide Number Placeholder 6"/>
          <p:cNvSpPr>
            <a:spLocks noGrp="1"/>
          </p:cNvSpPr>
          <p:nvPr>
            <p:ph type="sldNum" sz="quarter" idx="12"/>
          </p:nvPr>
        </p:nvSpPr>
        <p:spPr/>
        <p:txBody>
          <a:bodyPr/>
          <a:lstStyle/>
          <a:p>
            <a:fld id="{25BA54BD-C84D-46CE-8B72-31BFB26ABA43}" type="slidenum">
              <a:rPr lang="uk-UA" smtClean="0">
                <a:solidFill>
                  <a:prstClr val="white">
                    <a:tint val="75000"/>
                  </a:prstClr>
                </a:solidFill>
              </a:rPr>
              <a:pPr/>
              <a:t>37</a:t>
            </a:fld>
            <a:endParaRPr lang="uk-UA">
              <a:solidFill>
                <a:prstClr val="white">
                  <a:tint val="75000"/>
                </a:prstClr>
              </a:solidFill>
            </a:endParaRPr>
          </a:p>
        </p:txBody>
      </p:sp>
      <p:sp>
        <p:nvSpPr>
          <p:cNvPr id="10" name="Content Placeholder 3"/>
          <p:cNvSpPr>
            <a:spLocks noGrp="1"/>
          </p:cNvSpPr>
          <p:nvPr>
            <p:ph sz="half" idx="2"/>
          </p:nvPr>
        </p:nvSpPr>
        <p:spPr>
          <a:xfrm>
            <a:off x="5315144" y="2171373"/>
            <a:ext cx="3429892" cy="2858244"/>
          </a:xfrm>
        </p:spPr>
        <p:txBody>
          <a:bodyPr>
            <a:normAutofit/>
          </a:bodyPr>
          <a:lstStyle/>
          <a:p>
            <a:pPr marL="0" indent="0">
              <a:lnSpc>
                <a:spcPct val="100000"/>
              </a:lnSpc>
              <a:spcBef>
                <a:spcPts val="0"/>
              </a:spcBef>
              <a:buSzTx/>
              <a:buNone/>
            </a:pPr>
            <a:r>
              <a:rPr lang="en-US" sz="2401" b="1" dirty="0">
                <a:solidFill>
                  <a:srgbClr val="FFC000"/>
                </a:solidFill>
                <a:latin typeface="Calibri" panose="020F0502020204030204" pitchFamily="34" charset="0"/>
                <a:cs typeface="Calibri" panose="020F0502020204030204" pitchFamily="34" charset="0"/>
              </a:rPr>
              <a:t>Google Corpus</a:t>
            </a:r>
          </a:p>
          <a:p>
            <a:pPr marL="0" indent="0">
              <a:lnSpc>
                <a:spcPct val="100000"/>
              </a:lnSpc>
              <a:spcBef>
                <a:spcPts val="0"/>
              </a:spcBef>
              <a:buSzTx/>
              <a:buNone/>
            </a:pPr>
            <a:endParaRPr lang="en-US" sz="2401" dirty="0"/>
          </a:p>
          <a:p>
            <a:pPr marL="0" indent="0">
              <a:lnSpc>
                <a:spcPct val="100000"/>
              </a:lnSpc>
              <a:spcBef>
                <a:spcPts val="0"/>
              </a:spcBef>
              <a:buSzTx/>
              <a:buNone/>
            </a:pPr>
            <a:r>
              <a:rPr lang="en-US" sz="2401" dirty="0">
                <a:solidFill>
                  <a:srgbClr val="00B050"/>
                </a:solidFill>
              </a:rPr>
              <a:t>300 million</a:t>
            </a:r>
            <a:r>
              <a:rPr lang="en-US" sz="1951" dirty="0">
                <a:solidFill>
                  <a:srgbClr val="00B050"/>
                </a:solidFill>
              </a:rPr>
              <a:t> </a:t>
            </a:r>
            <a:r>
              <a:rPr lang="en-US" sz="1951" dirty="0"/>
              <a:t>Java LOC</a:t>
            </a:r>
          </a:p>
        </p:txBody>
      </p:sp>
      <p:pic>
        <p:nvPicPr>
          <p:cNvPr id="3" name="Picture 2">
            <a:extLst>
              <a:ext uri="{FF2B5EF4-FFF2-40B4-BE49-F238E27FC236}">
                <a16:creationId xmlns:a16="http://schemas.microsoft.com/office/drawing/2014/main" id="{073E4E46-ACBB-BB44-B6E9-1CCF3DFC393B}"/>
              </a:ext>
            </a:extLst>
          </p:cNvPr>
          <p:cNvPicPr>
            <a:picLocks noChangeAspect="1"/>
          </p:cNvPicPr>
          <p:nvPr/>
        </p:nvPicPr>
        <p:blipFill>
          <a:blip r:embed="rId3"/>
          <a:stretch>
            <a:fillRect/>
          </a:stretch>
        </p:blipFill>
        <p:spPr>
          <a:xfrm>
            <a:off x="3504922" y="2857351"/>
            <a:ext cx="1124243" cy="258385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E259B38-6417-8249-94C7-2B6661093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55" y="2777908"/>
            <a:ext cx="3203183" cy="2810535"/>
          </a:xfrm>
          <a:prstGeom prst="rect">
            <a:avLst/>
          </a:prstGeom>
        </p:spPr>
      </p:pic>
    </p:spTree>
    <p:extLst>
      <p:ext uri="{BB962C8B-B14F-4D97-AF65-F5344CB8AC3E}">
        <p14:creationId xmlns:p14="http://schemas.microsoft.com/office/powerpoint/2010/main" val="109894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41953" y="1371064"/>
            <a:ext cx="7831589" cy="513089"/>
          </a:xfrm>
        </p:spPr>
        <p:txBody>
          <a:bodyPr>
            <a:noAutofit/>
          </a:bodyPr>
          <a:lstStyle/>
          <a:p>
            <a:pPr algn="ctr"/>
            <a:br>
              <a:rPr lang="en-US" sz="2476" b="1" dirty="0"/>
            </a:br>
            <a:br>
              <a:rPr lang="en-US" sz="2476" b="1" dirty="0"/>
            </a:br>
            <a:br>
              <a:rPr lang="en-US" sz="2476" b="1" dirty="0"/>
            </a:br>
            <a:r>
              <a:rPr lang="en-US" sz="2476" b="1" dirty="0">
                <a:solidFill>
                  <a:srgbClr val="FFC000"/>
                </a:solidFill>
                <a:latin typeface="Calibri" panose="020F0502020204030204" pitchFamily="34" charset="0"/>
                <a:cs typeface="Calibri" panose="020F0502020204030204" pitchFamily="34" charset="0"/>
              </a:rPr>
              <a:t>How accurate are the type migrations performed by T2R ?</a:t>
            </a:r>
          </a:p>
        </p:txBody>
      </p:sp>
      <p:sp>
        <p:nvSpPr>
          <p:cNvPr id="4" name="Content Placeholder 3"/>
          <p:cNvSpPr>
            <a:spLocks noGrp="1"/>
          </p:cNvSpPr>
          <p:nvPr>
            <p:ph sz="half" idx="2"/>
          </p:nvPr>
        </p:nvSpPr>
        <p:spPr>
          <a:xfrm>
            <a:off x="970612" y="2171373"/>
            <a:ext cx="7477881" cy="3372728"/>
          </a:xfrm>
        </p:spPr>
        <p:txBody>
          <a:bodyPr/>
          <a:lstStyle/>
          <a:p>
            <a:pPr marL="0" indent="0">
              <a:buNone/>
            </a:pPr>
            <a:br>
              <a:rPr lang="en-US" b="1" dirty="0"/>
            </a:br>
            <a:r>
              <a:rPr lang="en-US" sz="2401" dirty="0">
                <a:solidFill>
                  <a:schemeClr val="accent4">
                    <a:lumMod val="75000"/>
                  </a:schemeClr>
                </a:solidFill>
              </a:rPr>
              <a:t>143</a:t>
            </a:r>
            <a:r>
              <a:rPr lang="en-US" dirty="0">
                <a:solidFill>
                  <a:schemeClr val="accent4">
                    <a:lumMod val="75000"/>
                  </a:schemeClr>
                </a:solidFill>
              </a:rPr>
              <a:t> </a:t>
            </a:r>
            <a:r>
              <a:rPr lang="en-US" sz="1951" dirty="0">
                <a:latin typeface="Calibri" panose="020F0502020204030204" pitchFamily="34" charset="0"/>
                <a:cs typeface="Calibri" panose="020F0502020204030204" pitchFamily="34" charset="0"/>
              </a:rPr>
              <a:t>migrations (TFGs) passed the preconditions </a:t>
            </a:r>
            <a:br>
              <a:rPr lang="en-US" dirty="0"/>
            </a:br>
            <a:r>
              <a:rPr lang="en-US" sz="2401" dirty="0">
                <a:solidFill>
                  <a:srgbClr val="00B050"/>
                </a:solidFill>
              </a:rPr>
              <a:t>139</a:t>
            </a:r>
            <a:r>
              <a:rPr lang="en-US" dirty="0"/>
              <a:t> </a:t>
            </a:r>
            <a:r>
              <a:rPr lang="en-US" sz="1951" dirty="0">
                <a:latin typeface="Calibri" panose="020F0502020204030204" pitchFamily="34" charset="0"/>
                <a:cs typeface="Calibri" panose="020F0502020204030204" pitchFamily="34" charset="0"/>
              </a:rPr>
              <a:t>migration patches when applied, compiled and with no test failures i.e. were </a:t>
            </a:r>
            <a:r>
              <a:rPr lang="en-US" sz="1951" b="1" dirty="0">
                <a:latin typeface="Calibri" panose="020F0502020204030204" pitchFamily="34" charset="0"/>
                <a:cs typeface="Calibri" panose="020F0502020204030204" pitchFamily="34" charset="0"/>
              </a:rPr>
              <a:t>accurate</a:t>
            </a:r>
            <a:endParaRPr lang="en-US" sz="1951" dirty="0">
              <a:latin typeface="Calibri" panose="020F0502020204030204" pitchFamily="34" charset="0"/>
              <a:cs typeface="Calibri" panose="020F0502020204030204" pitchFamily="34" charset="0"/>
            </a:endParaRPr>
          </a:p>
          <a:p>
            <a:pPr lvl="1"/>
            <a:r>
              <a:rPr lang="en-US" b="1" dirty="0">
                <a:solidFill>
                  <a:srgbClr val="FFFF00"/>
                </a:solidFill>
                <a:latin typeface="Calibri" panose="020F0502020204030204" pitchFamily="34" charset="0"/>
                <a:cs typeface="Calibri" panose="020F0502020204030204" pitchFamily="34" charset="0"/>
              </a:rPr>
              <a:t>4</a:t>
            </a:r>
            <a:r>
              <a:rPr lang="en-US" b="1" dirty="0">
                <a:solidFill>
                  <a:srgbClr val="FF0000"/>
                </a:solidFill>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failed the integration test cases due to dependence on </a:t>
            </a:r>
            <a:r>
              <a:rPr lang="en-US" sz="1800" dirty="0" err="1">
                <a:latin typeface="Calibri" panose="020F0502020204030204" pitchFamily="34" charset="0"/>
                <a:cs typeface="Calibri" panose="020F0502020204030204" pitchFamily="34" charset="0"/>
              </a:rPr>
              <a:t>scala</a:t>
            </a:r>
            <a:r>
              <a:rPr lang="en-US" sz="1800" dirty="0">
                <a:latin typeface="Calibri" panose="020F0502020204030204" pitchFamily="34" charset="0"/>
                <a:cs typeface="Calibri" panose="020F0502020204030204" pitchFamily="34" charset="0"/>
              </a:rPr>
              <a:t> code and dependency injection</a:t>
            </a:r>
          </a:p>
          <a:p>
            <a:pPr lvl="2"/>
            <a:endParaRPr lang="en-US" b="1" dirty="0">
              <a:solidFill>
                <a:srgbClr val="FF0000"/>
              </a:solidFill>
            </a:endParaRPr>
          </a:p>
          <a:p>
            <a:pPr marL="0" indent="0">
              <a:buNone/>
            </a:pPr>
            <a:endParaRPr lang="en-US" dirty="0">
              <a:solidFill>
                <a:srgbClr val="FF0000"/>
              </a:solidFill>
            </a:endParaRPr>
          </a:p>
        </p:txBody>
      </p:sp>
      <p:sp>
        <p:nvSpPr>
          <p:cNvPr id="7" name="Slide Number Placeholder 6"/>
          <p:cNvSpPr>
            <a:spLocks noGrp="1"/>
          </p:cNvSpPr>
          <p:nvPr>
            <p:ph type="sldNum" sz="quarter" idx="12"/>
          </p:nvPr>
        </p:nvSpPr>
        <p:spPr/>
        <p:txBody>
          <a:bodyPr/>
          <a:lstStyle/>
          <a:p>
            <a:fld id="{25BA54BD-C84D-46CE-8B72-31BFB26ABA43}" type="slidenum">
              <a:rPr lang="uk-UA" smtClean="0">
                <a:solidFill>
                  <a:prstClr val="white">
                    <a:tint val="75000"/>
                  </a:prstClr>
                </a:solidFill>
              </a:rPr>
              <a:pPr/>
              <a:t>38</a:t>
            </a:fld>
            <a:endParaRPr lang="uk-UA">
              <a:solidFill>
                <a:prstClr val="white">
                  <a:tint val="75000"/>
                </a:prstClr>
              </a:solidFill>
            </a:endParaRPr>
          </a:p>
        </p:txBody>
      </p:sp>
    </p:spTree>
    <p:extLst>
      <p:ext uri="{BB962C8B-B14F-4D97-AF65-F5344CB8AC3E}">
        <p14:creationId xmlns:p14="http://schemas.microsoft.com/office/powerpoint/2010/main" val="5418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7AED-4405-F245-B00F-39C8A9A7B139}"/>
              </a:ext>
            </a:extLst>
          </p:cNvPr>
          <p:cNvSpPr>
            <a:spLocks noGrp="1"/>
          </p:cNvSpPr>
          <p:nvPr>
            <p:ph type="title"/>
          </p:nvPr>
        </p:nvSpPr>
        <p:spPr>
          <a:xfrm>
            <a:off x="1180948" y="1054799"/>
            <a:ext cx="6859785" cy="480972"/>
          </a:xfrm>
        </p:spPr>
        <p:txBody>
          <a:bodyPr>
            <a:noAutofit/>
          </a:bodyPr>
          <a:lstStyle/>
          <a:p>
            <a:pPr algn="ctr"/>
            <a:r>
              <a:rPr lang="en-US" sz="3301" dirty="0">
                <a:latin typeface="Calibri" panose="020F0502020204030204" pitchFamily="34" charset="0"/>
                <a:cs typeface="Calibri" panose="020F0502020204030204" pitchFamily="34" charset="0"/>
              </a:rPr>
              <a:t>Motivating example</a:t>
            </a:r>
          </a:p>
        </p:txBody>
      </p:sp>
      <p:sp>
        <p:nvSpPr>
          <p:cNvPr id="28" name="Content Placeholder 3">
            <a:extLst>
              <a:ext uri="{FF2B5EF4-FFF2-40B4-BE49-F238E27FC236}">
                <a16:creationId xmlns:a16="http://schemas.microsoft.com/office/drawing/2014/main" id="{73BF51A9-8FE9-514F-B607-535BABCD2841}"/>
              </a:ext>
            </a:extLst>
          </p:cNvPr>
          <p:cNvSpPr>
            <a:spLocks noGrp="1"/>
          </p:cNvSpPr>
          <p:nvPr>
            <p:ph sz="half" idx="2"/>
          </p:nvPr>
        </p:nvSpPr>
        <p:spPr>
          <a:xfrm>
            <a:off x="376680" y="4636252"/>
            <a:ext cx="3822281" cy="735026"/>
          </a:xfrm>
        </p:spPr>
        <p:txBody>
          <a:bodyPr>
            <a:normAutofit fontScale="85000" lnSpcReduction="10000"/>
          </a:bodyPr>
          <a:lstStyle/>
          <a:p>
            <a:pPr marL="0" indent="0" algn="ctr">
              <a:buNone/>
            </a:pPr>
            <a:r>
              <a:rPr lang="en-US" sz="2401" b="1" dirty="0">
                <a:solidFill>
                  <a:srgbClr val="FFC000"/>
                </a:solidFill>
                <a:latin typeface="Calibri" panose="020F0502020204030204" pitchFamily="34" charset="0"/>
                <a:cs typeface="Calibri" panose="020F0502020204030204" pitchFamily="34" charset="0"/>
              </a:rPr>
              <a:t>Where to make the changes? </a:t>
            </a:r>
            <a:endParaRPr lang="en-US" sz="2401" dirty="0">
              <a:solidFill>
                <a:srgbClr val="FFC000"/>
              </a:solidFill>
              <a:latin typeface="Calibri" panose="020F0502020204030204" pitchFamily="34" charset="0"/>
              <a:cs typeface="Calibri" panose="020F0502020204030204" pitchFamily="34" charset="0"/>
            </a:endParaRPr>
          </a:p>
          <a:p>
            <a:pPr marL="226374" lvl="1" indent="0">
              <a:buNone/>
            </a:pPr>
            <a:r>
              <a:rPr lang="en-US" sz="2401" dirty="0">
                <a:latin typeface="Calibri" panose="020F0502020204030204" pitchFamily="34" charset="0"/>
                <a:cs typeface="Calibri" panose="020F0502020204030204" pitchFamily="34" charset="0"/>
              </a:rPr>
              <a:t>Type dependency relationships </a:t>
            </a:r>
          </a:p>
          <a:p>
            <a:pPr marL="226374" lvl="1" indent="0">
              <a:buNone/>
            </a:pPr>
            <a:endParaRPr lang="en-US" sz="1200" dirty="0"/>
          </a:p>
          <a:p>
            <a:pPr lvl="1"/>
            <a:endParaRPr lang="en-US" b="1" dirty="0"/>
          </a:p>
          <a:p>
            <a:pPr lvl="1"/>
            <a:endParaRPr lang="en-US" dirty="0"/>
          </a:p>
          <a:p>
            <a:pPr marL="0" indent="0">
              <a:buNone/>
            </a:pPr>
            <a:endParaRPr lang="en-US" dirty="0"/>
          </a:p>
        </p:txBody>
      </p:sp>
      <p:sp>
        <p:nvSpPr>
          <p:cNvPr id="29" name="Content Placeholder 3">
            <a:extLst>
              <a:ext uri="{FF2B5EF4-FFF2-40B4-BE49-F238E27FC236}">
                <a16:creationId xmlns:a16="http://schemas.microsoft.com/office/drawing/2014/main" id="{BB87CF94-71BB-6440-9D22-D0EDB738943B}"/>
              </a:ext>
            </a:extLst>
          </p:cNvPr>
          <p:cNvSpPr>
            <a:spLocks noGrp="1"/>
          </p:cNvSpPr>
          <p:nvPr/>
        </p:nvSpPr>
        <p:spPr>
          <a:xfrm>
            <a:off x="5200122" y="4636252"/>
            <a:ext cx="3445946" cy="870529"/>
          </a:xfrm>
          <a:prstGeom prst="rect">
            <a:avLst/>
          </a:prstGeom>
        </p:spPr>
        <p:txBody>
          <a:bodyPr vert="horz" lIns="68598" tIns="34299" rIns="68598" bIns="34299"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956816"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56816"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226374" lvl="1" indent="0" fontAlgn="auto">
              <a:spcAft>
                <a:spcPts val="0"/>
              </a:spcAft>
              <a:buNone/>
            </a:pPr>
            <a:r>
              <a:rPr lang="en-US" sz="2026" b="1" dirty="0">
                <a:solidFill>
                  <a:srgbClr val="FFC000"/>
                </a:solidFill>
                <a:latin typeface="Calibri" panose="020F0502020204030204" pitchFamily="34" charset="0"/>
                <a:cs typeface="Calibri" panose="020F0502020204030204" pitchFamily="34" charset="0"/>
              </a:rPr>
              <a:t>What changes to make?</a:t>
            </a:r>
          </a:p>
          <a:p>
            <a:pPr marL="226374" lvl="1" indent="0" fontAlgn="auto">
              <a:spcAft>
                <a:spcPts val="0"/>
              </a:spcAft>
              <a:buNone/>
            </a:pPr>
            <a:r>
              <a:rPr lang="en-US" sz="2026" dirty="0">
                <a:solidFill>
                  <a:prstClr val="white"/>
                </a:solidFill>
                <a:latin typeface="Calibri" panose="020F0502020204030204" pitchFamily="34" charset="0"/>
                <a:cs typeface="Calibri" panose="020F0502020204030204" pitchFamily="34" charset="0"/>
              </a:rPr>
              <a:t>Mapping between methods</a:t>
            </a:r>
            <a:endParaRPr lang="en-US" sz="2026" b="1" dirty="0">
              <a:solidFill>
                <a:srgbClr val="92D050"/>
              </a:solidFill>
              <a:latin typeface="Calibri" panose="020F0502020204030204" pitchFamily="34" charset="0"/>
              <a:cs typeface="Calibri" panose="020F0502020204030204" pitchFamily="34" charset="0"/>
            </a:endParaRPr>
          </a:p>
          <a:p>
            <a:pPr marL="0" indent="0" algn="ctr" fontAlgn="auto">
              <a:spcAft>
                <a:spcPts val="0"/>
              </a:spcAft>
              <a:buNone/>
            </a:pPr>
            <a:endParaRPr lang="en-US" sz="1350" dirty="0">
              <a:solidFill>
                <a:prstClr val="white"/>
              </a:solidFill>
            </a:endParaRPr>
          </a:p>
          <a:p>
            <a:pPr lvl="1" fontAlgn="auto">
              <a:spcAft>
                <a:spcPts val="0"/>
              </a:spcAft>
            </a:pPr>
            <a:endParaRPr lang="en-US" sz="1200" dirty="0">
              <a:solidFill>
                <a:prstClr val="white"/>
              </a:solidFill>
            </a:endParaRPr>
          </a:p>
          <a:p>
            <a:pPr lvl="1" fontAlgn="auto">
              <a:spcAft>
                <a:spcPts val="0"/>
              </a:spcAft>
            </a:pPr>
            <a:endParaRPr lang="en-US" sz="1500" b="1" dirty="0">
              <a:solidFill>
                <a:prstClr val="white"/>
              </a:solidFill>
            </a:endParaRPr>
          </a:p>
          <a:p>
            <a:pPr lvl="1" fontAlgn="auto">
              <a:spcAft>
                <a:spcPts val="0"/>
              </a:spcAft>
            </a:pPr>
            <a:endParaRPr lang="en-US" sz="1500" dirty="0">
              <a:solidFill>
                <a:prstClr val="white"/>
              </a:solidFill>
            </a:endParaRPr>
          </a:p>
          <a:p>
            <a:pPr marL="0" indent="0" fontAlgn="auto">
              <a:spcAft>
                <a:spcPts val="0"/>
              </a:spcAft>
              <a:buNone/>
            </a:pPr>
            <a:endParaRPr lang="en-US" sz="1800" dirty="0">
              <a:solidFill>
                <a:prstClr val="white"/>
              </a:solidFill>
            </a:endParaRPr>
          </a:p>
        </p:txBody>
      </p:sp>
      <p:sp>
        <p:nvSpPr>
          <p:cNvPr id="31" name="TextBox 30">
            <a:extLst>
              <a:ext uri="{FF2B5EF4-FFF2-40B4-BE49-F238E27FC236}">
                <a16:creationId xmlns:a16="http://schemas.microsoft.com/office/drawing/2014/main" id="{23CD9925-1E81-0444-ADF6-DD54DD1F1B43}"/>
              </a:ext>
            </a:extLst>
          </p:cNvPr>
          <p:cNvSpPr txBox="1"/>
          <p:nvPr/>
        </p:nvSpPr>
        <p:spPr>
          <a:xfrm>
            <a:off x="4324933" y="5821758"/>
            <a:ext cx="184731" cy="341632"/>
          </a:xfrm>
          <a:prstGeom prst="rect">
            <a:avLst/>
          </a:prstGeom>
          <a:noFill/>
        </p:spPr>
        <p:txBody>
          <a:bodyPr wrap="none" rtlCol="0">
            <a:spAutoFit/>
          </a:bodyPr>
          <a:lstStyle/>
          <a:p>
            <a:pPr fontAlgn="auto">
              <a:lnSpc>
                <a:spcPct val="90000"/>
              </a:lnSpc>
              <a:spcBef>
                <a:spcPts val="0"/>
              </a:spcBef>
              <a:spcAft>
                <a:spcPts val="0"/>
              </a:spcAft>
            </a:pPr>
            <a:endParaRPr lang="en-US" sz="1800" dirty="0">
              <a:solidFill>
                <a:prstClr val="white"/>
              </a:solidFill>
              <a:latin typeface="Corbel"/>
            </a:endParaRPr>
          </a:p>
        </p:txBody>
      </p:sp>
      <p:sp>
        <p:nvSpPr>
          <p:cNvPr id="32" name="TextBox 31">
            <a:extLst>
              <a:ext uri="{FF2B5EF4-FFF2-40B4-BE49-F238E27FC236}">
                <a16:creationId xmlns:a16="http://schemas.microsoft.com/office/drawing/2014/main" id="{C37307D9-1F6E-BA4B-AC5E-96AD4C00A690}"/>
              </a:ext>
            </a:extLst>
          </p:cNvPr>
          <p:cNvSpPr txBox="1"/>
          <p:nvPr/>
        </p:nvSpPr>
        <p:spPr>
          <a:xfrm>
            <a:off x="2962558" y="5368385"/>
            <a:ext cx="3279488" cy="507960"/>
          </a:xfrm>
          <a:prstGeom prst="rect">
            <a:avLst/>
          </a:prstGeom>
          <a:noFill/>
        </p:spPr>
        <p:txBody>
          <a:bodyPr wrap="none" rtlCol="0">
            <a:spAutoFit/>
          </a:bodyPr>
          <a:lstStyle/>
          <a:p>
            <a:pPr fontAlgn="auto">
              <a:lnSpc>
                <a:spcPct val="90000"/>
              </a:lnSpc>
              <a:spcBef>
                <a:spcPts val="0"/>
              </a:spcBef>
              <a:spcAft>
                <a:spcPts val="0"/>
              </a:spcAft>
            </a:pPr>
            <a:r>
              <a:rPr lang="en-US" sz="3001" b="1" dirty="0">
                <a:solidFill>
                  <a:srgbClr val="FFC000"/>
                </a:solidFill>
                <a:latin typeface="Corbel"/>
              </a:rPr>
              <a:t>Analyze 300M LOC</a:t>
            </a:r>
          </a:p>
        </p:txBody>
      </p:sp>
      <p:sp>
        <p:nvSpPr>
          <p:cNvPr id="15" name="Slide Number Placeholder 3">
            <a:extLst>
              <a:ext uri="{FF2B5EF4-FFF2-40B4-BE49-F238E27FC236}">
                <a16:creationId xmlns:a16="http://schemas.microsoft.com/office/drawing/2014/main" id="{0BB88899-AF2C-A248-AC45-061F2661BDA3}"/>
              </a:ext>
            </a:extLst>
          </p:cNvPr>
          <p:cNvSpPr>
            <a:spLocks noGrp="1"/>
          </p:cNvSpPr>
          <p:nvPr>
            <p:ph type="sldNum" sz="quarter" idx="12"/>
          </p:nvPr>
        </p:nvSpPr>
        <p:spPr>
          <a:xfrm>
            <a:off x="7682698" y="5595139"/>
            <a:ext cx="857475" cy="207223"/>
          </a:xfrm>
        </p:spPr>
        <p:txBody>
          <a:bodyPr/>
          <a:lstStyle/>
          <a:p>
            <a:fld id="{25BA54BD-C84D-46CE-8B72-31BFB26ABA43}" type="slidenum">
              <a:rPr lang="uk-UA" sz="1350">
                <a:solidFill>
                  <a:prstClr val="white">
                    <a:tint val="75000"/>
                  </a:prstClr>
                </a:solidFill>
              </a:rPr>
              <a:pPr/>
              <a:t>39</a:t>
            </a:fld>
            <a:endParaRPr lang="uk-UA" sz="1350" dirty="0">
              <a:solidFill>
                <a:prstClr val="white">
                  <a:tint val="75000"/>
                </a:prstClr>
              </a:solidFill>
            </a:endParaRPr>
          </a:p>
        </p:txBody>
      </p:sp>
      <p:grpSp>
        <p:nvGrpSpPr>
          <p:cNvPr id="59" name="Group 58">
            <a:extLst>
              <a:ext uri="{FF2B5EF4-FFF2-40B4-BE49-F238E27FC236}">
                <a16:creationId xmlns:a16="http://schemas.microsoft.com/office/drawing/2014/main" id="{C4CBA55B-3269-294B-B421-FDC8FC5FCF78}"/>
              </a:ext>
            </a:extLst>
          </p:cNvPr>
          <p:cNvGrpSpPr/>
          <p:nvPr/>
        </p:nvGrpSpPr>
        <p:grpSpPr>
          <a:xfrm>
            <a:off x="112127" y="1760836"/>
            <a:ext cx="4293211" cy="629396"/>
            <a:chOff x="149463" y="752644"/>
            <a:chExt cx="5722791" cy="838976"/>
          </a:xfrm>
        </p:grpSpPr>
        <p:sp>
          <p:nvSpPr>
            <p:cNvPr id="24" name="Rectangle 23">
              <a:extLst>
                <a:ext uri="{FF2B5EF4-FFF2-40B4-BE49-F238E27FC236}">
                  <a16:creationId xmlns:a16="http://schemas.microsoft.com/office/drawing/2014/main" id="{0A2CCC6F-6B95-BD44-8C18-062FF9D7AE59}"/>
                </a:ext>
              </a:extLst>
            </p:cNvPr>
            <p:cNvSpPr/>
            <p:nvPr/>
          </p:nvSpPr>
          <p:spPr>
            <a:xfrm>
              <a:off x="173432" y="752644"/>
              <a:ext cx="5698822" cy="808403"/>
            </a:xfrm>
            <a:prstGeom prst="rect">
              <a:avLst/>
            </a:prstGeom>
            <a:solidFill>
              <a:srgbClr val="BFBFBF"/>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39" name="Rounded Rectangle 38">
              <a:extLst>
                <a:ext uri="{FF2B5EF4-FFF2-40B4-BE49-F238E27FC236}">
                  <a16:creationId xmlns:a16="http://schemas.microsoft.com/office/drawing/2014/main" id="{7363A01E-AE2F-9F44-9F3F-D9C1CE1A5210}"/>
                </a:ext>
              </a:extLst>
            </p:cNvPr>
            <p:cNvSpPr/>
            <p:nvPr/>
          </p:nvSpPr>
          <p:spPr>
            <a:xfrm>
              <a:off x="1892031" y="1172853"/>
              <a:ext cx="2229888" cy="173736"/>
            </a:xfrm>
            <a:prstGeom prst="roundRect">
              <a:avLst/>
            </a:prstGeom>
            <a:solidFill>
              <a:schemeClr val="accent5">
                <a:lumMod val="75000"/>
                <a:alpha val="34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40" name="Rounded Rectangle 39">
              <a:extLst>
                <a:ext uri="{FF2B5EF4-FFF2-40B4-BE49-F238E27FC236}">
                  <a16:creationId xmlns:a16="http://schemas.microsoft.com/office/drawing/2014/main" id="{EBF2FB0C-49BD-1044-9B99-4148B9CEE7B6}"/>
                </a:ext>
              </a:extLst>
            </p:cNvPr>
            <p:cNvSpPr/>
            <p:nvPr/>
          </p:nvSpPr>
          <p:spPr>
            <a:xfrm>
              <a:off x="851027" y="839971"/>
              <a:ext cx="2534093" cy="173736"/>
            </a:xfrm>
            <a:prstGeom prst="roundRect">
              <a:avLst/>
            </a:prstGeom>
            <a:solidFill>
              <a:schemeClr val="accent5">
                <a:lumMod val="75000"/>
                <a:alpha val="34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21" name="TextBox 20">
              <a:extLst>
                <a:ext uri="{FF2B5EF4-FFF2-40B4-BE49-F238E27FC236}">
                  <a16:creationId xmlns:a16="http://schemas.microsoft.com/office/drawing/2014/main" id="{D05E1F3B-6972-E949-86C1-10EE051E00D4}"/>
                </a:ext>
              </a:extLst>
            </p:cNvPr>
            <p:cNvSpPr txBox="1"/>
            <p:nvPr/>
          </p:nvSpPr>
          <p:spPr>
            <a:xfrm>
              <a:off x="149463" y="803917"/>
              <a:ext cx="5404131" cy="787703"/>
            </a:xfrm>
            <a:prstGeom prst="rect">
              <a:avLst/>
            </a:prstGeom>
            <a:noFill/>
          </p:spPr>
          <p:txBody>
            <a:bodyPr wrap="square" rtlCol="0">
              <a:spAutoFit/>
            </a:bodyPr>
            <a:lstStyle/>
            <a:p>
              <a:pPr fontAlgn="auto">
                <a:lnSpc>
                  <a:spcPct val="90000"/>
                </a:lnSpc>
                <a:spcBef>
                  <a:spcPts val="0"/>
                </a:spcBef>
                <a:spcAft>
                  <a:spcPts val="0"/>
                </a:spcAft>
              </a:pPr>
              <a:r>
                <a:rPr lang="en-US" sz="900" dirty="0">
                  <a:solidFill>
                    <a:srgbClr val="7030A0"/>
                  </a:solidFill>
                  <a:latin typeface="Monaco" pitchFamily="2" charset="77"/>
                </a:rPr>
                <a:t>import</a:t>
              </a:r>
              <a:r>
                <a:rPr lang="en-US" sz="900" dirty="0">
                  <a:solidFill>
                    <a:prstClr val="white"/>
                  </a:solidFill>
                  <a:latin typeface="Monaco" pitchFamily="2" charset="77"/>
                </a:rPr>
                <a:t> </a:t>
              </a:r>
              <a:r>
                <a:rPr lang="en-US" sz="900" dirty="0" err="1">
                  <a:solidFill>
                    <a:prstClr val="black"/>
                  </a:solidFill>
                  <a:latin typeface="Monaco" pitchFamily="2" charset="77"/>
                </a:rPr>
                <a:t>java.util.function.Function</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srgbClr val="7030A0"/>
                  </a:solidFill>
                  <a:latin typeface="Monaco" pitchFamily="2" charset="77"/>
                </a:rPr>
                <a:t>interface</a:t>
              </a:r>
              <a:r>
                <a:rPr lang="en-US" sz="900" dirty="0">
                  <a:solidFill>
                    <a:prstClr val="black"/>
                  </a:solidFill>
                  <a:latin typeface="Monaco" pitchFamily="2" charset="77"/>
                </a:rPr>
                <a:t> </a:t>
              </a:r>
              <a:r>
                <a:rPr lang="en-US" sz="900" dirty="0" err="1">
                  <a:solidFill>
                    <a:prstClr val="black"/>
                  </a:solidFill>
                  <a:latin typeface="Monaco" pitchFamily="2" charset="77"/>
                </a:rPr>
                <a:t>LinearSearcher</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solidFill>
                  <a:latin typeface="Monaco" pitchFamily="2" charset="77"/>
                </a:rPr>
                <a:t>  </a:t>
              </a:r>
              <a:r>
                <a:rPr lang="en-US" sz="900" dirty="0">
                  <a:solidFill>
                    <a:srgbClr val="7030A0"/>
                  </a:solidFill>
                  <a:latin typeface="Monaco" pitchFamily="2" charset="77"/>
                </a:rPr>
                <a:t>double</a:t>
              </a:r>
              <a:r>
                <a:rPr lang="en-US" sz="900" dirty="0">
                  <a:solidFill>
                    <a:prstClr val="black"/>
                  </a:solidFill>
                  <a:latin typeface="Monaco" pitchFamily="2" charset="77"/>
                </a:rPr>
                <a:t> minimize(Function&lt;Double, Double&gt; f);</a:t>
              </a:r>
            </a:p>
            <a:p>
              <a:pPr fontAlgn="auto">
                <a:lnSpc>
                  <a:spcPct val="90000"/>
                </a:lnSpc>
                <a:spcBef>
                  <a:spcPts val="0"/>
                </a:spcBef>
                <a:spcAft>
                  <a:spcPts val="0"/>
                </a:spcAft>
              </a:pPr>
              <a:r>
                <a:rPr lang="en-US" sz="900" dirty="0">
                  <a:solidFill>
                    <a:prstClr val="black"/>
                  </a:solidFill>
                  <a:latin typeface="Monaco" pitchFamily="2" charset="77"/>
                </a:rPr>
                <a:t>}</a:t>
              </a:r>
            </a:p>
          </p:txBody>
        </p:sp>
      </p:grpSp>
      <p:grpSp>
        <p:nvGrpSpPr>
          <p:cNvPr id="58" name="Group 57">
            <a:extLst>
              <a:ext uri="{FF2B5EF4-FFF2-40B4-BE49-F238E27FC236}">
                <a16:creationId xmlns:a16="http://schemas.microsoft.com/office/drawing/2014/main" id="{559787E4-AB65-954A-9E92-2B0352ABDE69}"/>
              </a:ext>
            </a:extLst>
          </p:cNvPr>
          <p:cNvGrpSpPr/>
          <p:nvPr/>
        </p:nvGrpSpPr>
        <p:grpSpPr>
          <a:xfrm>
            <a:off x="112127" y="2576866"/>
            <a:ext cx="4293212" cy="595701"/>
            <a:chOff x="149463" y="1840400"/>
            <a:chExt cx="5722792" cy="794060"/>
          </a:xfrm>
        </p:grpSpPr>
        <p:sp>
          <p:nvSpPr>
            <p:cNvPr id="42" name="Rectangle 41">
              <a:extLst>
                <a:ext uri="{FF2B5EF4-FFF2-40B4-BE49-F238E27FC236}">
                  <a16:creationId xmlns:a16="http://schemas.microsoft.com/office/drawing/2014/main" id="{2AFB8522-20AB-F043-A096-07524D92BF9A}"/>
                </a:ext>
              </a:extLst>
            </p:cNvPr>
            <p:cNvSpPr/>
            <p:nvPr/>
          </p:nvSpPr>
          <p:spPr>
            <a:xfrm>
              <a:off x="173432" y="1840400"/>
              <a:ext cx="5698823" cy="772061"/>
            </a:xfrm>
            <a:prstGeom prst="rect">
              <a:avLst/>
            </a:prstGeom>
            <a:solidFill>
              <a:srgbClr val="BFBFBF"/>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44" name="Rounded Rectangle 43">
              <a:extLst>
                <a:ext uri="{FF2B5EF4-FFF2-40B4-BE49-F238E27FC236}">
                  <a16:creationId xmlns:a16="http://schemas.microsoft.com/office/drawing/2014/main" id="{183EAECD-4622-1B4F-AE46-C1AB4842CD0C}"/>
                </a:ext>
              </a:extLst>
            </p:cNvPr>
            <p:cNvSpPr/>
            <p:nvPr/>
          </p:nvSpPr>
          <p:spPr>
            <a:xfrm>
              <a:off x="1250024" y="2213295"/>
              <a:ext cx="460587" cy="173736"/>
            </a:xfrm>
            <a:prstGeom prst="roundRect">
              <a:avLst/>
            </a:prstGeom>
            <a:solidFill>
              <a:schemeClr val="accent5">
                <a:lumMod val="75000"/>
                <a:alpha val="34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47" name="Rounded Rectangle 46">
              <a:extLst>
                <a:ext uri="{FF2B5EF4-FFF2-40B4-BE49-F238E27FC236}">
                  <a16:creationId xmlns:a16="http://schemas.microsoft.com/office/drawing/2014/main" id="{AA927B35-FA42-E84F-AEA6-A478DE6CA1DA}"/>
                </a:ext>
              </a:extLst>
            </p:cNvPr>
            <p:cNvSpPr/>
            <p:nvPr/>
          </p:nvSpPr>
          <p:spPr>
            <a:xfrm>
              <a:off x="2812877" y="2043055"/>
              <a:ext cx="2213386" cy="173736"/>
            </a:xfrm>
            <a:prstGeom prst="roundRect">
              <a:avLst/>
            </a:prstGeom>
            <a:solidFill>
              <a:schemeClr val="accent5">
                <a:lumMod val="75000"/>
                <a:alpha val="34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46" name="TextBox 45">
              <a:extLst>
                <a:ext uri="{FF2B5EF4-FFF2-40B4-BE49-F238E27FC236}">
                  <a16:creationId xmlns:a16="http://schemas.microsoft.com/office/drawing/2014/main" id="{43276052-F186-9C4C-9097-B1DDB8DC0F58}"/>
                </a:ext>
              </a:extLst>
            </p:cNvPr>
            <p:cNvSpPr txBox="1"/>
            <p:nvPr/>
          </p:nvSpPr>
          <p:spPr>
            <a:xfrm>
              <a:off x="149463" y="1846758"/>
              <a:ext cx="5637689" cy="787702"/>
            </a:xfrm>
            <a:prstGeom prst="rect">
              <a:avLst/>
            </a:prstGeom>
            <a:noFill/>
          </p:spPr>
          <p:txBody>
            <a:bodyPr wrap="square" rtlCol="0">
              <a:spAutoFit/>
            </a:bodyPr>
            <a:lstStyle/>
            <a:p>
              <a:pPr fontAlgn="auto">
                <a:lnSpc>
                  <a:spcPct val="90000"/>
                </a:lnSpc>
                <a:spcBef>
                  <a:spcPts val="0"/>
                </a:spcBef>
                <a:spcAft>
                  <a:spcPts val="0"/>
                </a:spcAft>
              </a:pPr>
              <a:r>
                <a:rPr lang="en-US" sz="900" dirty="0">
                  <a:solidFill>
                    <a:srgbClr val="7030A0"/>
                  </a:solidFill>
                  <a:latin typeface="Monaco" pitchFamily="2" charset="77"/>
                </a:rPr>
                <a:t>class</a:t>
              </a:r>
              <a:r>
                <a:rPr lang="en-US" sz="900" dirty="0">
                  <a:solidFill>
                    <a:prstClr val="white"/>
                  </a:solidFill>
                  <a:latin typeface="Monaco" pitchFamily="2" charset="77"/>
                </a:rPr>
                <a:t> </a:t>
              </a:r>
              <a:r>
                <a:rPr lang="en-US" sz="900" dirty="0" err="1">
                  <a:solidFill>
                    <a:prstClr val="black"/>
                  </a:solidFill>
                  <a:latin typeface="Monaco" pitchFamily="2" charset="77"/>
                </a:rPr>
                <a:t>GoldenSectionLineSearcher</a:t>
              </a:r>
              <a:r>
                <a:rPr lang="en-US" sz="900" dirty="0">
                  <a:solidFill>
                    <a:prstClr val="black"/>
                  </a:solidFill>
                  <a:latin typeface="Monaco" pitchFamily="2" charset="77"/>
                </a:rPr>
                <a:t> implements </a:t>
              </a:r>
              <a:r>
                <a:rPr lang="en-US" sz="900" dirty="0" err="1">
                  <a:solidFill>
                    <a:prstClr val="black"/>
                  </a:solidFill>
                  <a:latin typeface="Monaco" pitchFamily="2" charset="77"/>
                </a:rPr>
                <a:t>LinearSearcher</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lumMod val="65000"/>
                      <a:lumOff val="35000"/>
                    </a:prstClr>
                  </a:solidFill>
                  <a:latin typeface="Monaco" pitchFamily="2" charset="77"/>
                </a:rPr>
                <a:t>  @override </a:t>
              </a:r>
              <a:r>
                <a:rPr lang="en-US" sz="900" dirty="0">
                  <a:solidFill>
                    <a:srgbClr val="7030A0"/>
                  </a:solidFill>
                  <a:latin typeface="Monaco" pitchFamily="2" charset="77"/>
                </a:rPr>
                <a:t>double</a:t>
              </a:r>
              <a:r>
                <a:rPr lang="en-US" sz="900" dirty="0">
                  <a:solidFill>
                    <a:prstClr val="black"/>
                  </a:solidFill>
                  <a:latin typeface="Monaco" pitchFamily="2" charset="77"/>
                </a:rPr>
                <a:t> minimize(Function&lt;Double, Double&gt; f) {</a:t>
              </a:r>
            </a:p>
            <a:p>
              <a:pPr fontAlgn="auto">
                <a:lnSpc>
                  <a:spcPct val="90000"/>
                </a:lnSpc>
                <a:spcBef>
                  <a:spcPts val="0"/>
                </a:spcBef>
                <a:spcAft>
                  <a:spcPts val="0"/>
                </a:spcAft>
              </a:pPr>
              <a:r>
                <a:rPr lang="en-US" sz="900" dirty="0">
                  <a:solidFill>
                    <a:prstClr val="black"/>
                  </a:solidFill>
                  <a:latin typeface="Monaco" pitchFamily="2" charset="77"/>
                </a:rPr>
                <a:t>  </a:t>
              </a:r>
              <a:r>
                <a:rPr lang="en-US" sz="900" dirty="0">
                  <a:solidFill>
                    <a:srgbClr val="7030A0"/>
                  </a:solidFill>
                  <a:latin typeface="Monaco" pitchFamily="2" charset="77"/>
                </a:rPr>
                <a:t>return</a:t>
              </a:r>
              <a:r>
                <a:rPr lang="en-US" sz="900" dirty="0">
                  <a:solidFill>
                    <a:prstClr val="black"/>
                  </a:solidFill>
                  <a:latin typeface="Monaco" pitchFamily="2" charset="77"/>
                </a:rPr>
                <a:t> </a:t>
              </a:r>
              <a:r>
                <a:rPr lang="en-US" sz="900" dirty="0" err="1">
                  <a:solidFill>
                    <a:prstClr val="black"/>
                  </a:solidFill>
                  <a:latin typeface="Monaco" pitchFamily="2" charset="77"/>
                </a:rPr>
                <a:t>f.apply</a:t>
              </a:r>
              <a:r>
                <a:rPr lang="en-US" sz="900" dirty="0">
                  <a:solidFill>
                    <a:prstClr val="black"/>
                  </a:solidFill>
                  <a:latin typeface="Monaco" pitchFamily="2" charset="77"/>
                </a:rPr>
                <a:t>(</a:t>
              </a:r>
              <a:r>
                <a:rPr lang="en-US" sz="900" dirty="0" err="1">
                  <a:solidFill>
                    <a:prstClr val="black"/>
                  </a:solidFill>
                  <a:latin typeface="Monaco" pitchFamily="2" charset="77"/>
                </a:rPr>
                <a:t>getValue</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prstClr val="black"/>
                  </a:solidFill>
                  <a:latin typeface="Monaco" pitchFamily="2" charset="77"/>
                </a:rPr>
                <a:t>}</a:t>
              </a:r>
            </a:p>
          </p:txBody>
        </p:sp>
      </p:grpSp>
      <p:grpSp>
        <p:nvGrpSpPr>
          <p:cNvPr id="57" name="Group 56">
            <a:extLst>
              <a:ext uri="{FF2B5EF4-FFF2-40B4-BE49-F238E27FC236}">
                <a16:creationId xmlns:a16="http://schemas.microsoft.com/office/drawing/2014/main" id="{FA0E7BD3-507B-CA45-8F10-4D90BBA94427}"/>
              </a:ext>
            </a:extLst>
          </p:cNvPr>
          <p:cNvGrpSpPr/>
          <p:nvPr/>
        </p:nvGrpSpPr>
        <p:grpSpPr>
          <a:xfrm>
            <a:off x="112127" y="3365633"/>
            <a:ext cx="4351389" cy="1000846"/>
            <a:chOff x="149463" y="2891814"/>
            <a:chExt cx="5800341" cy="1334114"/>
          </a:xfrm>
        </p:grpSpPr>
        <p:sp>
          <p:nvSpPr>
            <p:cNvPr id="49" name="Rectangle 48">
              <a:extLst>
                <a:ext uri="{FF2B5EF4-FFF2-40B4-BE49-F238E27FC236}">
                  <a16:creationId xmlns:a16="http://schemas.microsoft.com/office/drawing/2014/main" id="{3CF77BC1-EF19-0F49-883C-F3E86C352E25}"/>
                </a:ext>
              </a:extLst>
            </p:cNvPr>
            <p:cNvSpPr/>
            <p:nvPr/>
          </p:nvSpPr>
          <p:spPr>
            <a:xfrm>
              <a:off x="173432" y="2891814"/>
              <a:ext cx="5698823" cy="1303669"/>
            </a:xfrm>
            <a:prstGeom prst="rect">
              <a:avLst/>
            </a:prstGeom>
            <a:solidFill>
              <a:srgbClr val="BFBFBF"/>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51" name="Rounded Rectangle 50">
              <a:extLst>
                <a:ext uri="{FF2B5EF4-FFF2-40B4-BE49-F238E27FC236}">
                  <a16:creationId xmlns:a16="http://schemas.microsoft.com/office/drawing/2014/main" id="{FBDA4EBF-5C80-D54D-AF93-16C6CC625C4F}"/>
                </a:ext>
              </a:extLst>
            </p:cNvPr>
            <p:cNvSpPr/>
            <p:nvPr/>
          </p:nvSpPr>
          <p:spPr>
            <a:xfrm>
              <a:off x="601239" y="3473451"/>
              <a:ext cx="2209800" cy="173736"/>
            </a:xfrm>
            <a:prstGeom prst="roundRect">
              <a:avLst/>
            </a:prstGeom>
            <a:solidFill>
              <a:schemeClr val="accent5">
                <a:lumMod val="75000"/>
                <a:alpha val="34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53" name="TextBox 52">
              <a:extLst>
                <a:ext uri="{FF2B5EF4-FFF2-40B4-BE49-F238E27FC236}">
                  <a16:creationId xmlns:a16="http://schemas.microsoft.com/office/drawing/2014/main" id="{86ACB780-D08F-B84A-AF5D-63DCE661E163}"/>
                </a:ext>
              </a:extLst>
            </p:cNvPr>
            <p:cNvSpPr txBox="1"/>
            <p:nvPr/>
          </p:nvSpPr>
          <p:spPr>
            <a:xfrm>
              <a:off x="149463" y="2939756"/>
              <a:ext cx="5800341" cy="1286172"/>
            </a:xfrm>
            <a:prstGeom prst="rect">
              <a:avLst/>
            </a:prstGeom>
            <a:noFill/>
          </p:spPr>
          <p:txBody>
            <a:bodyPr wrap="square" rtlCol="0">
              <a:spAutoFit/>
            </a:bodyPr>
            <a:lstStyle/>
            <a:p>
              <a:pPr fontAlgn="auto">
                <a:lnSpc>
                  <a:spcPct val="90000"/>
                </a:lnSpc>
                <a:spcBef>
                  <a:spcPts val="0"/>
                </a:spcBef>
                <a:spcAft>
                  <a:spcPts val="0"/>
                </a:spcAft>
              </a:pPr>
              <a:r>
                <a:rPr lang="en-US" sz="900" dirty="0">
                  <a:solidFill>
                    <a:srgbClr val="7030A0"/>
                  </a:solidFill>
                  <a:latin typeface="Monaco" pitchFamily="2" charset="77"/>
                </a:rPr>
                <a:t>class</a:t>
              </a:r>
              <a:r>
                <a:rPr lang="en-US" sz="900" dirty="0">
                  <a:solidFill>
                    <a:prstClr val="white"/>
                  </a:solidFill>
                  <a:latin typeface="Monaco" pitchFamily="2" charset="77"/>
                </a:rPr>
                <a:t> </a:t>
              </a:r>
              <a:r>
                <a:rPr lang="en-US" sz="900" dirty="0" err="1">
                  <a:solidFill>
                    <a:prstClr val="black"/>
                  </a:solidFill>
                  <a:latin typeface="Monaco" pitchFamily="2" charset="77"/>
                </a:rPr>
                <a:t>SVMLightFactory</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lumMod val="65000"/>
                      <a:lumOff val="35000"/>
                    </a:prstClr>
                  </a:solidFill>
                  <a:latin typeface="Monaco" pitchFamily="2" charset="77"/>
                </a:rPr>
                <a:t>  </a:t>
              </a:r>
              <a:r>
                <a:rPr lang="en-US" sz="900" dirty="0" err="1">
                  <a:solidFill>
                    <a:prstClr val="black"/>
                  </a:solidFill>
                  <a:latin typeface="Monaco" pitchFamily="2" charset="77"/>
                </a:rPr>
                <a:t>LinearSearcher</a:t>
              </a:r>
              <a:r>
                <a:rPr lang="en-US" sz="900" dirty="0">
                  <a:solidFill>
                    <a:prstClr val="black">
                      <a:lumMod val="65000"/>
                      <a:lumOff val="35000"/>
                    </a:prstClr>
                  </a:solidFill>
                  <a:latin typeface="Monaco" pitchFamily="2" charset="77"/>
                </a:rPr>
                <a:t> </a:t>
              </a:r>
              <a:r>
                <a:rPr lang="en-US" sz="900" dirty="0">
                  <a:solidFill>
                    <a:srgbClr val="0043FF"/>
                  </a:solidFill>
                  <a:latin typeface="Monaco" pitchFamily="2" charset="77"/>
                </a:rPr>
                <a:t>minimizer</a:t>
              </a:r>
              <a:r>
                <a:rPr lang="en-US" sz="900" dirty="0">
                  <a:solidFill>
                    <a:prstClr val="black">
                      <a:lumMod val="65000"/>
                      <a:lumOff val="35000"/>
                    </a:prstClr>
                  </a:solidFill>
                  <a:latin typeface="Monaco" pitchFamily="2" charset="77"/>
                </a:rPr>
                <a:t> = </a:t>
              </a:r>
              <a:r>
                <a:rPr lang="en-US" sz="900" dirty="0">
                  <a:solidFill>
                    <a:srgbClr val="7030A0"/>
                  </a:solidFill>
                  <a:latin typeface="Monaco" pitchFamily="2" charset="77"/>
                </a:rPr>
                <a:t>new</a:t>
              </a:r>
              <a:r>
                <a:rPr lang="en-US" sz="900" dirty="0">
                  <a:solidFill>
                    <a:prstClr val="black">
                      <a:lumMod val="65000"/>
                      <a:lumOff val="35000"/>
                    </a:prstClr>
                  </a:solidFill>
                  <a:latin typeface="Monaco" pitchFamily="2" charset="77"/>
                </a:rPr>
                <a:t> </a:t>
              </a:r>
              <a:r>
                <a:rPr lang="en-US" sz="900" dirty="0" err="1">
                  <a:solidFill>
                    <a:prstClr val="black"/>
                  </a:solidFill>
                  <a:latin typeface="Monaco" pitchFamily="2" charset="77"/>
                </a:rPr>
                <a:t>GoldenSectionLineSearcher</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srgbClr val="7030A0"/>
                  </a:solidFill>
                  <a:latin typeface="Monaco" pitchFamily="2" charset="77"/>
                </a:rPr>
                <a:t>  public double</a:t>
              </a:r>
              <a:r>
                <a:rPr lang="en-US" sz="900" dirty="0">
                  <a:solidFill>
                    <a:prstClr val="black"/>
                  </a:solidFill>
                  <a:latin typeface="Monaco" pitchFamily="2" charset="77"/>
                </a:rPr>
                <a:t> </a:t>
              </a:r>
              <a:r>
                <a:rPr lang="en-US" sz="900" dirty="0" err="1">
                  <a:solidFill>
                    <a:prstClr val="black"/>
                  </a:solidFill>
                  <a:latin typeface="Monaco" pitchFamily="2" charset="77"/>
                </a:rPr>
                <a:t>heldOutC</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solidFill>
                  <a:latin typeface="Monaco" pitchFamily="2" charset="77"/>
                </a:rPr>
                <a:t>    Function&lt;Double, Double&gt; </a:t>
              </a:r>
              <a:r>
                <a:rPr lang="en-US" sz="900" dirty="0" err="1">
                  <a:solidFill>
                    <a:prstClr val="black"/>
                  </a:solidFill>
                  <a:latin typeface="Monaco" pitchFamily="2" charset="77"/>
                </a:rPr>
                <a:t>sq</a:t>
              </a:r>
              <a:r>
                <a:rPr lang="en-US" sz="900" dirty="0">
                  <a:solidFill>
                    <a:prstClr val="black"/>
                  </a:solidFill>
                  <a:latin typeface="Monaco" pitchFamily="2" charset="77"/>
                </a:rPr>
                <a:t> = x -&gt; x*x;</a:t>
              </a:r>
            </a:p>
            <a:p>
              <a:pPr fontAlgn="auto">
                <a:lnSpc>
                  <a:spcPct val="90000"/>
                </a:lnSpc>
                <a:spcBef>
                  <a:spcPts val="0"/>
                </a:spcBef>
                <a:spcAft>
                  <a:spcPts val="0"/>
                </a:spcAft>
              </a:pPr>
              <a:r>
                <a:rPr lang="en-US" sz="900" dirty="0">
                  <a:solidFill>
                    <a:prstClr val="black"/>
                  </a:solidFill>
                  <a:latin typeface="Monaco" pitchFamily="2" charset="77"/>
                </a:rPr>
                <a:t>    </a:t>
              </a:r>
              <a:r>
                <a:rPr lang="en-US" sz="900" dirty="0">
                  <a:solidFill>
                    <a:srgbClr val="7030A0"/>
                  </a:solidFill>
                  <a:latin typeface="Monaco" pitchFamily="2" charset="77"/>
                </a:rPr>
                <a:t>return</a:t>
              </a:r>
              <a:r>
                <a:rPr lang="en-US" sz="900" dirty="0">
                  <a:solidFill>
                    <a:prstClr val="black"/>
                  </a:solidFill>
                  <a:latin typeface="Monaco" pitchFamily="2" charset="77"/>
                </a:rPr>
                <a:t> </a:t>
              </a:r>
              <a:r>
                <a:rPr lang="en-US" sz="900" dirty="0" err="1">
                  <a:solidFill>
                    <a:prstClr val="black"/>
                  </a:solidFill>
                  <a:latin typeface="Monaco" pitchFamily="2" charset="77"/>
                </a:rPr>
                <a:t>minimizer.minimize</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solidFill>
                  <a:latin typeface="Monaco" pitchFamily="2" charset="77"/>
                </a:rPr>
                <a:t>}</a:t>
              </a:r>
            </a:p>
          </p:txBody>
        </p:sp>
      </p:grpSp>
      <p:grpSp>
        <p:nvGrpSpPr>
          <p:cNvPr id="60" name="Group 59">
            <a:extLst>
              <a:ext uri="{FF2B5EF4-FFF2-40B4-BE49-F238E27FC236}">
                <a16:creationId xmlns:a16="http://schemas.microsoft.com/office/drawing/2014/main" id="{FE91FE02-672F-4F4A-9942-2922B6CD245A}"/>
              </a:ext>
            </a:extLst>
          </p:cNvPr>
          <p:cNvGrpSpPr/>
          <p:nvPr/>
        </p:nvGrpSpPr>
        <p:grpSpPr>
          <a:xfrm>
            <a:off x="4747401" y="1760836"/>
            <a:ext cx="4293211" cy="629396"/>
            <a:chOff x="149463" y="752644"/>
            <a:chExt cx="5722791" cy="838976"/>
          </a:xfrm>
        </p:grpSpPr>
        <p:sp>
          <p:nvSpPr>
            <p:cNvPr id="61" name="Rectangle 60">
              <a:extLst>
                <a:ext uri="{FF2B5EF4-FFF2-40B4-BE49-F238E27FC236}">
                  <a16:creationId xmlns:a16="http://schemas.microsoft.com/office/drawing/2014/main" id="{5C5B2AE7-A4D4-F844-A16B-722545CF5722}"/>
                </a:ext>
              </a:extLst>
            </p:cNvPr>
            <p:cNvSpPr/>
            <p:nvPr/>
          </p:nvSpPr>
          <p:spPr>
            <a:xfrm>
              <a:off x="173432" y="752644"/>
              <a:ext cx="5698822" cy="808403"/>
            </a:xfrm>
            <a:prstGeom prst="rect">
              <a:avLst/>
            </a:prstGeom>
            <a:solidFill>
              <a:srgbClr val="BFBFBF"/>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62" name="Rounded Rectangle 61">
              <a:extLst>
                <a:ext uri="{FF2B5EF4-FFF2-40B4-BE49-F238E27FC236}">
                  <a16:creationId xmlns:a16="http://schemas.microsoft.com/office/drawing/2014/main" id="{29C77912-A440-AB4F-871C-DB6115F32CB5}"/>
                </a:ext>
              </a:extLst>
            </p:cNvPr>
            <p:cNvSpPr/>
            <p:nvPr/>
          </p:nvSpPr>
          <p:spPr>
            <a:xfrm>
              <a:off x="1892031" y="1172853"/>
              <a:ext cx="1757425" cy="173736"/>
            </a:xfrm>
            <a:prstGeom prst="roundRect">
              <a:avLst/>
            </a:prstGeom>
            <a:solidFill>
              <a:srgbClr val="00B050">
                <a:alpha val="60000"/>
              </a:srgb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63" name="Rounded Rectangle 62">
              <a:extLst>
                <a:ext uri="{FF2B5EF4-FFF2-40B4-BE49-F238E27FC236}">
                  <a16:creationId xmlns:a16="http://schemas.microsoft.com/office/drawing/2014/main" id="{4B307732-A23A-1B4F-BB75-1A18B0849A18}"/>
                </a:ext>
              </a:extLst>
            </p:cNvPr>
            <p:cNvSpPr/>
            <p:nvPr/>
          </p:nvSpPr>
          <p:spPr>
            <a:xfrm>
              <a:off x="851027" y="839971"/>
              <a:ext cx="3533114" cy="173736"/>
            </a:xfrm>
            <a:prstGeom prst="roundRect">
              <a:avLst/>
            </a:prstGeom>
            <a:solidFill>
              <a:srgbClr val="00B050">
                <a:alpha val="60000"/>
              </a:srgb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64" name="TextBox 63">
              <a:extLst>
                <a:ext uri="{FF2B5EF4-FFF2-40B4-BE49-F238E27FC236}">
                  <a16:creationId xmlns:a16="http://schemas.microsoft.com/office/drawing/2014/main" id="{850D0816-0E67-E444-9CF5-1EEEEB9B86A2}"/>
                </a:ext>
              </a:extLst>
            </p:cNvPr>
            <p:cNvSpPr txBox="1"/>
            <p:nvPr/>
          </p:nvSpPr>
          <p:spPr>
            <a:xfrm>
              <a:off x="149463" y="803917"/>
              <a:ext cx="5404131" cy="787703"/>
            </a:xfrm>
            <a:prstGeom prst="rect">
              <a:avLst/>
            </a:prstGeom>
            <a:noFill/>
          </p:spPr>
          <p:txBody>
            <a:bodyPr wrap="square" rtlCol="0">
              <a:spAutoFit/>
            </a:bodyPr>
            <a:lstStyle/>
            <a:p>
              <a:pPr fontAlgn="auto">
                <a:lnSpc>
                  <a:spcPct val="90000"/>
                </a:lnSpc>
                <a:spcBef>
                  <a:spcPts val="0"/>
                </a:spcBef>
                <a:spcAft>
                  <a:spcPts val="0"/>
                </a:spcAft>
              </a:pPr>
              <a:r>
                <a:rPr lang="en-US" sz="900" dirty="0">
                  <a:solidFill>
                    <a:srgbClr val="7030A0"/>
                  </a:solidFill>
                  <a:latin typeface="Monaco" pitchFamily="2" charset="77"/>
                </a:rPr>
                <a:t>import</a:t>
              </a:r>
              <a:r>
                <a:rPr lang="en-US" sz="900" dirty="0">
                  <a:solidFill>
                    <a:prstClr val="white"/>
                  </a:solidFill>
                  <a:latin typeface="Monaco" pitchFamily="2" charset="77"/>
                </a:rPr>
                <a:t> </a:t>
              </a:r>
              <a:r>
                <a:rPr lang="en-US" sz="900" dirty="0" err="1">
                  <a:solidFill>
                    <a:prstClr val="black"/>
                  </a:solidFill>
                  <a:latin typeface="Monaco" pitchFamily="2" charset="77"/>
                </a:rPr>
                <a:t>java.util.function.DoubleUnaryOperator</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srgbClr val="7030A0"/>
                  </a:solidFill>
                  <a:latin typeface="Monaco" pitchFamily="2" charset="77"/>
                </a:rPr>
                <a:t>interface</a:t>
              </a:r>
              <a:r>
                <a:rPr lang="en-US" sz="900" dirty="0">
                  <a:solidFill>
                    <a:prstClr val="black"/>
                  </a:solidFill>
                  <a:latin typeface="Monaco" pitchFamily="2" charset="77"/>
                </a:rPr>
                <a:t> </a:t>
              </a:r>
              <a:r>
                <a:rPr lang="en-US" sz="900" dirty="0" err="1">
                  <a:solidFill>
                    <a:prstClr val="black"/>
                  </a:solidFill>
                  <a:latin typeface="Monaco" pitchFamily="2" charset="77"/>
                </a:rPr>
                <a:t>LinearSearcher</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solidFill>
                  <a:latin typeface="Monaco" pitchFamily="2" charset="77"/>
                </a:rPr>
                <a:t>  </a:t>
              </a:r>
              <a:r>
                <a:rPr lang="en-US" sz="900" dirty="0">
                  <a:solidFill>
                    <a:srgbClr val="7030A0"/>
                  </a:solidFill>
                  <a:latin typeface="Monaco" pitchFamily="2" charset="77"/>
                </a:rPr>
                <a:t>double</a:t>
              </a:r>
              <a:r>
                <a:rPr lang="en-US" sz="900" dirty="0">
                  <a:solidFill>
                    <a:prstClr val="black"/>
                  </a:solidFill>
                  <a:latin typeface="Monaco" pitchFamily="2" charset="77"/>
                </a:rPr>
                <a:t> minimize(</a:t>
              </a:r>
              <a:r>
                <a:rPr lang="en-US" sz="900" dirty="0" err="1">
                  <a:solidFill>
                    <a:prstClr val="black"/>
                  </a:solidFill>
                  <a:latin typeface="Monaco" pitchFamily="2" charset="77"/>
                </a:rPr>
                <a:t>DoubleUnaryOperator</a:t>
              </a:r>
              <a:r>
                <a:rPr lang="en-US" sz="900" dirty="0">
                  <a:solidFill>
                    <a:prstClr val="black"/>
                  </a:solidFill>
                  <a:latin typeface="Monaco" pitchFamily="2" charset="77"/>
                </a:rPr>
                <a:t> f);</a:t>
              </a:r>
            </a:p>
            <a:p>
              <a:pPr fontAlgn="auto">
                <a:lnSpc>
                  <a:spcPct val="90000"/>
                </a:lnSpc>
                <a:spcBef>
                  <a:spcPts val="0"/>
                </a:spcBef>
                <a:spcAft>
                  <a:spcPts val="0"/>
                </a:spcAft>
              </a:pPr>
              <a:r>
                <a:rPr lang="en-US" sz="900" dirty="0">
                  <a:solidFill>
                    <a:prstClr val="black"/>
                  </a:solidFill>
                  <a:latin typeface="Monaco" pitchFamily="2" charset="77"/>
                </a:rPr>
                <a:t>}</a:t>
              </a:r>
            </a:p>
          </p:txBody>
        </p:sp>
      </p:grpSp>
      <p:grpSp>
        <p:nvGrpSpPr>
          <p:cNvPr id="65" name="Group 64">
            <a:extLst>
              <a:ext uri="{FF2B5EF4-FFF2-40B4-BE49-F238E27FC236}">
                <a16:creationId xmlns:a16="http://schemas.microsoft.com/office/drawing/2014/main" id="{5A086407-DDBD-1441-B8C8-8086DE2D4CE5}"/>
              </a:ext>
            </a:extLst>
          </p:cNvPr>
          <p:cNvGrpSpPr/>
          <p:nvPr/>
        </p:nvGrpSpPr>
        <p:grpSpPr>
          <a:xfrm>
            <a:off x="4747401" y="2576866"/>
            <a:ext cx="4293212" cy="595701"/>
            <a:chOff x="149463" y="1840400"/>
            <a:chExt cx="5722792" cy="794060"/>
          </a:xfrm>
        </p:grpSpPr>
        <p:sp>
          <p:nvSpPr>
            <p:cNvPr id="66" name="Rectangle 65">
              <a:extLst>
                <a:ext uri="{FF2B5EF4-FFF2-40B4-BE49-F238E27FC236}">
                  <a16:creationId xmlns:a16="http://schemas.microsoft.com/office/drawing/2014/main" id="{8C6E0E18-F025-634F-84B9-8034E0A37B11}"/>
                </a:ext>
              </a:extLst>
            </p:cNvPr>
            <p:cNvSpPr/>
            <p:nvPr/>
          </p:nvSpPr>
          <p:spPr>
            <a:xfrm>
              <a:off x="173432" y="1840400"/>
              <a:ext cx="5698823" cy="772061"/>
            </a:xfrm>
            <a:prstGeom prst="rect">
              <a:avLst/>
            </a:prstGeom>
            <a:solidFill>
              <a:srgbClr val="BFBFBF"/>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67" name="Rounded Rectangle 66">
              <a:extLst>
                <a:ext uri="{FF2B5EF4-FFF2-40B4-BE49-F238E27FC236}">
                  <a16:creationId xmlns:a16="http://schemas.microsoft.com/office/drawing/2014/main" id="{21C4FE47-397C-BF47-A1AD-F067F7ABC261}"/>
                </a:ext>
              </a:extLst>
            </p:cNvPr>
            <p:cNvSpPr/>
            <p:nvPr/>
          </p:nvSpPr>
          <p:spPr>
            <a:xfrm>
              <a:off x="1250023" y="2213295"/>
              <a:ext cx="1202841" cy="173736"/>
            </a:xfrm>
            <a:prstGeom prst="roundRect">
              <a:avLst/>
            </a:prstGeom>
            <a:solidFill>
              <a:srgbClr val="00B050">
                <a:alpha val="60000"/>
              </a:srgb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68" name="Rounded Rectangle 67">
              <a:extLst>
                <a:ext uri="{FF2B5EF4-FFF2-40B4-BE49-F238E27FC236}">
                  <a16:creationId xmlns:a16="http://schemas.microsoft.com/office/drawing/2014/main" id="{2C999894-F4EF-8A44-810A-32B419F18459}"/>
                </a:ext>
              </a:extLst>
            </p:cNvPr>
            <p:cNvSpPr/>
            <p:nvPr/>
          </p:nvSpPr>
          <p:spPr>
            <a:xfrm>
              <a:off x="2812877" y="2043055"/>
              <a:ext cx="1793598" cy="173736"/>
            </a:xfrm>
            <a:prstGeom prst="roundRect">
              <a:avLst/>
            </a:prstGeom>
            <a:solidFill>
              <a:srgbClr val="00B050">
                <a:alpha val="60000"/>
              </a:srgb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69" name="TextBox 68">
              <a:extLst>
                <a:ext uri="{FF2B5EF4-FFF2-40B4-BE49-F238E27FC236}">
                  <a16:creationId xmlns:a16="http://schemas.microsoft.com/office/drawing/2014/main" id="{B8233BCE-A49E-A74F-85D9-9658A8851C08}"/>
                </a:ext>
              </a:extLst>
            </p:cNvPr>
            <p:cNvSpPr txBox="1"/>
            <p:nvPr/>
          </p:nvSpPr>
          <p:spPr>
            <a:xfrm>
              <a:off x="149463" y="1846758"/>
              <a:ext cx="5637689" cy="787702"/>
            </a:xfrm>
            <a:prstGeom prst="rect">
              <a:avLst/>
            </a:prstGeom>
            <a:noFill/>
          </p:spPr>
          <p:txBody>
            <a:bodyPr wrap="square" rtlCol="0">
              <a:spAutoFit/>
            </a:bodyPr>
            <a:lstStyle/>
            <a:p>
              <a:pPr fontAlgn="auto">
                <a:lnSpc>
                  <a:spcPct val="90000"/>
                </a:lnSpc>
                <a:spcBef>
                  <a:spcPts val="0"/>
                </a:spcBef>
                <a:spcAft>
                  <a:spcPts val="0"/>
                </a:spcAft>
              </a:pPr>
              <a:r>
                <a:rPr lang="en-US" sz="900" dirty="0">
                  <a:solidFill>
                    <a:srgbClr val="7030A0"/>
                  </a:solidFill>
                  <a:latin typeface="Monaco" pitchFamily="2" charset="77"/>
                </a:rPr>
                <a:t>class</a:t>
              </a:r>
              <a:r>
                <a:rPr lang="en-US" sz="900" dirty="0">
                  <a:solidFill>
                    <a:prstClr val="white"/>
                  </a:solidFill>
                  <a:latin typeface="Monaco" pitchFamily="2" charset="77"/>
                </a:rPr>
                <a:t> </a:t>
              </a:r>
              <a:r>
                <a:rPr lang="en-US" sz="900" dirty="0" err="1">
                  <a:solidFill>
                    <a:prstClr val="black"/>
                  </a:solidFill>
                  <a:latin typeface="Monaco" pitchFamily="2" charset="77"/>
                </a:rPr>
                <a:t>GoldenSectionLineSearcher</a:t>
              </a:r>
              <a:r>
                <a:rPr lang="en-US" sz="900" dirty="0">
                  <a:solidFill>
                    <a:prstClr val="black"/>
                  </a:solidFill>
                  <a:latin typeface="Monaco" pitchFamily="2" charset="77"/>
                </a:rPr>
                <a:t> implements </a:t>
              </a:r>
              <a:r>
                <a:rPr lang="en-US" sz="900" dirty="0" err="1">
                  <a:solidFill>
                    <a:prstClr val="black"/>
                  </a:solidFill>
                  <a:latin typeface="Monaco" pitchFamily="2" charset="77"/>
                </a:rPr>
                <a:t>LinearSearcher</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lumMod val="65000"/>
                      <a:lumOff val="35000"/>
                    </a:prstClr>
                  </a:solidFill>
                  <a:latin typeface="Monaco" pitchFamily="2" charset="77"/>
                </a:rPr>
                <a:t>  @override </a:t>
              </a:r>
              <a:r>
                <a:rPr lang="en-US" sz="900" dirty="0">
                  <a:solidFill>
                    <a:srgbClr val="7030A0"/>
                  </a:solidFill>
                  <a:latin typeface="Monaco" pitchFamily="2" charset="77"/>
                </a:rPr>
                <a:t>double</a:t>
              </a:r>
              <a:r>
                <a:rPr lang="en-US" sz="900" dirty="0">
                  <a:solidFill>
                    <a:prstClr val="black"/>
                  </a:solidFill>
                  <a:latin typeface="Monaco" pitchFamily="2" charset="77"/>
                </a:rPr>
                <a:t> minimize(</a:t>
              </a:r>
              <a:r>
                <a:rPr lang="en-US" sz="900" dirty="0" err="1">
                  <a:solidFill>
                    <a:prstClr val="black"/>
                  </a:solidFill>
                  <a:latin typeface="Monaco" pitchFamily="2" charset="77"/>
                </a:rPr>
                <a:t>DoubleUnaryOperator</a:t>
              </a:r>
              <a:r>
                <a:rPr lang="en-US" sz="900" dirty="0">
                  <a:solidFill>
                    <a:prstClr val="black"/>
                  </a:solidFill>
                  <a:latin typeface="Monaco" pitchFamily="2" charset="77"/>
                </a:rPr>
                <a:t> f) {</a:t>
              </a:r>
            </a:p>
            <a:p>
              <a:pPr fontAlgn="auto">
                <a:lnSpc>
                  <a:spcPct val="90000"/>
                </a:lnSpc>
                <a:spcBef>
                  <a:spcPts val="0"/>
                </a:spcBef>
                <a:spcAft>
                  <a:spcPts val="0"/>
                </a:spcAft>
              </a:pPr>
              <a:r>
                <a:rPr lang="en-US" sz="900" dirty="0">
                  <a:solidFill>
                    <a:prstClr val="black"/>
                  </a:solidFill>
                  <a:latin typeface="Monaco" pitchFamily="2" charset="77"/>
                </a:rPr>
                <a:t>  </a:t>
              </a:r>
              <a:r>
                <a:rPr lang="en-US" sz="900" dirty="0">
                  <a:solidFill>
                    <a:srgbClr val="7030A0"/>
                  </a:solidFill>
                  <a:latin typeface="Monaco" pitchFamily="2" charset="77"/>
                </a:rPr>
                <a:t>return</a:t>
              </a:r>
              <a:r>
                <a:rPr lang="en-US" sz="900" dirty="0">
                  <a:solidFill>
                    <a:prstClr val="black"/>
                  </a:solidFill>
                  <a:latin typeface="Monaco" pitchFamily="2" charset="77"/>
                </a:rPr>
                <a:t> </a:t>
              </a:r>
              <a:r>
                <a:rPr lang="en-US" sz="900" dirty="0" err="1">
                  <a:solidFill>
                    <a:prstClr val="black"/>
                  </a:solidFill>
                  <a:latin typeface="Monaco" pitchFamily="2" charset="77"/>
                </a:rPr>
                <a:t>f.applyAsDouble</a:t>
              </a:r>
              <a:r>
                <a:rPr lang="en-US" sz="900" dirty="0">
                  <a:solidFill>
                    <a:prstClr val="black"/>
                  </a:solidFill>
                  <a:latin typeface="Monaco" pitchFamily="2" charset="77"/>
                </a:rPr>
                <a:t>(</a:t>
              </a:r>
              <a:r>
                <a:rPr lang="en-US" sz="900" dirty="0" err="1">
                  <a:solidFill>
                    <a:prstClr val="black"/>
                  </a:solidFill>
                  <a:latin typeface="Monaco" pitchFamily="2" charset="77"/>
                </a:rPr>
                <a:t>getValue</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prstClr val="black"/>
                  </a:solidFill>
                  <a:latin typeface="Monaco" pitchFamily="2" charset="77"/>
                </a:rPr>
                <a:t>}</a:t>
              </a:r>
            </a:p>
          </p:txBody>
        </p:sp>
      </p:grpSp>
      <p:grpSp>
        <p:nvGrpSpPr>
          <p:cNvPr id="70" name="Group 69">
            <a:extLst>
              <a:ext uri="{FF2B5EF4-FFF2-40B4-BE49-F238E27FC236}">
                <a16:creationId xmlns:a16="http://schemas.microsoft.com/office/drawing/2014/main" id="{4A0F864B-556C-3449-BF23-A81D6C4BD893}"/>
              </a:ext>
            </a:extLst>
          </p:cNvPr>
          <p:cNvGrpSpPr/>
          <p:nvPr/>
        </p:nvGrpSpPr>
        <p:grpSpPr>
          <a:xfrm>
            <a:off x="4747401" y="3365633"/>
            <a:ext cx="4351389" cy="1000846"/>
            <a:chOff x="149463" y="2891814"/>
            <a:chExt cx="5800341" cy="1334114"/>
          </a:xfrm>
        </p:grpSpPr>
        <p:sp>
          <p:nvSpPr>
            <p:cNvPr id="71" name="Rectangle 70">
              <a:extLst>
                <a:ext uri="{FF2B5EF4-FFF2-40B4-BE49-F238E27FC236}">
                  <a16:creationId xmlns:a16="http://schemas.microsoft.com/office/drawing/2014/main" id="{35CFFA6D-69A6-CE49-8CC0-ED3F6D90AB78}"/>
                </a:ext>
              </a:extLst>
            </p:cNvPr>
            <p:cNvSpPr/>
            <p:nvPr/>
          </p:nvSpPr>
          <p:spPr>
            <a:xfrm>
              <a:off x="173432" y="2891814"/>
              <a:ext cx="5698823" cy="1303669"/>
            </a:xfrm>
            <a:prstGeom prst="rect">
              <a:avLst/>
            </a:prstGeom>
            <a:solidFill>
              <a:srgbClr val="BFBFBF"/>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72" name="Rounded Rectangle 71">
              <a:extLst>
                <a:ext uri="{FF2B5EF4-FFF2-40B4-BE49-F238E27FC236}">
                  <a16:creationId xmlns:a16="http://schemas.microsoft.com/office/drawing/2014/main" id="{C42C7B9D-2FE2-DE47-BC81-B4C7A3D35A13}"/>
                </a:ext>
              </a:extLst>
            </p:cNvPr>
            <p:cNvSpPr/>
            <p:nvPr/>
          </p:nvSpPr>
          <p:spPr>
            <a:xfrm>
              <a:off x="312767" y="3473451"/>
              <a:ext cx="1812689" cy="173736"/>
            </a:xfrm>
            <a:prstGeom prst="roundRect">
              <a:avLst/>
            </a:prstGeom>
            <a:solidFill>
              <a:srgbClr val="00B050">
                <a:alpha val="60000"/>
              </a:srgb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73" name="TextBox 72">
              <a:extLst>
                <a:ext uri="{FF2B5EF4-FFF2-40B4-BE49-F238E27FC236}">
                  <a16:creationId xmlns:a16="http://schemas.microsoft.com/office/drawing/2014/main" id="{E2D5ECD2-659A-0843-BB76-2AEB966B0FF2}"/>
                </a:ext>
              </a:extLst>
            </p:cNvPr>
            <p:cNvSpPr txBox="1"/>
            <p:nvPr/>
          </p:nvSpPr>
          <p:spPr>
            <a:xfrm>
              <a:off x="149463" y="2939756"/>
              <a:ext cx="5800341" cy="1286172"/>
            </a:xfrm>
            <a:prstGeom prst="rect">
              <a:avLst/>
            </a:prstGeom>
            <a:noFill/>
          </p:spPr>
          <p:txBody>
            <a:bodyPr wrap="square" rtlCol="0">
              <a:spAutoFit/>
            </a:bodyPr>
            <a:lstStyle/>
            <a:p>
              <a:pPr fontAlgn="auto">
                <a:lnSpc>
                  <a:spcPct val="90000"/>
                </a:lnSpc>
                <a:spcBef>
                  <a:spcPts val="0"/>
                </a:spcBef>
                <a:spcAft>
                  <a:spcPts val="0"/>
                </a:spcAft>
              </a:pPr>
              <a:r>
                <a:rPr lang="en-US" sz="900" dirty="0">
                  <a:solidFill>
                    <a:srgbClr val="7030A0"/>
                  </a:solidFill>
                  <a:latin typeface="Monaco" pitchFamily="2" charset="77"/>
                </a:rPr>
                <a:t>class</a:t>
              </a:r>
              <a:r>
                <a:rPr lang="en-US" sz="900" dirty="0">
                  <a:solidFill>
                    <a:prstClr val="white"/>
                  </a:solidFill>
                  <a:latin typeface="Monaco" pitchFamily="2" charset="77"/>
                </a:rPr>
                <a:t> </a:t>
              </a:r>
              <a:r>
                <a:rPr lang="en-US" sz="900" dirty="0" err="1">
                  <a:solidFill>
                    <a:prstClr val="black"/>
                  </a:solidFill>
                  <a:latin typeface="Monaco" pitchFamily="2" charset="77"/>
                </a:rPr>
                <a:t>SVMLightFactory</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lumMod val="65000"/>
                      <a:lumOff val="35000"/>
                    </a:prstClr>
                  </a:solidFill>
                  <a:latin typeface="Monaco" pitchFamily="2" charset="77"/>
                </a:rPr>
                <a:t>  </a:t>
              </a:r>
              <a:r>
                <a:rPr lang="en-US" sz="900" dirty="0" err="1">
                  <a:solidFill>
                    <a:prstClr val="black"/>
                  </a:solidFill>
                  <a:latin typeface="Monaco" pitchFamily="2" charset="77"/>
                </a:rPr>
                <a:t>LinearSearcher</a:t>
              </a:r>
              <a:r>
                <a:rPr lang="en-US" sz="900" dirty="0">
                  <a:solidFill>
                    <a:prstClr val="black">
                      <a:lumMod val="65000"/>
                      <a:lumOff val="35000"/>
                    </a:prstClr>
                  </a:solidFill>
                  <a:latin typeface="Monaco" pitchFamily="2" charset="77"/>
                </a:rPr>
                <a:t> </a:t>
              </a:r>
              <a:r>
                <a:rPr lang="en-US" sz="900" dirty="0">
                  <a:solidFill>
                    <a:srgbClr val="0043FF"/>
                  </a:solidFill>
                  <a:latin typeface="Monaco" pitchFamily="2" charset="77"/>
                </a:rPr>
                <a:t>minimizer</a:t>
              </a:r>
              <a:r>
                <a:rPr lang="en-US" sz="900" dirty="0">
                  <a:solidFill>
                    <a:prstClr val="black">
                      <a:lumMod val="65000"/>
                      <a:lumOff val="35000"/>
                    </a:prstClr>
                  </a:solidFill>
                  <a:latin typeface="Monaco" pitchFamily="2" charset="77"/>
                </a:rPr>
                <a:t> = </a:t>
              </a:r>
              <a:r>
                <a:rPr lang="en-US" sz="900" dirty="0">
                  <a:solidFill>
                    <a:srgbClr val="7030A0"/>
                  </a:solidFill>
                  <a:latin typeface="Monaco" pitchFamily="2" charset="77"/>
                </a:rPr>
                <a:t>new</a:t>
              </a:r>
              <a:r>
                <a:rPr lang="en-US" sz="900" dirty="0">
                  <a:solidFill>
                    <a:prstClr val="black">
                      <a:lumMod val="65000"/>
                      <a:lumOff val="35000"/>
                    </a:prstClr>
                  </a:solidFill>
                  <a:latin typeface="Monaco" pitchFamily="2" charset="77"/>
                </a:rPr>
                <a:t> </a:t>
              </a:r>
              <a:r>
                <a:rPr lang="en-US" sz="900" dirty="0" err="1">
                  <a:solidFill>
                    <a:prstClr val="black"/>
                  </a:solidFill>
                  <a:latin typeface="Monaco" pitchFamily="2" charset="77"/>
                </a:rPr>
                <a:t>GoldenSectionLineSearcher</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srgbClr val="7030A0"/>
                  </a:solidFill>
                  <a:latin typeface="Monaco" pitchFamily="2" charset="77"/>
                </a:rPr>
                <a:t>  public double</a:t>
              </a:r>
              <a:r>
                <a:rPr lang="en-US" sz="900" dirty="0">
                  <a:solidFill>
                    <a:prstClr val="black"/>
                  </a:solidFill>
                  <a:latin typeface="Monaco" pitchFamily="2" charset="77"/>
                </a:rPr>
                <a:t> </a:t>
              </a:r>
              <a:r>
                <a:rPr lang="en-US" sz="900" dirty="0" err="1">
                  <a:solidFill>
                    <a:prstClr val="black"/>
                  </a:solidFill>
                  <a:latin typeface="Monaco" pitchFamily="2" charset="77"/>
                </a:rPr>
                <a:t>heldOutC</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solidFill>
                  <a:latin typeface="Monaco" pitchFamily="2" charset="77"/>
                </a:rPr>
                <a:t> </a:t>
              </a:r>
              <a:r>
                <a:rPr lang="en-US" sz="900" dirty="0" err="1">
                  <a:solidFill>
                    <a:prstClr val="black"/>
                  </a:solidFill>
                  <a:latin typeface="Monaco" pitchFamily="2" charset="77"/>
                </a:rPr>
                <a:t>DoubleUnaryOperator</a:t>
              </a:r>
              <a:r>
                <a:rPr lang="en-US" sz="900" dirty="0">
                  <a:solidFill>
                    <a:prstClr val="black"/>
                  </a:solidFill>
                  <a:latin typeface="Monaco" pitchFamily="2" charset="77"/>
                </a:rPr>
                <a:t> </a:t>
              </a:r>
              <a:r>
                <a:rPr lang="en-US" sz="900" dirty="0" err="1">
                  <a:solidFill>
                    <a:prstClr val="black"/>
                  </a:solidFill>
                  <a:latin typeface="Monaco" pitchFamily="2" charset="77"/>
                </a:rPr>
                <a:t>sq</a:t>
              </a:r>
              <a:r>
                <a:rPr lang="en-US" sz="900" dirty="0">
                  <a:solidFill>
                    <a:prstClr val="black"/>
                  </a:solidFill>
                  <a:latin typeface="Monaco" pitchFamily="2" charset="77"/>
                </a:rPr>
                <a:t> = x -&gt; x*x;</a:t>
              </a:r>
            </a:p>
            <a:p>
              <a:pPr fontAlgn="auto">
                <a:lnSpc>
                  <a:spcPct val="90000"/>
                </a:lnSpc>
                <a:spcBef>
                  <a:spcPts val="0"/>
                </a:spcBef>
                <a:spcAft>
                  <a:spcPts val="0"/>
                </a:spcAft>
              </a:pPr>
              <a:r>
                <a:rPr lang="en-US" sz="900" dirty="0">
                  <a:solidFill>
                    <a:prstClr val="black"/>
                  </a:solidFill>
                  <a:latin typeface="Monaco" pitchFamily="2" charset="77"/>
                </a:rPr>
                <a:t>    </a:t>
              </a:r>
              <a:r>
                <a:rPr lang="en-US" sz="900" dirty="0">
                  <a:solidFill>
                    <a:srgbClr val="7030A0"/>
                  </a:solidFill>
                  <a:latin typeface="Monaco" pitchFamily="2" charset="77"/>
                </a:rPr>
                <a:t>return</a:t>
              </a:r>
              <a:r>
                <a:rPr lang="en-US" sz="900" dirty="0">
                  <a:solidFill>
                    <a:prstClr val="black"/>
                  </a:solidFill>
                  <a:latin typeface="Monaco" pitchFamily="2" charset="77"/>
                </a:rPr>
                <a:t> </a:t>
              </a:r>
              <a:r>
                <a:rPr lang="en-US" sz="900" dirty="0" err="1">
                  <a:solidFill>
                    <a:prstClr val="black"/>
                  </a:solidFill>
                  <a:latin typeface="Monaco" pitchFamily="2" charset="77"/>
                </a:rPr>
                <a:t>minimizer.minimize</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solidFill>
                  <a:latin typeface="Monaco" pitchFamily="2" charset="77"/>
                </a:rPr>
                <a:t>}</a:t>
              </a:r>
            </a:p>
          </p:txBody>
        </p:sp>
      </p:grpSp>
    </p:spTree>
    <p:extLst>
      <p:ext uri="{BB962C8B-B14F-4D97-AF65-F5344CB8AC3E}">
        <p14:creationId xmlns:p14="http://schemas.microsoft.com/office/powerpoint/2010/main" val="182830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A Decade of Refactoring Research</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4" name="TextBox 3"/>
          <p:cNvSpPr txBox="1"/>
          <p:nvPr/>
        </p:nvSpPr>
        <p:spPr>
          <a:xfrm>
            <a:off x="457200" y="1219200"/>
            <a:ext cx="4951993" cy="1107963"/>
          </a:xfrm>
          <a:prstGeom prst="rect">
            <a:avLst/>
          </a:prstGeom>
          <a:noFill/>
        </p:spPr>
        <p:txBody>
          <a:bodyPr wrap="none" lIns="91407" tIns="45704" rIns="91407" bIns="45704" rtlCol="0">
            <a:spAutoFit/>
          </a:bodyPr>
          <a:lstStyle/>
          <a:p>
            <a:pPr marL="0" lvl="2"/>
            <a:r>
              <a:rPr lang="en-US" b="1" dirty="0"/>
              <a:t>2,880 refactoring papers since 1990</a:t>
            </a:r>
          </a:p>
          <a:p>
            <a:pPr marL="0" lvl="2"/>
            <a:endParaRPr lang="en-US" b="1" dirty="0"/>
          </a:p>
          <a:p>
            <a:pPr marL="0" lvl="2"/>
            <a:r>
              <a:rPr lang="en-US" b="1" dirty="0"/>
              <a:t>2,442 papers between 2005-2016</a:t>
            </a:r>
          </a:p>
        </p:txBody>
      </p:sp>
      <p:pic>
        <p:nvPicPr>
          <p:cNvPr id="7" name="Picture 6" descr="C:\Users\Marouane\AppData\Local\Microsoft\Windows\INetCache\Content.Word\year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438400"/>
            <a:ext cx="8305800" cy="4724400"/>
          </a:xfrm>
          <a:prstGeom prst="rect">
            <a:avLst/>
          </a:prstGeom>
          <a:noFill/>
          <a:ln>
            <a:noFill/>
          </a:ln>
        </p:spPr>
      </p:pic>
      <p:pic>
        <p:nvPicPr>
          <p:cNvPr id="8" name="Picture 7" descr="refactoring_improving_the_desig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400" y="5181600"/>
            <a:ext cx="603885" cy="762000"/>
          </a:xfrm>
          <a:prstGeom prst="rect">
            <a:avLst/>
          </a:prstGeom>
        </p:spPr>
      </p:pic>
      <p:sp>
        <p:nvSpPr>
          <p:cNvPr id="3" name="Rectangle 2"/>
          <p:cNvSpPr/>
          <p:nvPr/>
        </p:nvSpPr>
        <p:spPr bwMode="auto">
          <a:xfrm>
            <a:off x="4267200" y="2590800"/>
            <a:ext cx="3962400" cy="2895600"/>
          </a:xfrm>
          <a:prstGeom prst="rect">
            <a:avLst/>
          </a:prstGeom>
          <a:noFill/>
          <a:ln w="635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2" name="Slide Number Placeholder 1"/>
          <p:cNvSpPr>
            <a:spLocks noGrp="1"/>
          </p:cNvSpPr>
          <p:nvPr>
            <p:ph type="sldNum" sz="quarter" idx="10"/>
          </p:nvPr>
        </p:nvSpPr>
        <p:spPr/>
        <p:txBody>
          <a:bodyPr/>
          <a:lstStyle/>
          <a:p>
            <a:fld id="{9E09538B-8050-9642-BAB9-14094EB459F8}" type="slidenum">
              <a:rPr lang="en-US" smtClean="0"/>
              <a:t>4</a:t>
            </a:fld>
            <a:endParaRPr lang="en-US"/>
          </a:p>
        </p:txBody>
      </p:sp>
      <p:sp>
        <p:nvSpPr>
          <p:cNvPr id="9" name="TextBox 8"/>
          <p:cNvSpPr txBox="1"/>
          <p:nvPr/>
        </p:nvSpPr>
        <p:spPr>
          <a:xfrm>
            <a:off x="3035738" y="5012339"/>
            <a:ext cx="926662" cy="338522"/>
          </a:xfrm>
          <a:prstGeom prst="rect">
            <a:avLst/>
          </a:prstGeom>
          <a:noFill/>
        </p:spPr>
        <p:txBody>
          <a:bodyPr wrap="none" lIns="91407" tIns="45704" rIns="91407" bIns="45704" rtlCol="0">
            <a:spAutoFit/>
          </a:bodyPr>
          <a:lstStyle/>
          <a:p>
            <a:pPr marL="0" lvl="2"/>
            <a:r>
              <a:rPr lang="en-US" sz="1600" b="1" dirty="0"/>
              <a:t>T. </a:t>
            </a:r>
            <a:r>
              <a:rPr lang="en-US" sz="1600" b="1" dirty="0" err="1"/>
              <a:t>Mens</a:t>
            </a:r>
            <a:endParaRPr lang="en-US" sz="1600" b="1" dirty="0"/>
          </a:p>
        </p:txBody>
      </p:sp>
      <p:pic>
        <p:nvPicPr>
          <p:cNvPr id="10" name="Picture 9">
            <a:extLst>
              <a:ext uri="{FF2B5EF4-FFF2-40B4-BE49-F238E27FC236}">
                <a16:creationId xmlns:a16="http://schemas.microsoft.com/office/drawing/2014/main" id="{A9EDDEB2-47B7-A64D-A7E1-D24D4847C713}"/>
              </a:ext>
            </a:extLst>
          </p:cNvPr>
          <p:cNvPicPr>
            <a:picLocks noChangeAspect="1"/>
          </p:cNvPicPr>
          <p:nvPr/>
        </p:nvPicPr>
        <p:blipFill>
          <a:blip r:embed="rId6"/>
          <a:stretch>
            <a:fillRect/>
          </a:stretch>
        </p:blipFill>
        <p:spPr>
          <a:xfrm>
            <a:off x="2648984" y="5544584"/>
            <a:ext cx="399016" cy="399016"/>
          </a:xfrm>
          <a:prstGeom prst="rect">
            <a:avLst/>
          </a:prstGeom>
        </p:spPr>
      </p:pic>
      <p:pic>
        <p:nvPicPr>
          <p:cNvPr id="11" name="Picture 10">
            <a:extLst>
              <a:ext uri="{FF2B5EF4-FFF2-40B4-BE49-F238E27FC236}">
                <a16:creationId xmlns:a16="http://schemas.microsoft.com/office/drawing/2014/main" id="{0F9D2295-73DF-0545-BC61-0D978EA88E3C}"/>
              </a:ext>
            </a:extLst>
          </p:cNvPr>
          <p:cNvPicPr>
            <a:picLocks noChangeAspect="1"/>
          </p:cNvPicPr>
          <p:nvPr/>
        </p:nvPicPr>
        <p:blipFill>
          <a:blip r:embed="rId7"/>
          <a:stretch>
            <a:fillRect/>
          </a:stretch>
        </p:blipFill>
        <p:spPr>
          <a:xfrm>
            <a:off x="2697874" y="5120826"/>
            <a:ext cx="281332" cy="281332"/>
          </a:xfrm>
          <a:prstGeom prst="rect">
            <a:avLst/>
          </a:prstGeom>
        </p:spPr>
      </p:pic>
    </p:spTree>
    <p:custDataLst>
      <p:tags r:id="rId1"/>
    </p:custDataLst>
    <p:extLst>
      <p:ext uri="{BB962C8B-B14F-4D97-AF65-F5344CB8AC3E}">
        <p14:creationId xmlns:p14="http://schemas.microsoft.com/office/powerpoint/2010/main" val="1228889354"/>
      </p:ext>
    </p:extLst>
  </p:cSld>
  <p:clrMapOvr>
    <a:masterClrMapping/>
  </p:clrMapOvr>
  <mc:AlternateContent xmlns:mc="http://schemas.openxmlformats.org/markup-compatibility/2006" xmlns:p14="http://schemas.microsoft.com/office/powerpoint/2010/main">
    <mc:Choice Requires="p14">
      <p:transition spd="slow" p14:dur="2000" advTm="95917"/>
    </mc:Choice>
    <mc:Fallback xmlns="">
      <p:transition spd="slow" advTm="95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42110" y="824511"/>
            <a:ext cx="6859785" cy="713805"/>
          </a:xfrm>
        </p:spPr>
        <p:txBody>
          <a:bodyPr>
            <a:normAutofit/>
          </a:bodyPr>
          <a:lstStyle/>
          <a:p>
            <a:pPr algn="ctr"/>
            <a:r>
              <a:rPr lang="en-US" sz="3301" dirty="0">
                <a:latin typeface="Calibri" panose="020F0502020204030204" pitchFamily="34" charset="0"/>
                <a:cs typeface="Calibri" panose="020F0502020204030204" pitchFamily="34" charset="0"/>
              </a:rPr>
              <a:t>Filter: </a:t>
            </a:r>
            <a:r>
              <a:rPr lang="en-US" sz="3301" dirty="0">
                <a:solidFill>
                  <a:srgbClr val="92D050"/>
                </a:solidFill>
                <a:latin typeface="Calibri" panose="020F0502020204030204" pitchFamily="34" charset="0"/>
                <a:cs typeface="Calibri" panose="020F0502020204030204" pitchFamily="34" charset="0"/>
              </a:rPr>
              <a:t>Preconditions</a:t>
            </a:r>
          </a:p>
        </p:txBody>
      </p:sp>
      <p:sp>
        <p:nvSpPr>
          <p:cNvPr id="7" name="Slide Number Placeholder 6"/>
          <p:cNvSpPr>
            <a:spLocks noGrp="1"/>
          </p:cNvSpPr>
          <p:nvPr>
            <p:ph type="sldNum" sz="quarter" idx="12"/>
          </p:nvPr>
        </p:nvSpPr>
        <p:spPr/>
        <p:txBody>
          <a:bodyPr/>
          <a:lstStyle/>
          <a:p>
            <a:fld id="{25BA54BD-C84D-46CE-8B72-31BFB26ABA43}" type="slidenum">
              <a:rPr lang="uk-UA" smtClean="0">
                <a:solidFill>
                  <a:prstClr val="white">
                    <a:tint val="75000"/>
                  </a:prstClr>
                </a:solidFill>
              </a:rPr>
              <a:pPr/>
              <a:t>40</a:t>
            </a:fld>
            <a:endParaRPr lang="uk-UA">
              <a:solidFill>
                <a:prstClr val="white">
                  <a:tint val="75000"/>
                </a:prstClr>
              </a:solidFill>
            </a:endParaRPr>
          </a:p>
        </p:txBody>
      </p:sp>
      <p:sp>
        <p:nvSpPr>
          <p:cNvPr id="3" name="TextBox 2"/>
          <p:cNvSpPr txBox="1"/>
          <p:nvPr/>
        </p:nvSpPr>
        <p:spPr>
          <a:xfrm>
            <a:off x="188681" y="1199570"/>
            <a:ext cx="5402082" cy="674287"/>
          </a:xfrm>
          <a:prstGeom prst="rect">
            <a:avLst/>
          </a:prstGeom>
          <a:noFill/>
        </p:spPr>
        <p:txBody>
          <a:bodyPr wrap="square" rtlCol="0">
            <a:spAutoFit/>
          </a:bodyPr>
          <a:lstStyle/>
          <a:p>
            <a:pPr algn="ctr" fontAlgn="auto">
              <a:lnSpc>
                <a:spcPct val="90000"/>
              </a:lnSpc>
              <a:spcBef>
                <a:spcPts val="0"/>
              </a:spcBef>
              <a:spcAft>
                <a:spcPts val="0"/>
              </a:spcAft>
            </a:pPr>
            <a:endParaRPr lang="en-US" sz="2101" b="1" dirty="0">
              <a:solidFill>
                <a:srgbClr val="00B0F0"/>
              </a:solidFill>
              <a:latin typeface="Calibri" panose="020F0502020204030204" pitchFamily="34" charset="0"/>
              <a:cs typeface="Calibri" panose="020F0502020204030204" pitchFamily="34" charset="0"/>
            </a:endParaRPr>
          </a:p>
          <a:p>
            <a:pPr marL="257244" indent="-257244" fontAlgn="auto">
              <a:lnSpc>
                <a:spcPct val="90000"/>
              </a:lnSpc>
              <a:spcBef>
                <a:spcPts val="0"/>
              </a:spcBef>
              <a:spcAft>
                <a:spcPts val="0"/>
              </a:spcAft>
              <a:buFont typeface="Arial" charset="0"/>
              <a:buChar char="•"/>
            </a:pPr>
            <a:r>
              <a:rPr lang="en-US" sz="2101" dirty="0">
                <a:solidFill>
                  <a:prstClr val="white"/>
                </a:solidFill>
                <a:latin typeface="Calibri" panose="020F0502020204030204" pitchFamily="34" charset="0"/>
                <a:cs typeface="Calibri" panose="020F0502020204030204" pitchFamily="34" charset="0"/>
              </a:rPr>
              <a:t>Availability of mappings</a:t>
            </a:r>
          </a:p>
        </p:txBody>
      </p:sp>
      <p:sp>
        <p:nvSpPr>
          <p:cNvPr id="5" name="TextBox 4">
            <a:extLst>
              <a:ext uri="{FF2B5EF4-FFF2-40B4-BE49-F238E27FC236}">
                <a16:creationId xmlns:a16="http://schemas.microsoft.com/office/drawing/2014/main" id="{63801D2F-E7EC-8349-9C7E-BCECF80231E1}"/>
              </a:ext>
            </a:extLst>
          </p:cNvPr>
          <p:cNvSpPr txBox="1"/>
          <p:nvPr/>
        </p:nvSpPr>
        <p:spPr>
          <a:xfrm>
            <a:off x="1093280" y="2184309"/>
            <a:ext cx="2993127" cy="320857"/>
          </a:xfrm>
          <a:prstGeom prst="rect">
            <a:avLst/>
          </a:prstGeom>
          <a:noFill/>
        </p:spPr>
        <p:txBody>
          <a:bodyPr wrap="none" rtlCol="0">
            <a:spAutoFit/>
          </a:bodyPr>
          <a:lstStyle/>
          <a:p>
            <a:pPr fontAlgn="auto">
              <a:lnSpc>
                <a:spcPct val="90000"/>
              </a:lnSpc>
              <a:spcBef>
                <a:spcPts val="0"/>
              </a:spcBef>
              <a:spcAft>
                <a:spcPts val="0"/>
              </a:spcAft>
            </a:pPr>
            <a:r>
              <a:rPr lang="en-US" sz="1650" dirty="0">
                <a:solidFill>
                  <a:prstClr val="white"/>
                </a:solidFill>
                <a:latin typeface="Consolas"/>
                <a:cs typeface="Calibri" panose="020F0502020204030204" pitchFamily="34" charset="0"/>
              </a:rPr>
              <a:t>Function&lt;</a:t>
            </a:r>
            <a:r>
              <a:rPr lang="en-US" sz="1650" dirty="0" err="1">
                <a:solidFill>
                  <a:prstClr val="white"/>
                </a:solidFill>
                <a:latin typeface="Consolas"/>
                <a:cs typeface="Calibri" panose="020F0502020204030204" pitchFamily="34" charset="0"/>
              </a:rPr>
              <a:t>Integer,String</a:t>
            </a:r>
            <a:r>
              <a:rPr lang="en-US" sz="1650" dirty="0">
                <a:solidFill>
                  <a:prstClr val="white"/>
                </a:solidFill>
                <a:latin typeface="Consolas"/>
                <a:cs typeface="Calibri" panose="020F0502020204030204" pitchFamily="34" charset="0"/>
              </a:rPr>
              <a:t>&gt;</a:t>
            </a:r>
          </a:p>
        </p:txBody>
      </p:sp>
      <p:sp>
        <p:nvSpPr>
          <p:cNvPr id="14" name="TextBox 13">
            <a:extLst>
              <a:ext uri="{FF2B5EF4-FFF2-40B4-BE49-F238E27FC236}">
                <a16:creationId xmlns:a16="http://schemas.microsoft.com/office/drawing/2014/main" id="{9A16C1E2-77F9-B54F-916A-43B2693EF74F}"/>
              </a:ext>
            </a:extLst>
          </p:cNvPr>
          <p:cNvSpPr txBox="1"/>
          <p:nvPr/>
        </p:nvSpPr>
        <p:spPr>
          <a:xfrm>
            <a:off x="5720395" y="2203635"/>
            <a:ext cx="2408032" cy="320857"/>
          </a:xfrm>
          <a:prstGeom prst="rect">
            <a:avLst/>
          </a:prstGeom>
          <a:noFill/>
        </p:spPr>
        <p:txBody>
          <a:bodyPr wrap="none" rtlCol="0">
            <a:spAutoFit/>
          </a:bodyPr>
          <a:lstStyle/>
          <a:p>
            <a:pPr fontAlgn="auto">
              <a:lnSpc>
                <a:spcPct val="90000"/>
              </a:lnSpc>
              <a:spcBef>
                <a:spcPts val="0"/>
              </a:spcBef>
              <a:spcAft>
                <a:spcPts val="0"/>
              </a:spcAft>
            </a:pPr>
            <a:r>
              <a:rPr lang="en-US" sz="1650" dirty="0" err="1">
                <a:solidFill>
                  <a:prstClr val="white"/>
                </a:solidFill>
                <a:latin typeface="Consolas"/>
                <a:cs typeface="Calibri" panose="020F0502020204030204" pitchFamily="34" charset="0"/>
              </a:rPr>
              <a:t>IntFunction</a:t>
            </a:r>
            <a:r>
              <a:rPr lang="en-US" sz="1650" dirty="0">
                <a:solidFill>
                  <a:prstClr val="white"/>
                </a:solidFill>
                <a:latin typeface="Consolas"/>
                <a:cs typeface="Calibri" panose="020F0502020204030204" pitchFamily="34" charset="0"/>
              </a:rPr>
              <a:t>&lt;String&gt;</a:t>
            </a:r>
          </a:p>
        </p:txBody>
      </p:sp>
      <p:sp>
        <p:nvSpPr>
          <p:cNvPr id="6" name="TextBox 5">
            <a:extLst>
              <a:ext uri="{FF2B5EF4-FFF2-40B4-BE49-F238E27FC236}">
                <a16:creationId xmlns:a16="http://schemas.microsoft.com/office/drawing/2014/main" id="{CA2E4307-B7F1-0B4F-A11F-FF5F5AAD11BA}"/>
              </a:ext>
            </a:extLst>
          </p:cNvPr>
          <p:cNvSpPr txBox="1"/>
          <p:nvPr/>
        </p:nvSpPr>
        <p:spPr>
          <a:xfrm>
            <a:off x="3255493" y="2572171"/>
            <a:ext cx="817853" cy="341632"/>
          </a:xfrm>
          <a:prstGeom prst="rect">
            <a:avLst/>
          </a:prstGeom>
          <a:noFill/>
        </p:spPr>
        <p:txBody>
          <a:bodyPr wrap="none" rtlCol="0">
            <a:spAutoFit/>
          </a:bodyPr>
          <a:lstStyle/>
          <a:p>
            <a:pPr fontAlgn="auto">
              <a:lnSpc>
                <a:spcPct val="90000"/>
              </a:lnSpc>
              <a:spcBef>
                <a:spcPts val="0"/>
              </a:spcBef>
              <a:spcAft>
                <a:spcPts val="0"/>
              </a:spcAft>
            </a:pPr>
            <a:r>
              <a:rPr lang="en-US" sz="1800" dirty="0">
                <a:solidFill>
                  <a:prstClr val="white"/>
                </a:solidFill>
                <a:latin typeface="Consolas"/>
                <a:cs typeface="Calibri" panose="020F0502020204030204" pitchFamily="34" charset="0"/>
              </a:rPr>
              <a:t>apply</a:t>
            </a:r>
          </a:p>
        </p:txBody>
      </p:sp>
      <p:sp>
        <p:nvSpPr>
          <p:cNvPr id="15" name="TextBox 14">
            <a:extLst>
              <a:ext uri="{FF2B5EF4-FFF2-40B4-BE49-F238E27FC236}">
                <a16:creationId xmlns:a16="http://schemas.microsoft.com/office/drawing/2014/main" id="{B3D9E94F-6BDB-EC4D-B605-FC5036E40E47}"/>
              </a:ext>
            </a:extLst>
          </p:cNvPr>
          <p:cNvSpPr txBox="1"/>
          <p:nvPr/>
        </p:nvSpPr>
        <p:spPr>
          <a:xfrm>
            <a:off x="5731113" y="2572171"/>
            <a:ext cx="817853" cy="341632"/>
          </a:xfrm>
          <a:prstGeom prst="rect">
            <a:avLst/>
          </a:prstGeom>
          <a:noFill/>
        </p:spPr>
        <p:txBody>
          <a:bodyPr wrap="none" rtlCol="0">
            <a:spAutoFit/>
          </a:bodyPr>
          <a:lstStyle/>
          <a:p>
            <a:pPr fontAlgn="auto">
              <a:lnSpc>
                <a:spcPct val="90000"/>
              </a:lnSpc>
              <a:spcBef>
                <a:spcPts val="0"/>
              </a:spcBef>
              <a:spcAft>
                <a:spcPts val="0"/>
              </a:spcAft>
            </a:pPr>
            <a:r>
              <a:rPr lang="en-US" sz="1800" dirty="0">
                <a:solidFill>
                  <a:prstClr val="white"/>
                </a:solidFill>
                <a:latin typeface="Consolas"/>
                <a:cs typeface="Calibri" panose="020F0502020204030204" pitchFamily="34" charset="0"/>
              </a:rPr>
              <a:t>apply</a:t>
            </a:r>
          </a:p>
        </p:txBody>
      </p:sp>
      <p:sp>
        <p:nvSpPr>
          <p:cNvPr id="16" name="TextBox 15">
            <a:extLst>
              <a:ext uri="{FF2B5EF4-FFF2-40B4-BE49-F238E27FC236}">
                <a16:creationId xmlns:a16="http://schemas.microsoft.com/office/drawing/2014/main" id="{08501B6B-FB1F-A94E-B3F7-974788A0676C}"/>
              </a:ext>
            </a:extLst>
          </p:cNvPr>
          <p:cNvSpPr txBox="1"/>
          <p:nvPr/>
        </p:nvSpPr>
        <p:spPr>
          <a:xfrm>
            <a:off x="3000549" y="2828782"/>
            <a:ext cx="1071127" cy="341632"/>
          </a:xfrm>
          <a:prstGeom prst="rect">
            <a:avLst/>
          </a:prstGeom>
          <a:noFill/>
        </p:spPr>
        <p:txBody>
          <a:bodyPr wrap="none" rtlCol="0">
            <a:spAutoFit/>
          </a:bodyPr>
          <a:lstStyle/>
          <a:p>
            <a:pPr fontAlgn="auto">
              <a:lnSpc>
                <a:spcPct val="90000"/>
              </a:lnSpc>
              <a:spcBef>
                <a:spcPts val="0"/>
              </a:spcBef>
              <a:spcAft>
                <a:spcPts val="0"/>
              </a:spcAft>
            </a:pPr>
            <a:r>
              <a:rPr lang="en-US" sz="1800" dirty="0">
                <a:solidFill>
                  <a:prstClr val="white"/>
                </a:solidFill>
                <a:latin typeface="Consolas"/>
                <a:cs typeface="Calibri" panose="020F0502020204030204" pitchFamily="34" charset="0"/>
              </a:rPr>
              <a:t>compose</a:t>
            </a:r>
          </a:p>
        </p:txBody>
      </p:sp>
      <p:sp>
        <p:nvSpPr>
          <p:cNvPr id="17" name="TextBox 16">
            <a:extLst>
              <a:ext uri="{FF2B5EF4-FFF2-40B4-BE49-F238E27FC236}">
                <a16:creationId xmlns:a16="http://schemas.microsoft.com/office/drawing/2014/main" id="{C14331E8-99A9-EE49-909F-C2AF54250DCA}"/>
              </a:ext>
            </a:extLst>
          </p:cNvPr>
          <p:cNvSpPr txBox="1"/>
          <p:nvPr/>
        </p:nvSpPr>
        <p:spPr>
          <a:xfrm>
            <a:off x="3000549" y="3116276"/>
            <a:ext cx="1071127" cy="341632"/>
          </a:xfrm>
          <a:prstGeom prst="rect">
            <a:avLst/>
          </a:prstGeom>
          <a:noFill/>
        </p:spPr>
        <p:txBody>
          <a:bodyPr wrap="none" rtlCol="0">
            <a:spAutoFit/>
          </a:bodyPr>
          <a:lstStyle/>
          <a:p>
            <a:pPr fontAlgn="auto">
              <a:lnSpc>
                <a:spcPct val="90000"/>
              </a:lnSpc>
              <a:spcBef>
                <a:spcPts val="0"/>
              </a:spcBef>
              <a:spcAft>
                <a:spcPts val="0"/>
              </a:spcAft>
            </a:pPr>
            <a:r>
              <a:rPr lang="en-US" sz="1800" dirty="0" err="1">
                <a:solidFill>
                  <a:prstClr val="white"/>
                </a:solidFill>
                <a:latin typeface="Consolas"/>
                <a:cs typeface="Calibri" panose="020F0502020204030204" pitchFamily="34" charset="0"/>
              </a:rPr>
              <a:t>andThen</a:t>
            </a:r>
            <a:endParaRPr lang="en-US" sz="1800" dirty="0">
              <a:solidFill>
                <a:prstClr val="white"/>
              </a:solidFill>
              <a:latin typeface="Consolas"/>
              <a:cs typeface="Calibri" panose="020F0502020204030204" pitchFamily="34" charset="0"/>
            </a:endParaRPr>
          </a:p>
        </p:txBody>
      </p:sp>
      <p:sp>
        <p:nvSpPr>
          <p:cNvPr id="18" name="TextBox 17">
            <a:extLst>
              <a:ext uri="{FF2B5EF4-FFF2-40B4-BE49-F238E27FC236}">
                <a16:creationId xmlns:a16="http://schemas.microsoft.com/office/drawing/2014/main" id="{45600F4D-7FC2-EC49-BFEC-29D6C598993E}"/>
              </a:ext>
            </a:extLst>
          </p:cNvPr>
          <p:cNvSpPr txBox="1"/>
          <p:nvPr/>
        </p:nvSpPr>
        <p:spPr>
          <a:xfrm>
            <a:off x="2873077" y="3396192"/>
            <a:ext cx="1197764" cy="341632"/>
          </a:xfrm>
          <a:prstGeom prst="rect">
            <a:avLst/>
          </a:prstGeom>
          <a:noFill/>
        </p:spPr>
        <p:txBody>
          <a:bodyPr wrap="none" rtlCol="0">
            <a:spAutoFit/>
          </a:bodyPr>
          <a:lstStyle/>
          <a:p>
            <a:pPr fontAlgn="auto">
              <a:lnSpc>
                <a:spcPct val="90000"/>
              </a:lnSpc>
              <a:spcBef>
                <a:spcPts val="0"/>
              </a:spcBef>
              <a:spcAft>
                <a:spcPts val="0"/>
              </a:spcAft>
            </a:pPr>
            <a:r>
              <a:rPr lang="en-US" sz="1800" dirty="0">
                <a:solidFill>
                  <a:prstClr val="white"/>
                </a:solidFill>
                <a:latin typeface="Consolas"/>
                <a:cs typeface="Calibri" panose="020F0502020204030204" pitchFamily="34" charset="0"/>
              </a:rPr>
              <a:t>identity</a:t>
            </a:r>
          </a:p>
        </p:txBody>
      </p:sp>
      <p:cxnSp>
        <p:nvCxnSpPr>
          <p:cNvPr id="20" name="Straight Arrow Connector 19">
            <a:extLst>
              <a:ext uri="{FF2B5EF4-FFF2-40B4-BE49-F238E27FC236}">
                <a16:creationId xmlns:a16="http://schemas.microsoft.com/office/drawing/2014/main" id="{35CDB8EC-8C14-AC47-9EB4-9F6BA1A899FF}"/>
              </a:ext>
            </a:extLst>
          </p:cNvPr>
          <p:cNvCxnSpPr>
            <a:cxnSpLocks/>
          </p:cNvCxnSpPr>
          <p:nvPr/>
        </p:nvCxnSpPr>
        <p:spPr>
          <a:xfrm>
            <a:off x="4185154" y="2724301"/>
            <a:ext cx="1256008" cy="14372"/>
          </a:xfrm>
          <a:prstGeom prst="straightConnector1">
            <a:avLst/>
          </a:prstGeom>
          <a:ln w="412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0" name="Multiply 39">
            <a:extLst>
              <a:ext uri="{FF2B5EF4-FFF2-40B4-BE49-F238E27FC236}">
                <a16:creationId xmlns:a16="http://schemas.microsoft.com/office/drawing/2014/main" id="{00D8F85B-45BD-A746-9AED-CA74DD8D1CC0}"/>
              </a:ext>
            </a:extLst>
          </p:cNvPr>
          <p:cNvSpPr/>
          <p:nvPr/>
        </p:nvSpPr>
        <p:spPr>
          <a:xfrm>
            <a:off x="5759477" y="2871672"/>
            <a:ext cx="317975" cy="232853"/>
          </a:xfrm>
          <a:prstGeom prst="mathMultiply">
            <a:avLst/>
          </a:prstGeom>
          <a:solidFill>
            <a:srgbClr val="FF0000"/>
          </a:solid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latin typeface="Calibri" panose="020F0502020204030204" pitchFamily="34" charset="0"/>
              <a:cs typeface="Calibri" panose="020F0502020204030204" pitchFamily="34" charset="0"/>
            </a:endParaRPr>
          </a:p>
        </p:txBody>
      </p:sp>
      <p:sp>
        <p:nvSpPr>
          <p:cNvPr id="41" name="Multiply 40">
            <a:extLst>
              <a:ext uri="{FF2B5EF4-FFF2-40B4-BE49-F238E27FC236}">
                <a16:creationId xmlns:a16="http://schemas.microsoft.com/office/drawing/2014/main" id="{1323FDB0-24F3-384B-8A39-DEFA6AAE8FA5}"/>
              </a:ext>
            </a:extLst>
          </p:cNvPr>
          <p:cNvSpPr/>
          <p:nvPr/>
        </p:nvSpPr>
        <p:spPr>
          <a:xfrm>
            <a:off x="5770831" y="3159165"/>
            <a:ext cx="317975" cy="232853"/>
          </a:xfrm>
          <a:prstGeom prst="mathMultiply">
            <a:avLst/>
          </a:prstGeom>
          <a:solidFill>
            <a:srgbClr val="FF0000"/>
          </a:solid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latin typeface="Calibri" panose="020F0502020204030204" pitchFamily="34" charset="0"/>
              <a:cs typeface="Calibri" panose="020F0502020204030204" pitchFamily="34" charset="0"/>
            </a:endParaRPr>
          </a:p>
        </p:txBody>
      </p:sp>
      <p:sp>
        <p:nvSpPr>
          <p:cNvPr id="42" name="Multiply 41">
            <a:extLst>
              <a:ext uri="{FF2B5EF4-FFF2-40B4-BE49-F238E27FC236}">
                <a16:creationId xmlns:a16="http://schemas.microsoft.com/office/drawing/2014/main" id="{8639BD22-E650-9743-AEE5-C20B25F58E30}"/>
              </a:ext>
            </a:extLst>
          </p:cNvPr>
          <p:cNvSpPr/>
          <p:nvPr/>
        </p:nvSpPr>
        <p:spPr>
          <a:xfrm>
            <a:off x="5767952" y="3439082"/>
            <a:ext cx="317975" cy="232853"/>
          </a:xfrm>
          <a:prstGeom prst="mathMultiply">
            <a:avLst/>
          </a:prstGeom>
          <a:solidFill>
            <a:srgbClr val="FF0000"/>
          </a:solidFill>
          <a:ln>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latin typeface="Calibri" panose="020F0502020204030204" pitchFamily="34"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DB26D8A1-8480-5345-9647-CEBFEBB595E1}"/>
              </a:ext>
            </a:extLst>
          </p:cNvPr>
          <p:cNvCxnSpPr>
            <a:cxnSpLocks/>
          </p:cNvCxnSpPr>
          <p:nvPr/>
        </p:nvCxnSpPr>
        <p:spPr>
          <a:xfrm>
            <a:off x="4185154" y="2980912"/>
            <a:ext cx="1256008" cy="14372"/>
          </a:xfrm>
          <a:prstGeom prst="straightConnector1">
            <a:avLst/>
          </a:prstGeom>
          <a:ln w="412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5E03272-42CE-B640-9913-C24630908308}"/>
              </a:ext>
            </a:extLst>
          </p:cNvPr>
          <p:cNvCxnSpPr>
            <a:cxnSpLocks/>
          </p:cNvCxnSpPr>
          <p:nvPr/>
        </p:nvCxnSpPr>
        <p:spPr>
          <a:xfrm>
            <a:off x="4185154" y="3268406"/>
            <a:ext cx="1256008" cy="14372"/>
          </a:xfrm>
          <a:prstGeom prst="straightConnector1">
            <a:avLst/>
          </a:prstGeom>
          <a:ln w="412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6BF659E-025C-DD46-BBC3-C29DF102FDBE}"/>
              </a:ext>
            </a:extLst>
          </p:cNvPr>
          <p:cNvCxnSpPr>
            <a:cxnSpLocks/>
          </p:cNvCxnSpPr>
          <p:nvPr/>
        </p:nvCxnSpPr>
        <p:spPr>
          <a:xfrm>
            <a:off x="4185154" y="3548322"/>
            <a:ext cx="1256008" cy="14372"/>
          </a:xfrm>
          <a:prstGeom prst="straightConnector1">
            <a:avLst/>
          </a:prstGeom>
          <a:ln w="412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472452F-8A84-2043-8E2E-DA7CEEA495E1}"/>
              </a:ext>
            </a:extLst>
          </p:cNvPr>
          <p:cNvCxnSpPr>
            <a:cxnSpLocks/>
          </p:cNvCxnSpPr>
          <p:nvPr/>
        </p:nvCxnSpPr>
        <p:spPr>
          <a:xfrm>
            <a:off x="4185154" y="2326049"/>
            <a:ext cx="1256008" cy="14372"/>
          </a:xfrm>
          <a:prstGeom prst="straightConnector1">
            <a:avLst/>
          </a:prstGeom>
          <a:ln w="412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189EBBE-5070-0647-8CD9-1F639BADC9B4}"/>
              </a:ext>
            </a:extLst>
          </p:cNvPr>
          <p:cNvSpPr/>
          <p:nvPr/>
        </p:nvSpPr>
        <p:spPr>
          <a:xfrm>
            <a:off x="205354" y="4036586"/>
            <a:ext cx="5515041" cy="383310"/>
          </a:xfrm>
          <a:prstGeom prst="rect">
            <a:avLst/>
          </a:prstGeom>
        </p:spPr>
        <p:txBody>
          <a:bodyPr wrap="square">
            <a:spAutoFit/>
          </a:bodyPr>
          <a:lstStyle/>
          <a:p>
            <a:pPr marL="257244" indent="-257244" fontAlgn="auto">
              <a:lnSpc>
                <a:spcPct val="90000"/>
              </a:lnSpc>
              <a:spcBef>
                <a:spcPts val="0"/>
              </a:spcBef>
              <a:spcAft>
                <a:spcPts val="0"/>
              </a:spcAft>
              <a:buFont typeface="Arial" charset="0"/>
              <a:buChar char="•"/>
            </a:pPr>
            <a:r>
              <a:rPr lang="en-US" sz="2101" dirty="0">
                <a:solidFill>
                  <a:prstClr val="white"/>
                </a:solidFill>
                <a:latin typeface="Calibri" panose="020F0502020204030204" pitchFamily="34" charset="0"/>
                <a:cs typeface="Calibri" panose="020F0502020204030204" pitchFamily="34" charset="0"/>
              </a:rPr>
              <a:t>No External Dependencies </a:t>
            </a:r>
          </a:p>
        </p:txBody>
      </p:sp>
      <p:sp>
        <p:nvSpPr>
          <p:cNvPr id="43" name="Rectangle 42">
            <a:extLst>
              <a:ext uri="{FF2B5EF4-FFF2-40B4-BE49-F238E27FC236}">
                <a16:creationId xmlns:a16="http://schemas.microsoft.com/office/drawing/2014/main" id="{2533E9B1-81CB-A544-9DB5-CAAC6DB4502C}"/>
              </a:ext>
            </a:extLst>
          </p:cNvPr>
          <p:cNvSpPr/>
          <p:nvPr/>
        </p:nvSpPr>
        <p:spPr>
          <a:xfrm>
            <a:off x="132202" y="5412568"/>
            <a:ext cx="5515041" cy="383310"/>
          </a:xfrm>
          <a:prstGeom prst="rect">
            <a:avLst/>
          </a:prstGeom>
        </p:spPr>
        <p:txBody>
          <a:bodyPr wrap="square">
            <a:spAutoFit/>
          </a:bodyPr>
          <a:lstStyle/>
          <a:p>
            <a:pPr marL="257244" indent="-257244" fontAlgn="auto">
              <a:lnSpc>
                <a:spcPct val="90000"/>
              </a:lnSpc>
              <a:spcBef>
                <a:spcPts val="0"/>
              </a:spcBef>
              <a:spcAft>
                <a:spcPts val="0"/>
              </a:spcAft>
              <a:buFont typeface="Arial" charset="0"/>
              <a:buChar char="•"/>
            </a:pPr>
            <a:r>
              <a:rPr lang="en-US" sz="2101" dirty="0">
                <a:solidFill>
                  <a:prstClr val="white"/>
                </a:solidFill>
                <a:latin typeface="Calibri" panose="020F0502020204030204" pitchFamily="34" charset="0"/>
                <a:cs typeface="Calibri" panose="020F0502020204030204" pitchFamily="34" charset="0"/>
              </a:rPr>
              <a:t>Custom preconditions as graph expressions</a:t>
            </a:r>
          </a:p>
        </p:txBody>
      </p:sp>
      <p:sp>
        <p:nvSpPr>
          <p:cNvPr id="46" name="Rectangle 45">
            <a:extLst>
              <a:ext uri="{FF2B5EF4-FFF2-40B4-BE49-F238E27FC236}">
                <a16:creationId xmlns:a16="http://schemas.microsoft.com/office/drawing/2014/main" id="{FDDC353D-5370-2B42-9BF9-5285E02222B2}"/>
              </a:ext>
            </a:extLst>
          </p:cNvPr>
          <p:cNvSpPr/>
          <p:nvPr/>
        </p:nvSpPr>
        <p:spPr>
          <a:xfrm>
            <a:off x="4572000" y="4156371"/>
            <a:ext cx="4275231" cy="1043202"/>
          </a:xfrm>
          <a:prstGeom prst="rect">
            <a:avLst/>
          </a:prstGeom>
          <a:solidFill>
            <a:srgbClr val="BFBFBF"/>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dirty="0">
              <a:solidFill>
                <a:prstClr val="white"/>
              </a:solidFill>
            </a:endParaRPr>
          </a:p>
        </p:txBody>
      </p:sp>
      <p:sp>
        <p:nvSpPr>
          <p:cNvPr id="47" name="TextBox 46">
            <a:extLst>
              <a:ext uri="{FF2B5EF4-FFF2-40B4-BE49-F238E27FC236}">
                <a16:creationId xmlns:a16="http://schemas.microsoft.com/office/drawing/2014/main" id="{1C000999-E8A6-6B48-981A-9FF69FF03A45}"/>
              </a:ext>
            </a:extLst>
          </p:cNvPr>
          <p:cNvSpPr txBox="1"/>
          <p:nvPr/>
        </p:nvSpPr>
        <p:spPr>
          <a:xfrm>
            <a:off x="4755884" y="4777966"/>
            <a:ext cx="3487058" cy="341632"/>
          </a:xfrm>
          <a:prstGeom prst="rect">
            <a:avLst/>
          </a:prstGeom>
          <a:noFill/>
        </p:spPr>
        <p:txBody>
          <a:bodyPr wrap="square" rtlCol="0">
            <a:spAutoFit/>
          </a:bodyPr>
          <a:lstStyle/>
          <a:p>
            <a:pPr fontAlgn="auto">
              <a:lnSpc>
                <a:spcPct val="90000"/>
              </a:lnSpc>
              <a:spcBef>
                <a:spcPts val="0"/>
              </a:spcBef>
              <a:spcAft>
                <a:spcPts val="0"/>
              </a:spcAft>
            </a:pPr>
            <a:r>
              <a:rPr lang="en-US" sz="1800" dirty="0" err="1">
                <a:solidFill>
                  <a:prstClr val="black"/>
                </a:solidFill>
                <a:latin typeface="Courier" pitchFamily="2" charset="0"/>
                <a:cs typeface="Calibri" panose="020F0502020204030204" pitchFamily="34" charset="0"/>
              </a:rPr>
              <a:t>logger.trace</a:t>
            </a:r>
            <a:r>
              <a:rPr lang="en-US" sz="1800" dirty="0">
                <a:solidFill>
                  <a:prstClr val="black"/>
                </a:solidFill>
                <a:latin typeface="Courier" pitchFamily="2" charset="0"/>
                <a:cs typeface="Calibri" panose="020F0502020204030204" pitchFamily="34" charset="0"/>
              </a:rPr>
              <a:t>(s);</a:t>
            </a:r>
          </a:p>
        </p:txBody>
      </p:sp>
      <p:sp>
        <p:nvSpPr>
          <p:cNvPr id="48" name="TextBox 47">
            <a:extLst>
              <a:ext uri="{FF2B5EF4-FFF2-40B4-BE49-F238E27FC236}">
                <a16:creationId xmlns:a16="http://schemas.microsoft.com/office/drawing/2014/main" id="{E1838415-DDC3-A24F-8DB7-3C6DC0B303EF}"/>
              </a:ext>
            </a:extLst>
          </p:cNvPr>
          <p:cNvSpPr txBox="1"/>
          <p:nvPr/>
        </p:nvSpPr>
        <p:spPr>
          <a:xfrm>
            <a:off x="4755884" y="4268336"/>
            <a:ext cx="2432076" cy="341632"/>
          </a:xfrm>
          <a:prstGeom prst="rect">
            <a:avLst/>
          </a:prstGeom>
          <a:noFill/>
        </p:spPr>
        <p:txBody>
          <a:bodyPr wrap="none" rtlCol="0">
            <a:spAutoFit/>
          </a:bodyPr>
          <a:lstStyle/>
          <a:p>
            <a:pPr fontAlgn="auto">
              <a:lnSpc>
                <a:spcPct val="90000"/>
              </a:lnSpc>
              <a:spcBef>
                <a:spcPts val="0"/>
              </a:spcBef>
              <a:spcAft>
                <a:spcPts val="0"/>
              </a:spcAft>
            </a:pPr>
            <a:r>
              <a:rPr lang="en-US" sz="1800" dirty="0">
                <a:solidFill>
                  <a:prstClr val="black"/>
                </a:solidFill>
                <a:latin typeface="Corbel"/>
              </a:rPr>
              <a:t>Supplier&lt;Integer&gt; s = …</a:t>
            </a:r>
          </a:p>
        </p:txBody>
      </p:sp>
      <p:sp>
        <p:nvSpPr>
          <p:cNvPr id="49" name="TextBox 48">
            <a:extLst>
              <a:ext uri="{FF2B5EF4-FFF2-40B4-BE49-F238E27FC236}">
                <a16:creationId xmlns:a16="http://schemas.microsoft.com/office/drawing/2014/main" id="{56E8A586-09E8-8A45-94B5-7A76F5906EA0}"/>
              </a:ext>
            </a:extLst>
          </p:cNvPr>
          <p:cNvSpPr txBox="1"/>
          <p:nvPr/>
        </p:nvSpPr>
        <p:spPr>
          <a:xfrm>
            <a:off x="4755884" y="4519774"/>
            <a:ext cx="1765227" cy="341632"/>
          </a:xfrm>
          <a:prstGeom prst="rect">
            <a:avLst/>
          </a:prstGeom>
          <a:noFill/>
        </p:spPr>
        <p:txBody>
          <a:bodyPr wrap="none" rtlCol="0">
            <a:spAutoFit/>
          </a:bodyPr>
          <a:lstStyle/>
          <a:p>
            <a:pPr fontAlgn="auto">
              <a:lnSpc>
                <a:spcPct val="90000"/>
              </a:lnSpc>
              <a:spcBef>
                <a:spcPts val="0"/>
              </a:spcBef>
              <a:spcAft>
                <a:spcPts val="0"/>
              </a:spcAft>
            </a:pPr>
            <a:r>
              <a:rPr lang="en-US" sz="1800" dirty="0" err="1">
                <a:solidFill>
                  <a:prstClr val="black"/>
                </a:solidFill>
                <a:latin typeface="Corbel"/>
              </a:rPr>
              <a:t>IntSupplier</a:t>
            </a:r>
            <a:r>
              <a:rPr lang="en-US" sz="1800" dirty="0">
                <a:solidFill>
                  <a:prstClr val="black"/>
                </a:solidFill>
                <a:latin typeface="Corbel"/>
              </a:rPr>
              <a:t> s = …</a:t>
            </a:r>
          </a:p>
        </p:txBody>
      </p:sp>
      <p:sp>
        <p:nvSpPr>
          <p:cNvPr id="50" name="Rounded Rectangle 49">
            <a:extLst>
              <a:ext uri="{FF2B5EF4-FFF2-40B4-BE49-F238E27FC236}">
                <a16:creationId xmlns:a16="http://schemas.microsoft.com/office/drawing/2014/main" id="{88E4AF5C-3219-E245-96AD-76672BACD8C6}"/>
              </a:ext>
            </a:extLst>
          </p:cNvPr>
          <p:cNvSpPr/>
          <p:nvPr/>
        </p:nvSpPr>
        <p:spPr>
          <a:xfrm>
            <a:off x="4813157" y="4300024"/>
            <a:ext cx="1693851" cy="251438"/>
          </a:xfrm>
          <a:prstGeom prst="roundRect">
            <a:avLst/>
          </a:prstGeom>
          <a:solidFill>
            <a:srgbClr val="FF0000">
              <a:alpha val="33000"/>
            </a:srgb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51" name="Rounded Rectangle 50">
            <a:extLst>
              <a:ext uri="{FF2B5EF4-FFF2-40B4-BE49-F238E27FC236}">
                <a16:creationId xmlns:a16="http://schemas.microsoft.com/office/drawing/2014/main" id="{E0D75FE1-EAC4-5349-8D7C-BDBF97F7D5C1}"/>
              </a:ext>
            </a:extLst>
          </p:cNvPr>
          <p:cNvSpPr/>
          <p:nvPr/>
        </p:nvSpPr>
        <p:spPr>
          <a:xfrm>
            <a:off x="4802748" y="4581034"/>
            <a:ext cx="1084045" cy="225685"/>
          </a:xfrm>
          <a:prstGeom prst="roundRect">
            <a:avLst/>
          </a:prstGeom>
          <a:solidFill>
            <a:srgbClr val="92D050">
              <a:alpha val="33000"/>
            </a:srgb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cxnSp>
        <p:nvCxnSpPr>
          <p:cNvPr id="52" name="Straight Connector 51">
            <a:extLst>
              <a:ext uri="{FF2B5EF4-FFF2-40B4-BE49-F238E27FC236}">
                <a16:creationId xmlns:a16="http://schemas.microsoft.com/office/drawing/2014/main" id="{B845D641-7B53-1740-B828-4D729EA29F82}"/>
              </a:ext>
            </a:extLst>
          </p:cNvPr>
          <p:cNvCxnSpPr>
            <a:cxnSpLocks/>
          </p:cNvCxnSpPr>
          <p:nvPr/>
        </p:nvCxnSpPr>
        <p:spPr>
          <a:xfrm>
            <a:off x="4813158" y="4686628"/>
            <a:ext cx="1073635" cy="0"/>
          </a:xfrm>
          <a:prstGeom prst="line">
            <a:avLst/>
          </a:prstGeom>
          <a:ln w="50800">
            <a:solidFill>
              <a:schemeClr val="accent5">
                <a:lumMod val="75000"/>
              </a:schemeClr>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19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4" grpId="0"/>
      <p:bldP spid="6" grpId="0"/>
      <p:bldP spid="15" grpId="0"/>
      <p:bldP spid="16" grpId="0"/>
      <p:bldP spid="17" grpId="0"/>
      <p:bldP spid="18" grpId="0"/>
      <p:bldP spid="40" grpId="0" animBg="1"/>
      <p:bldP spid="41" grpId="0" animBg="1"/>
      <p:bldP spid="42" grpId="0" animBg="1"/>
      <p:bldP spid="25" grpId="0"/>
      <p:bldP spid="25" grpId="1"/>
      <p:bldP spid="43" grpId="0"/>
      <p:bldP spid="46" grpId="0" animBg="1"/>
      <p:bldP spid="47" grpId="0"/>
      <p:bldP spid="48" grpId="0"/>
      <p:bldP spid="49" grpId="0"/>
      <p:bldP spid="50" grpId="0" animBg="1"/>
      <p:bldP spid="51"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42110" y="970911"/>
            <a:ext cx="6859785" cy="571649"/>
          </a:xfrm>
        </p:spPr>
        <p:txBody>
          <a:bodyPr>
            <a:normAutofit/>
          </a:bodyPr>
          <a:lstStyle/>
          <a:p>
            <a:pPr algn="ctr"/>
            <a:r>
              <a:rPr lang="en-US" sz="3301" dirty="0">
                <a:latin typeface="Calibri" panose="020F0502020204030204" pitchFamily="34" charset="0"/>
                <a:cs typeface="Calibri" panose="020F0502020204030204" pitchFamily="34" charset="0"/>
              </a:rPr>
              <a:t>Transform</a:t>
            </a:r>
          </a:p>
        </p:txBody>
      </p:sp>
      <p:sp>
        <p:nvSpPr>
          <p:cNvPr id="7" name="Slide Number Placeholder 6"/>
          <p:cNvSpPr>
            <a:spLocks noGrp="1"/>
          </p:cNvSpPr>
          <p:nvPr>
            <p:ph type="sldNum" sz="quarter" idx="12"/>
          </p:nvPr>
        </p:nvSpPr>
        <p:spPr/>
        <p:txBody>
          <a:bodyPr/>
          <a:lstStyle/>
          <a:p>
            <a:fld id="{25BA54BD-C84D-46CE-8B72-31BFB26ABA43}" type="slidenum">
              <a:rPr lang="uk-UA" smtClean="0">
                <a:solidFill>
                  <a:prstClr val="white">
                    <a:tint val="75000"/>
                  </a:prstClr>
                </a:solidFill>
              </a:rPr>
              <a:pPr/>
              <a:t>41</a:t>
            </a:fld>
            <a:endParaRPr lang="uk-UA">
              <a:solidFill>
                <a:prstClr val="white">
                  <a:tint val="75000"/>
                </a:prstClr>
              </a:solidFill>
            </a:endParaRPr>
          </a:p>
        </p:txBody>
      </p:sp>
      <p:pic>
        <p:nvPicPr>
          <p:cNvPr id="4" name="Picture 3" descr="A screenshot of a cell phone&#10;&#10;Description automatically generated">
            <a:extLst>
              <a:ext uri="{FF2B5EF4-FFF2-40B4-BE49-F238E27FC236}">
                <a16:creationId xmlns:a16="http://schemas.microsoft.com/office/drawing/2014/main" id="{AE53492F-D8E2-2040-B2C0-001016394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39" y="2803442"/>
            <a:ext cx="3662004" cy="1308652"/>
          </a:xfrm>
          <a:prstGeom prst="rect">
            <a:avLst/>
          </a:prstGeom>
        </p:spPr>
      </p:pic>
      <p:cxnSp>
        <p:nvCxnSpPr>
          <p:cNvPr id="16" name="Straight Arrow Connector 15">
            <a:extLst>
              <a:ext uri="{FF2B5EF4-FFF2-40B4-BE49-F238E27FC236}">
                <a16:creationId xmlns:a16="http://schemas.microsoft.com/office/drawing/2014/main" id="{B8ADD1D6-9251-554D-9AEC-8736E588BB5B}"/>
              </a:ext>
            </a:extLst>
          </p:cNvPr>
          <p:cNvCxnSpPr>
            <a:cxnSpLocks/>
          </p:cNvCxnSpPr>
          <p:nvPr/>
        </p:nvCxnSpPr>
        <p:spPr>
          <a:xfrm>
            <a:off x="3775142" y="3543330"/>
            <a:ext cx="796858" cy="0"/>
          </a:xfrm>
          <a:prstGeom prst="straightConnector1">
            <a:avLst/>
          </a:prstGeom>
          <a:ln w="16192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FF3AE9D-5C07-6E43-93C7-155E97684044}"/>
              </a:ext>
            </a:extLst>
          </p:cNvPr>
          <p:cNvGrpSpPr/>
          <p:nvPr/>
        </p:nvGrpSpPr>
        <p:grpSpPr>
          <a:xfrm>
            <a:off x="4737651" y="2267521"/>
            <a:ext cx="4293211" cy="629396"/>
            <a:chOff x="149463" y="752644"/>
            <a:chExt cx="5722791" cy="838976"/>
          </a:xfrm>
        </p:grpSpPr>
        <p:sp>
          <p:nvSpPr>
            <p:cNvPr id="14" name="Rectangle 13">
              <a:extLst>
                <a:ext uri="{FF2B5EF4-FFF2-40B4-BE49-F238E27FC236}">
                  <a16:creationId xmlns:a16="http://schemas.microsoft.com/office/drawing/2014/main" id="{750C89BA-B82C-2B4E-B0DA-8DCAEA3ACF59}"/>
                </a:ext>
              </a:extLst>
            </p:cNvPr>
            <p:cNvSpPr/>
            <p:nvPr/>
          </p:nvSpPr>
          <p:spPr>
            <a:xfrm>
              <a:off x="173432" y="752644"/>
              <a:ext cx="5698822" cy="808403"/>
            </a:xfrm>
            <a:prstGeom prst="rect">
              <a:avLst/>
            </a:prstGeom>
            <a:solidFill>
              <a:srgbClr val="BFBFBF"/>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17" name="Rounded Rectangle 16">
              <a:extLst>
                <a:ext uri="{FF2B5EF4-FFF2-40B4-BE49-F238E27FC236}">
                  <a16:creationId xmlns:a16="http://schemas.microsoft.com/office/drawing/2014/main" id="{0139B06D-7E20-5A41-A879-01500DD09DB0}"/>
                </a:ext>
              </a:extLst>
            </p:cNvPr>
            <p:cNvSpPr/>
            <p:nvPr/>
          </p:nvSpPr>
          <p:spPr>
            <a:xfrm>
              <a:off x="1892031" y="1172853"/>
              <a:ext cx="1757425" cy="173736"/>
            </a:xfrm>
            <a:prstGeom prst="roundRect">
              <a:avLst/>
            </a:prstGeom>
            <a:solidFill>
              <a:srgbClr val="00B050">
                <a:alpha val="60000"/>
              </a:srgb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18" name="Rounded Rectangle 17">
              <a:extLst>
                <a:ext uri="{FF2B5EF4-FFF2-40B4-BE49-F238E27FC236}">
                  <a16:creationId xmlns:a16="http://schemas.microsoft.com/office/drawing/2014/main" id="{F5B14ED1-6303-0245-8464-B3040B5CD004}"/>
                </a:ext>
              </a:extLst>
            </p:cNvPr>
            <p:cNvSpPr/>
            <p:nvPr/>
          </p:nvSpPr>
          <p:spPr>
            <a:xfrm>
              <a:off x="851027" y="839971"/>
              <a:ext cx="3533114" cy="173736"/>
            </a:xfrm>
            <a:prstGeom prst="roundRect">
              <a:avLst/>
            </a:prstGeom>
            <a:solidFill>
              <a:srgbClr val="00B050">
                <a:alpha val="60000"/>
              </a:srgb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19" name="TextBox 18">
              <a:extLst>
                <a:ext uri="{FF2B5EF4-FFF2-40B4-BE49-F238E27FC236}">
                  <a16:creationId xmlns:a16="http://schemas.microsoft.com/office/drawing/2014/main" id="{94A9DE34-104F-A648-9AA9-A14EFA9D6256}"/>
                </a:ext>
              </a:extLst>
            </p:cNvPr>
            <p:cNvSpPr txBox="1"/>
            <p:nvPr/>
          </p:nvSpPr>
          <p:spPr>
            <a:xfrm>
              <a:off x="149463" y="803917"/>
              <a:ext cx="5404131" cy="787703"/>
            </a:xfrm>
            <a:prstGeom prst="rect">
              <a:avLst/>
            </a:prstGeom>
            <a:noFill/>
          </p:spPr>
          <p:txBody>
            <a:bodyPr wrap="square" rtlCol="0">
              <a:spAutoFit/>
            </a:bodyPr>
            <a:lstStyle/>
            <a:p>
              <a:pPr fontAlgn="auto">
                <a:lnSpc>
                  <a:spcPct val="90000"/>
                </a:lnSpc>
                <a:spcBef>
                  <a:spcPts val="0"/>
                </a:spcBef>
                <a:spcAft>
                  <a:spcPts val="0"/>
                </a:spcAft>
              </a:pPr>
              <a:r>
                <a:rPr lang="en-US" sz="900" dirty="0">
                  <a:solidFill>
                    <a:srgbClr val="7030A0"/>
                  </a:solidFill>
                  <a:latin typeface="Monaco" pitchFamily="2" charset="77"/>
                </a:rPr>
                <a:t>import</a:t>
              </a:r>
              <a:r>
                <a:rPr lang="en-US" sz="900" dirty="0">
                  <a:solidFill>
                    <a:prstClr val="white"/>
                  </a:solidFill>
                  <a:latin typeface="Monaco" pitchFamily="2" charset="77"/>
                </a:rPr>
                <a:t> </a:t>
              </a:r>
              <a:r>
                <a:rPr lang="en-US" sz="900" dirty="0" err="1">
                  <a:solidFill>
                    <a:prstClr val="black"/>
                  </a:solidFill>
                  <a:latin typeface="Monaco" pitchFamily="2" charset="77"/>
                </a:rPr>
                <a:t>java.util.function.DoubleUnaryOperator</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srgbClr val="7030A0"/>
                  </a:solidFill>
                  <a:latin typeface="Monaco" pitchFamily="2" charset="77"/>
                </a:rPr>
                <a:t>interface</a:t>
              </a:r>
              <a:r>
                <a:rPr lang="en-US" sz="900" dirty="0">
                  <a:solidFill>
                    <a:prstClr val="black"/>
                  </a:solidFill>
                  <a:latin typeface="Monaco" pitchFamily="2" charset="77"/>
                </a:rPr>
                <a:t> </a:t>
              </a:r>
              <a:r>
                <a:rPr lang="en-US" sz="900" dirty="0" err="1">
                  <a:solidFill>
                    <a:prstClr val="black"/>
                  </a:solidFill>
                  <a:latin typeface="Monaco" pitchFamily="2" charset="77"/>
                </a:rPr>
                <a:t>LinearSearcher</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solidFill>
                  <a:latin typeface="Monaco" pitchFamily="2" charset="77"/>
                </a:rPr>
                <a:t>  </a:t>
              </a:r>
              <a:r>
                <a:rPr lang="en-US" sz="900" dirty="0">
                  <a:solidFill>
                    <a:srgbClr val="7030A0"/>
                  </a:solidFill>
                  <a:latin typeface="Monaco" pitchFamily="2" charset="77"/>
                </a:rPr>
                <a:t>double</a:t>
              </a:r>
              <a:r>
                <a:rPr lang="en-US" sz="900" dirty="0">
                  <a:solidFill>
                    <a:prstClr val="black"/>
                  </a:solidFill>
                  <a:latin typeface="Monaco" pitchFamily="2" charset="77"/>
                </a:rPr>
                <a:t> minimize(</a:t>
              </a:r>
              <a:r>
                <a:rPr lang="en-US" sz="900" dirty="0" err="1">
                  <a:solidFill>
                    <a:prstClr val="black"/>
                  </a:solidFill>
                  <a:latin typeface="Monaco" pitchFamily="2" charset="77"/>
                </a:rPr>
                <a:t>DoubleUnaryOperator</a:t>
              </a:r>
              <a:r>
                <a:rPr lang="en-US" sz="900" dirty="0">
                  <a:solidFill>
                    <a:prstClr val="black"/>
                  </a:solidFill>
                  <a:latin typeface="Monaco" pitchFamily="2" charset="77"/>
                </a:rPr>
                <a:t> f);</a:t>
              </a:r>
            </a:p>
            <a:p>
              <a:pPr fontAlgn="auto">
                <a:lnSpc>
                  <a:spcPct val="90000"/>
                </a:lnSpc>
                <a:spcBef>
                  <a:spcPts val="0"/>
                </a:spcBef>
                <a:spcAft>
                  <a:spcPts val="0"/>
                </a:spcAft>
              </a:pPr>
              <a:r>
                <a:rPr lang="en-US" sz="900" dirty="0">
                  <a:solidFill>
                    <a:prstClr val="black"/>
                  </a:solidFill>
                  <a:latin typeface="Monaco" pitchFamily="2" charset="77"/>
                </a:rPr>
                <a:t>}</a:t>
              </a:r>
            </a:p>
          </p:txBody>
        </p:sp>
      </p:grpSp>
      <p:grpSp>
        <p:nvGrpSpPr>
          <p:cNvPr id="20" name="Group 19">
            <a:extLst>
              <a:ext uri="{FF2B5EF4-FFF2-40B4-BE49-F238E27FC236}">
                <a16:creationId xmlns:a16="http://schemas.microsoft.com/office/drawing/2014/main" id="{6E2793C0-DCD4-DD4F-913E-6C0F56D0B07F}"/>
              </a:ext>
            </a:extLst>
          </p:cNvPr>
          <p:cNvGrpSpPr/>
          <p:nvPr/>
        </p:nvGrpSpPr>
        <p:grpSpPr>
          <a:xfrm>
            <a:off x="4737651" y="3083551"/>
            <a:ext cx="4293212" cy="595701"/>
            <a:chOff x="149463" y="1840400"/>
            <a:chExt cx="5722792" cy="794060"/>
          </a:xfrm>
        </p:grpSpPr>
        <p:sp>
          <p:nvSpPr>
            <p:cNvPr id="21" name="Rectangle 20">
              <a:extLst>
                <a:ext uri="{FF2B5EF4-FFF2-40B4-BE49-F238E27FC236}">
                  <a16:creationId xmlns:a16="http://schemas.microsoft.com/office/drawing/2014/main" id="{6A06F01C-6B04-2D47-B408-39A6108F4A18}"/>
                </a:ext>
              </a:extLst>
            </p:cNvPr>
            <p:cNvSpPr/>
            <p:nvPr/>
          </p:nvSpPr>
          <p:spPr>
            <a:xfrm>
              <a:off x="173432" y="1840400"/>
              <a:ext cx="5698823" cy="772061"/>
            </a:xfrm>
            <a:prstGeom prst="rect">
              <a:avLst/>
            </a:prstGeom>
            <a:solidFill>
              <a:srgbClr val="BFBFBF"/>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22" name="Rounded Rectangle 21">
              <a:extLst>
                <a:ext uri="{FF2B5EF4-FFF2-40B4-BE49-F238E27FC236}">
                  <a16:creationId xmlns:a16="http://schemas.microsoft.com/office/drawing/2014/main" id="{8EFABE13-F6C3-ED48-AF2D-5BCF21EE30B2}"/>
                </a:ext>
              </a:extLst>
            </p:cNvPr>
            <p:cNvSpPr/>
            <p:nvPr/>
          </p:nvSpPr>
          <p:spPr>
            <a:xfrm>
              <a:off x="1250023" y="2213295"/>
              <a:ext cx="1202841" cy="173736"/>
            </a:xfrm>
            <a:prstGeom prst="roundRect">
              <a:avLst/>
            </a:prstGeom>
            <a:solidFill>
              <a:srgbClr val="00B050">
                <a:alpha val="60000"/>
              </a:srgb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23" name="Rounded Rectangle 22">
              <a:extLst>
                <a:ext uri="{FF2B5EF4-FFF2-40B4-BE49-F238E27FC236}">
                  <a16:creationId xmlns:a16="http://schemas.microsoft.com/office/drawing/2014/main" id="{3B38362D-6A65-AC45-B899-494FC13CA09A}"/>
                </a:ext>
              </a:extLst>
            </p:cNvPr>
            <p:cNvSpPr/>
            <p:nvPr/>
          </p:nvSpPr>
          <p:spPr>
            <a:xfrm>
              <a:off x="2812877" y="2043055"/>
              <a:ext cx="1793598" cy="173736"/>
            </a:xfrm>
            <a:prstGeom prst="roundRect">
              <a:avLst/>
            </a:prstGeom>
            <a:solidFill>
              <a:srgbClr val="00B050">
                <a:alpha val="60000"/>
              </a:srgb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24" name="TextBox 23">
              <a:extLst>
                <a:ext uri="{FF2B5EF4-FFF2-40B4-BE49-F238E27FC236}">
                  <a16:creationId xmlns:a16="http://schemas.microsoft.com/office/drawing/2014/main" id="{2DC22778-B9C2-8C47-981D-D3D599596C93}"/>
                </a:ext>
              </a:extLst>
            </p:cNvPr>
            <p:cNvSpPr txBox="1"/>
            <p:nvPr/>
          </p:nvSpPr>
          <p:spPr>
            <a:xfrm>
              <a:off x="149463" y="1846758"/>
              <a:ext cx="5637689" cy="787702"/>
            </a:xfrm>
            <a:prstGeom prst="rect">
              <a:avLst/>
            </a:prstGeom>
            <a:noFill/>
          </p:spPr>
          <p:txBody>
            <a:bodyPr wrap="square" rtlCol="0">
              <a:spAutoFit/>
            </a:bodyPr>
            <a:lstStyle/>
            <a:p>
              <a:pPr fontAlgn="auto">
                <a:lnSpc>
                  <a:spcPct val="90000"/>
                </a:lnSpc>
                <a:spcBef>
                  <a:spcPts val="0"/>
                </a:spcBef>
                <a:spcAft>
                  <a:spcPts val="0"/>
                </a:spcAft>
              </a:pPr>
              <a:r>
                <a:rPr lang="en-US" sz="900" dirty="0">
                  <a:solidFill>
                    <a:srgbClr val="7030A0"/>
                  </a:solidFill>
                  <a:latin typeface="Monaco" pitchFamily="2" charset="77"/>
                </a:rPr>
                <a:t>class</a:t>
              </a:r>
              <a:r>
                <a:rPr lang="en-US" sz="900" dirty="0">
                  <a:solidFill>
                    <a:prstClr val="white"/>
                  </a:solidFill>
                  <a:latin typeface="Monaco" pitchFamily="2" charset="77"/>
                </a:rPr>
                <a:t> </a:t>
              </a:r>
              <a:r>
                <a:rPr lang="en-US" sz="900" dirty="0" err="1">
                  <a:solidFill>
                    <a:prstClr val="black"/>
                  </a:solidFill>
                  <a:latin typeface="Monaco" pitchFamily="2" charset="77"/>
                </a:rPr>
                <a:t>GoldenSectionLineSearcher</a:t>
              </a:r>
              <a:r>
                <a:rPr lang="en-US" sz="900" dirty="0">
                  <a:solidFill>
                    <a:prstClr val="black"/>
                  </a:solidFill>
                  <a:latin typeface="Monaco" pitchFamily="2" charset="77"/>
                </a:rPr>
                <a:t> implements </a:t>
              </a:r>
              <a:r>
                <a:rPr lang="en-US" sz="900" dirty="0" err="1">
                  <a:solidFill>
                    <a:prstClr val="black"/>
                  </a:solidFill>
                  <a:latin typeface="Monaco" pitchFamily="2" charset="77"/>
                </a:rPr>
                <a:t>LinearSearcher</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lumMod val="65000"/>
                      <a:lumOff val="35000"/>
                    </a:prstClr>
                  </a:solidFill>
                  <a:latin typeface="Monaco" pitchFamily="2" charset="77"/>
                </a:rPr>
                <a:t>  @override </a:t>
              </a:r>
              <a:r>
                <a:rPr lang="en-US" sz="900" dirty="0">
                  <a:solidFill>
                    <a:srgbClr val="7030A0"/>
                  </a:solidFill>
                  <a:latin typeface="Monaco" pitchFamily="2" charset="77"/>
                </a:rPr>
                <a:t>double</a:t>
              </a:r>
              <a:r>
                <a:rPr lang="en-US" sz="900" dirty="0">
                  <a:solidFill>
                    <a:prstClr val="black"/>
                  </a:solidFill>
                  <a:latin typeface="Monaco" pitchFamily="2" charset="77"/>
                </a:rPr>
                <a:t> minimize(</a:t>
              </a:r>
              <a:r>
                <a:rPr lang="en-US" sz="900" dirty="0" err="1">
                  <a:solidFill>
                    <a:prstClr val="black"/>
                  </a:solidFill>
                  <a:latin typeface="Monaco" pitchFamily="2" charset="77"/>
                </a:rPr>
                <a:t>DoubleUnaryOperator</a:t>
              </a:r>
              <a:r>
                <a:rPr lang="en-US" sz="900" dirty="0">
                  <a:solidFill>
                    <a:prstClr val="black"/>
                  </a:solidFill>
                  <a:latin typeface="Monaco" pitchFamily="2" charset="77"/>
                </a:rPr>
                <a:t> f) {</a:t>
              </a:r>
            </a:p>
            <a:p>
              <a:pPr fontAlgn="auto">
                <a:lnSpc>
                  <a:spcPct val="90000"/>
                </a:lnSpc>
                <a:spcBef>
                  <a:spcPts val="0"/>
                </a:spcBef>
                <a:spcAft>
                  <a:spcPts val="0"/>
                </a:spcAft>
              </a:pPr>
              <a:r>
                <a:rPr lang="en-US" sz="900" dirty="0">
                  <a:solidFill>
                    <a:prstClr val="black"/>
                  </a:solidFill>
                  <a:latin typeface="Monaco" pitchFamily="2" charset="77"/>
                </a:rPr>
                <a:t>  </a:t>
              </a:r>
              <a:r>
                <a:rPr lang="en-US" sz="900" dirty="0">
                  <a:solidFill>
                    <a:srgbClr val="7030A0"/>
                  </a:solidFill>
                  <a:latin typeface="Monaco" pitchFamily="2" charset="77"/>
                </a:rPr>
                <a:t>return</a:t>
              </a:r>
              <a:r>
                <a:rPr lang="en-US" sz="900" dirty="0">
                  <a:solidFill>
                    <a:prstClr val="black"/>
                  </a:solidFill>
                  <a:latin typeface="Monaco" pitchFamily="2" charset="77"/>
                </a:rPr>
                <a:t> </a:t>
              </a:r>
              <a:r>
                <a:rPr lang="en-US" sz="900" dirty="0" err="1">
                  <a:solidFill>
                    <a:prstClr val="black"/>
                  </a:solidFill>
                  <a:latin typeface="Monaco" pitchFamily="2" charset="77"/>
                </a:rPr>
                <a:t>f.applyAsDouble</a:t>
              </a:r>
              <a:r>
                <a:rPr lang="en-US" sz="900" dirty="0">
                  <a:solidFill>
                    <a:prstClr val="black"/>
                  </a:solidFill>
                  <a:latin typeface="Monaco" pitchFamily="2" charset="77"/>
                </a:rPr>
                <a:t>(</a:t>
              </a:r>
              <a:r>
                <a:rPr lang="en-US" sz="900" dirty="0" err="1">
                  <a:solidFill>
                    <a:prstClr val="black"/>
                  </a:solidFill>
                  <a:latin typeface="Monaco" pitchFamily="2" charset="77"/>
                </a:rPr>
                <a:t>getValue</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prstClr val="black"/>
                  </a:solidFill>
                  <a:latin typeface="Monaco" pitchFamily="2" charset="77"/>
                </a:rPr>
                <a:t>}</a:t>
              </a:r>
            </a:p>
          </p:txBody>
        </p:sp>
      </p:grpSp>
      <p:grpSp>
        <p:nvGrpSpPr>
          <p:cNvPr id="25" name="Group 24">
            <a:extLst>
              <a:ext uri="{FF2B5EF4-FFF2-40B4-BE49-F238E27FC236}">
                <a16:creationId xmlns:a16="http://schemas.microsoft.com/office/drawing/2014/main" id="{03D7E3D6-B941-9942-BC14-E3D692D64DF4}"/>
              </a:ext>
            </a:extLst>
          </p:cNvPr>
          <p:cNvGrpSpPr/>
          <p:nvPr/>
        </p:nvGrpSpPr>
        <p:grpSpPr>
          <a:xfrm>
            <a:off x="4737651" y="3872318"/>
            <a:ext cx="4351389" cy="1000846"/>
            <a:chOff x="149463" y="2891814"/>
            <a:chExt cx="5800341" cy="1334114"/>
          </a:xfrm>
        </p:grpSpPr>
        <p:sp>
          <p:nvSpPr>
            <p:cNvPr id="26" name="Rectangle 25">
              <a:extLst>
                <a:ext uri="{FF2B5EF4-FFF2-40B4-BE49-F238E27FC236}">
                  <a16:creationId xmlns:a16="http://schemas.microsoft.com/office/drawing/2014/main" id="{21F51C74-C39F-944F-BA49-521B5B7D8D1E}"/>
                </a:ext>
              </a:extLst>
            </p:cNvPr>
            <p:cNvSpPr/>
            <p:nvPr/>
          </p:nvSpPr>
          <p:spPr>
            <a:xfrm>
              <a:off x="173432" y="2891814"/>
              <a:ext cx="5698823" cy="1303669"/>
            </a:xfrm>
            <a:prstGeom prst="rect">
              <a:avLst/>
            </a:prstGeom>
            <a:solidFill>
              <a:srgbClr val="BFBFBF"/>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27" name="Rounded Rectangle 26">
              <a:extLst>
                <a:ext uri="{FF2B5EF4-FFF2-40B4-BE49-F238E27FC236}">
                  <a16:creationId xmlns:a16="http://schemas.microsoft.com/office/drawing/2014/main" id="{5E118DBE-CA05-664E-A89C-DE66BED79484}"/>
                </a:ext>
              </a:extLst>
            </p:cNvPr>
            <p:cNvSpPr/>
            <p:nvPr/>
          </p:nvSpPr>
          <p:spPr>
            <a:xfrm>
              <a:off x="312767" y="3473451"/>
              <a:ext cx="1812689" cy="173736"/>
            </a:xfrm>
            <a:prstGeom prst="roundRect">
              <a:avLst/>
            </a:prstGeom>
            <a:solidFill>
              <a:srgbClr val="00B050">
                <a:alpha val="60000"/>
              </a:srgb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350">
                <a:solidFill>
                  <a:prstClr val="white"/>
                </a:solidFill>
              </a:endParaRPr>
            </a:p>
          </p:txBody>
        </p:sp>
        <p:sp>
          <p:nvSpPr>
            <p:cNvPr id="28" name="TextBox 27">
              <a:extLst>
                <a:ext uri="{FF2B5EF4-FFF2-40B4-BE49-F238E27FC236}">
                  <a16:creationId xmlns:a16="http://schemas.microsoft.com/office/drawing/2014/main" id="{A5465B53-DA06-EE4B-B0B8-DF8BC498D1C4}"/>
                </a:ext>
              </a:extLst>
            </p:cNvPr>
            <p:cNvSpPr txBox="1"/>
            <p:nvPr/>
          </p:nvSpPr>
          <p:spPr>
            <a:xfrm>
              <a:off x="149463" y="2939756"/>
              <a:ext cx="5800341" cy="1286172"/>
            </a:xfrm>
            <a:prstGeom prst="rect">
              <a:avLst/>
            </a:prstGeom>
            <a:noFill/>
          </p:spPr>
          <p:txBody>
            <a:bodyPr wrap="square" rtlCol="0">
              <a:spAutoFit/>
            </a:bodyPr>
            <a:lstStyle/>
            <a:p>
              <a:pPr fontAlgn="auto">
                <a:lnSpc>
                  <a:spcPct val="90000"/>
                </a:lnSpc>
                <a:spcBef>
                  <a:spcPts val="0"/>
                </a:spcBef>
                <a:spcAft>
                  <a:spcPts val="0"/>
                </a:spcAft>
              </a:pPr>
              <a:r>
                <a:rPr lang="en-US" sz="900" dirty="0">
                  <a:solidFill>
                    <a:srgbClr val="7030A0"/>
                  </a:solidFill>
                  <a:latin typeface="Monaco" pitchFamily="2" charset="77"/>
                </a:rPr>
                <a:t>class</a:t>
              </a:r>
              <a:r>
                <a:rPr lang="en-US" sz="900" dirty="0">
                  <a:solidFill>
                    <a:prstClr val="white"/>
                  </a:solidFill>
                  <a:latin typeface="Monaco" pitchFamily="2" charset="77"/>
                </a:rPr>
                <a:t> </a:t>
              </a:r>
              <a:r>
                <a:rPr lang="en-US" sz="900" dirty="0" err="1">
                  <a:solidFill>
                    <a:prstClr val="black"/>
                  </a:solidFill>
                  <a:latin typeface="Monaco" pitchFamily="2" charset="77"/>
                </a:rPr>
                <a:t>SVMLightFactory</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lumMod val="65000"/>
                      <a:lumOff val="35000"/>
                    </a:prstClr>
                  </a:solidFill>
                  <a:latin typeface="Monaco" pitchFamily="2" charset="77"/>
                </a:rPr>
                <a:t>  </a:t>
              </a:r>
              <a:r>
                <a:rPr lang="en-US" sz="900" dirty="0" err="1">
                  <a:solidFill>
                    <a:prstClr val="black"/>
                  </a:solidFill>
                  <a:latin typeface="Monaco" pitchFamily="2" charset="77"/>
                </a:rPr>
                <a:t>LinearSearcher</a:t>
              </a:r>
              <a:r>
                <a:rPr lang="en-US" sz="900" dirty="0">
                  <a:solidFill>
                    <a:prstClr val="black">
                      <a:lumMod val="65000"/>
                      <a:lumOff val="35000"/>
                    </a:prstClr>
                  </a:solidFill>
                  <a:latin typeface="Monaco" pitchFamily="2" charset="77"/>
                </a:rPr>
                <a:t> </a:t>
              </a:r>
              <a:r>
                <a:rPr lang="en-US" sz="900" dirty="0">
                  <a:solidFill>
                    <a:srgbClr val="0043FF"/>
                  </a:solidFill>
                  <a:latin typeface="Monaco" pitchFamily="2" charset="77"/>
                </a:rPr>
                <a:t>minimizer</a:t>
              </a:r>
              <a:r>
                <a:rPr lang="en-US" sz="900" dirty="0">
                  <a:solidFill>
                    <a:prstClr val="black">
                      <a:lumMod val="65000"/>
                      <a:lumOff val="35000"/>
                    </a:prstClr>
                  </a:solidFill>
                  <a:latin typeface="Monaco" pitchFamily="2" charset="77"/>
                </a:rPr>
                <a:t> = </a:t>
              </a:r>
              <a:r>
                <a:rPr lang="en-US" sz="900" dirty="0">
                  <a:solidFill>
                    <a:srgbClr val="7030A0"/>
                  </a:solidFill>
                  <a:latin typeface="Monaco" pitchFamily="2" charset="77"/>
                </a:rPr>
                <a:t>new</a:t>
              </a:r>
              <a:r>
                <a:rPr lang="en-US" sz="900" dirty="0">
                  <a:solidFill>
                    <a:prstClr val="black">
                      <a:lumMod val="65000"/>
                      <a:lumOff val="35000"/>
                    </a:prstClr>
                  </a:solidFill>
                  <a:latin typeface="Monaco" pitchFamily="2" charset="77"/>
                </a:rPr>
                <a:t> </a:t>
              </a:r>
              <a:r>
                <a:rPr lang="en-US" sz="900" dirty="0" err="1">
                  <a:solidFill>
                    <a:prstClr val="black"/>
                  </a:solidFill>
                  <a:latin typeface="Monaco" pitchFamily="2" charset="77"/>
                </a:rPr>
                <a:t>GoldenSectionLineSearcher</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srgbClr val="7030A0"/>
                  </a:solidFill>
                  <a:latin typeface="Monaco" pitchFamily="2" charset="77"/>
                </a:rPr>
                <a:t>  public double</a:t>
              </a:r>
              <a:r>
                <a:rPr lang="en-US" sz="900" dirty="0">
                  <a:solidFill>
                    <a:prstClr val="black"/>
                  </a:solidFill>
                  <a:latin typeface="Monaco" pitchFamily="2" charset="77"/>
                </a:rPr>
                <a:t> </a:t>
              </a:r>
              <a:r>
                <a:rPr lang="en-US" sz="900" dirty="0" err="1">
                  <a:solidFill>
                    <a:prstClr val="black"/>
                  </a:solidFill>
                  <a:latin typeface="Monaco" pitchFamily="2" charset="77"/>
                </a:rPr>
                <a:t>heldOutC</a:t>
              </a: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solidFill>
                  <a:latin typeface="Monaco" pitchFamily="2" charset="77"/>
                </a:rPr>
                <a:t> </a:t>
              </a:r>
              <a:r>
                <a:rPr lang="en-US" sz="900" dirty="0" err="1">
                  <a:solidFill>
                    <a:prstClr val="black"/>
                  </a:solidFill>
                  <a:latin typeface="Monaco" pitchFamily="2" charset="77"/>
                </a:rPr>
                <a:t>DoubleUnaryOperator</a:t>
              </a:r>
              <a:r>
                <a:rPr lang="en-US" sz="900" dirty="0">
                  <a:solidFill>
                    <a:prstClr val="black"/>
                  </a:solidFill>
                  <a:latin typeface="Monaco" pitchFamily="2" charset="77"/>
                </a:rPr>
                <a:t> </a:t>
              </a:r>
              <a:r>
                <a:rPr lang="en-US" sz="900" dirty="0" err="1">
                  <a:solidFill>
                    <a:prstClr val="black"/>
                  </a:solidFill>
                  <a:latin typeface="Monaco" pitchFamily="2" charset="77"/>
                </a:rPr>
                <a:t>sq</a:t>
              </a:r>
              <a:r>
                <a:rPr lang="en-US" sz="900" dirty="0">
                  <a:solidFill>
                    <a:prstClr val="black"/>
                  </a:solidFill>
                  <a:latin typeface="Monaco" pitchFamily="2" charset="77"/>
                </a:rPr>
                <a:t> = x -&gt; x*x;</a:t>
              </a:r>
            </a:p>
            <a:p>
              <a:pPr fontAlgn="auto">
                <a:lnSpc>
                  <a:spcPct val="90000"/>
                </a:lnSpc>
                <a:spcBef>
                  <a:spcPts val="0"/>
                </a:spcBef>
                <a:spcAft>
                  <a:spcPts val="0"/>
                </a:spcAft>
              </a:pPr>
              <a:r>
                <a:rPr lang="en-US" sz="900" dirty="0">
                  <a:solidFill>
                    <a:prstClr val="black"/>
                  </a:solidFill>
                  <a:latin typeface="Monaco" pitchFamily="2" charset="77"/>
                </a:rPr>
                <a:t>    </a:t>
              </a:r>
              <a:r>
                <a:rPr lang="en-US" sz="900" dirty="0">
                  <a:solidFill>
                    <a:srgbClr val="7030A0"/>
                  </a:solidFill>
                  <a:latin typeface="Monaco" pitchFamily="2" charset="77"/>
                </a:rPr>
                <a:t>return</a:t>
              </a:r>
              <a:r>
                <a:rPr lang="en-US" sz="900" dirty="0">
                  <a:solidFill>
                    <a:prstClr val="black"/>
                  </a:solidFill>
                  <a:latin typeface="Monaco" pitchFamily="2" charset="77"/>
                </a:rPr>
                <a:t> </a:t>
              </a:r>
              <a:r>
                <a:rPr lang="en-US" sz="900" dirty="0" err="1">
                  <a:solidFill>
                    <a:prstClr val="black"/>
                  </a:solidFill>
                  <a:latin typeface="Monaco" pitchFamily="2" charset="77"/>
                </a:rPr>
                <a:t>minimizer.minimize</a:t>
              </a:r>
              <a:r>
                <a:rPr lang="en-US" sz="900" dirty="0">
                  <a:solidFill>
                    <a:prstClr val="black"/>
                  </a:solidFill>
                  <a:latin typeface="Monaco" pitchFamily="2" charset="77"/>
                </a:rPr>
                <a:t>();</a:t>
              </a:r>
            </a:p>
            <a:p>
              <a:pPr fontAlgn="auto">
                <a:lnSpc>
                  <a:spcPct val="90000"/>
                </a:lnSpc>
                <a:spcBef>
                  <a:spcPts val="0"/>
                </a:spcBef>
                <a:spcAft>
                  <a:spcPts val="0"/>
                </a:spcAft>
              </a:pPr>
              <a:r>
                <a:rPr lang="en-US" sz="900" dirty="0">
                  <a:solidFill>
                    <a:prstClr val="black"/>
                  </a:solidFill>
                  <a:latin typeface="Monaco" pitchFamily="2" charset="77"/>
                </a:rPr>
                <a:t>  }</a:t>
              </a:r>
            </a:p>
            <a:p>
              <a:pPr fontAlgn="auto">
                <a:lnSpc>
                  <a:spcPct val="90000"/>
                </a:lnSpc>
                <a:spcBef>
                  <a:spcPts val="0"/>
                </a:spcBef>
                <a:spcAft>
                  <a:spcPts val="0"/>
                </a:spcAft>
              </a:pPr>
              <a:r>
                <a:rPr lang="en-US" sz="900" dirty="0">
                  <a:solidFill>
                    <a:prstClr val="black"/>
                  </a:solidFill>
                  <a:latin typeface="Monaco" pitchFamily="2" charset="77"/>
                </a:rPr>
                <a:t>}</a:t>
              </a:r>
            </a:p>
          </p:txBody>
        </p:sp>
      </p:grpSp>
    </p:spTree>
    <p:extLst>
      <p:ext uri="{BB962C8B-B14F-4D97-AF65-F5344CB8AC3E}">
        <p14:creationId xmlns:p14="http://schemas.microsoft.com/office/powerpoint/2010/main" val="58760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70767" y="908885"/>
            <a:ext cx="6402466" cy="570729"/>
          </a:xfrm>
        </p:spPr>
        <p:txBody>
          <a:bodyPr>
            <a:normAutofit/>
          </a:bodyPr>
          <a:lstStyle/>
          <a:p>
            <a:pPr algn="ctr"/>
            <a:r>
              <a:rPr lang="en-US" sz="3301" dirty="0">
                <a:latin typeface="Calibri" panose="020F0502020204030204" pitchFamily="34" charset="0"/>
                <a:cs typeface="Calibri" panose="020F0502020204030204" pitchFamily="34" charset="0"/>
              </a:rPr>
              <a:t>Implementation</a:t>
            </a:r>
            <a:r>
              <a:rPr lang="en-US" sz="3301" dirty="0"/>
              <a:t> </a:t>
            </a:r>
          </a:p>
        </p:txBody>
      </p:sp>
      <p:sp>
        <p:nvSpPr>
          <p:cNvPr id="7" name="Rectangle 6"/>
          <p:cNvSpPr/>
          <p:nvPr/>
        </p:nvSpPr>
        <p:spPr>
          <a:xfrm>
            <a:off x="456128" y="2050343"/>
            <a:ext cx="8476184" cy="3093154"/>
          </a:xfrm>
          <a:prstGeom prst="rect">
            <a:avLst/>
          </a:prstGeom>
        </p:spPr>
        <p:txBody>
          <a:bodyPr wrap="square">
            <a:spAutoFit/>
          </a:bodyPr>
          <a:lstStyle/>
          <a:p>
            <a:pPr marL="214370" indent="-214370" fontAlgn="auto">
              <a:spcBef>
                <a:spcPts val="0"/>
              </a:spcBef>
              <a:spcAft>
                <a:spcPts val="0"/>
              </a:spcAft>
              <a:buFont typeface="Arial" charset="0"/>
              <a:buChar char="•"/>
            </a:pPr>
            <a:r>
              <a:rPr lang="en-US" sz="1650" dirty="0">
                <a:solidFill>
                  <a:prstClr val="white"/>
                </a:solidFill>
                <a:latin typeface="Calibri" panose="020F0502020204030204" pitchFamily="34" charset="0"/>
                <a:cs typeface="Calibri" panose="020F0502020204030204" pitchFamily="34" charset="0"/>
              </a:rPr>
              <a:t>Built upon </a:t>
            </a:r>
            <a:r>
              <a:rPr lang="en-US" sz="1650" dirty="0">
                <a:solidFill>
                  <a:srgbClr val="FFC000"/>
                </a:solidFill>
                <a:latin typeface="Calibri" panose="020F0502020204030204" pitchFamily="34" charset="0"/>
                <a:cs typeface="Calibri" panose="020F0502020204030204" pitchFamily="34" charset="0"/>
              </a:rPr>
              <a:t>Google’s Error Prone </a:t>
            </a:r>
            <a:r>
              <a:rPr lang="en-US" sz="1650" dirty="0">
                <a:solidFill>
                  <a:prstClr val="white"/>
                </a:solidFill>
                <a:latin typeface="Calibri" panose="020F0502020204030204" pitchFamily="34" charset="0"/>
                <a:cs typeface="Calibri" panose="020F0502020204030204" pitchFamily="34" charset="0"/>
              </a:rPr>
              <a:t>(a Java compiler extension), which works with the build system</a:t>
            </a:r>
          </a:p>
          <a:p>
            <a:pPr fontAlgn="auto">
              <a:spcBef>
                <a:spcPts val="0"/>
              </a:spcBef>
              <a:spcAft>
                <a:spcPts val="0"/>
              </a:spcAft>
            </a:pPr>
            <a:endParaRPr lang="en-US" sz="1650" dirty="0">
              <a:solidFill>
                <a:prstClr val="white"/>
              </a:solidFill>
              <a:latin typeface="Calibri" panose="020F0502020204030204" pitchFamily="34" charset="0"/>
              <a:cs typeface="Calibri" panose="020F0502020204030204" pitchFamily="34" charset="0"/>
            </a:endParaRPr>
          </a:p>
          <a:p>
            <a:pPr marL="214370" indent="-214370" fontAlgn="auto">
              <a:spcBef>
                <a:spcPts val="0"/>
              </a:spcBef>
              <a:spcAft>
                <a:spcPts val="0"/>
              </a:spcAft>
              <a:buFont typeface="Arial" charset="0"/>
              <a:buChar char="•"/>
            </a:pPr>
            <a:r>
              <a:rPr lang="en-US" sz="1650" b="1" dirty="0">
                <a:solidFill>
                  <a:srgbClr val="FFC000"/>
                </a:solidFill>
                <a:latin typeface="Calibri" panose="020F0502020204030204" pitchFamily="34" charset="0"/>
                <a:cs typeface="Calibri" panose="020F0502020204030204" pitchFamily="34" charset="0"/>
              </a:rPr>
              <a:t>T2R</a:t>
            </a:r>
            <a:r>
              <a:rPr lang="en-US" sz="1650" dirty="0">
                <a:solidFill>
                  <a:prstClr val="white"/>
                </a:solidFill>
                <a:latin typeface="Calibri" panose="020F0502020204030204" pitchFamily="34" charset="0"/>
                <a:cs typeface="Calibri" panose="020F0502020204030204" pitchFamily="34" charset="0"/>
              </a:rPr>
              <a:t> uses </a:t>
            </a:r>
          </a:p>
          <a:p>
            <a:pPr marL="557361" lvl="1" indent="-214370" fontAlgn="auto">
              <a:spcBef>
                <a:spcPts val="0"/>
              </a:spcBef>
              <a:spcAft>
                <a:spcPts val="0"/>
              </a:spcAft>
              <a:buFont typeface="Arial" charset="0"/>
              <a:buChar char="•"/>
            </a:pPr>
            <a:r>
              <a:rPr lang="en-US" sz="1650" dirty="0">
                <a:solidFill>
                  <a:prstClr val="white"/>
                </a:solidFill>
                <a:latin typeface="Calibri" panose="020F0502020204030204" pitchFamily="34" charset="0"/>
                <a:cs typeface="Calibri" panose="020F0502020204030204" pitchFamily="34" charset="0"/>
              </a:rPr>
              <a:t>Java’s parallel stream (fork/join framework) in open source</a:t>
            </a:r>
          </a:p>
          <a:p>
            <a:pPr marL="557361" lvl="1" indent="-214370" fontAlgn="auto">
              <a:spcBef>
                <a:spcPts val="0"/>
              </a:spcBef>
              <a:spcAft>
                <a:spcPts val="0"/>
              </a:spcAft>
              <a:buFont typeface="Arial" charset="0"/>
              <a:buChar char="•"/>
            </a:pPr>
            <a:r>
              <a:rPr lang="en-US" sz="1650" dirty="0" err="1">
                <a:solidFill>
                  <a:prstClr val="white"/>
                </a:solidFill>
                <a:latin typeface="Calibri" panose="020F0502020204030204" pitchFamily="34" charset="0"/>
                <a:cs typeface="Calibri" panose="020F0502020204030204" pitchFamily="34" charset="0"/>
              </a:rPr>
              <a:t>JavacFlume</a:t>
            </a:r>
            <a:r>
              <a:rPr lang="en-US" sz="1650" dirty="0">
                <a:solidFill>
                  <a:prstClr val="white"/>
                </a:solidFill>
                <a:latin typeface="Calibri" panose="020F0502020204030204" pitchFamily="34" charset="0"/>
                <a:cs typeface="Calibri" panose="020F0502020204030204" pitchFamily="34" charset="0"/>
              </a:rPr>
              <a:t> (MapReduce) infrastructure in Google</a:t>
            </a:r>
          </a:p>
          <a:p>
            <a:pPr fontAlgn="auto">
              <a:spcBef>
                <a:spcPts val="0"/>
              </a:spcBef>
              <a:spcAft>
                <a:spcPts val="0"/>
              </a:spcAft>
            </a:pPr>
            <a:endParaRPr lang="en-US" sz="1650" dirty="0">
              <a:solidFill>
                <a:prstClr val="white"/>
              </a:solidFill>
              <a:latin typeface="Calibri" panose="020F0502020204030204" pitchFamily="34" charset="0"/>
              <a:cs typeface="Calibri" panose="020F0502020204030204" pitchFamily="34" charset="0"/>
            </a:endParaRPr>
          </a:p>
          <a:p>
            <a:pPr marL="214370" indent="-214370" fontAlgn="auto">
              <a:spcBef>
                <a:spcPts val="0"/>
              </a:spcBef>
              <a:spcAft>
                <a:spcPts val="0"/>
              </a:spcAft>
              <a:buFont typeface="Arial" charset="0"/>
              <a:buChar char="•"/>
            </a:pPr>
            <a:r>
              <a:rPr lang="en-US" sz="1650" dirty="0">
                <a:solidFill>
                  <a:prstClr val="white"/>
                </a:solidFill>
                <a:latin typeface="Calibri" panose="020F0502020204030204" pitchFamily="34" charset="0"/>
                <a:cs typeface="Calibri" panose="020F0502020204030204" pitchFamily="34" charset="0"/>
              </a:rPr>
              <a:t>TFG is represented using </a:t>
            </a:r>
            <a:r>
              <a:rPr lang="en-US" sz="1650" dirty="0">
                <a:solidFill>
                  <a:srgbClr val="FFC000"/>
                </a:solidFill>
                <a:latin typeface="Calibri" panose="020F0502020204030204" pitchFamily="34" charset="0"/>
                <a:cs typeface="Calibri" panose="020F0502020204030204" pitchFamily="34" charset="0"/>
              </a:rPr>
              <a:t>Guava Graph Library</a:t>
            </a:r>
            <a:r>
              <a:rPr lang="en-US" sz="1650" dirty="0">
                <a:solidFill>
                  <a:srgbClr val="92D050"/>
                </a:solidFill>
                <a:latin typeface="Calibri" panose="020F0502020204030204" pitchFamily="34" charset="0"/>
                <a:cs typeface="Calibri" panose="020F0502020204030204" pitchFamily="34" charset="0"/>
              </a:rPr>
              <a:t> </a:t>
            </a:r>
            <a:r>
              <a:rPr lang="en-US" sz="1650" dirty="0">
                <a:solidFill>
                  <a:prstClr val="white"/>
                </a:solidFill>
                <a:latin typeface="Calibri" panose="020F0502020204030204" pitchFamily="34" charset="0"/>
                <a:cs typeface="Calibri" panose="020F0502020204030204" pitchFamily="34" charset="0"/>
              </a:rPr>
              <a:t>and serialized with </a:t>
            </a:r>
            <a:r>
              <a:rPr lang="en-US" sz="1650" dirty="0">
                <a:solidFill>
                  <a:srgbClr val="FFC000"/>
                </a:solidFill>
                <a:latin typeface="Calibri" panose="020F0502020204030204" pitchFamily="34" charset="0"/>
                <a:cs typeface="Calibri" panose="020F0502020204030204" pitchFamily="34" charset="0"/>
              </a:rPr>
              <a:t>protocol buffers</a:t>
            </a:r>
          </a:p>
          <a:p>
            <a:pPr marL="214370" indent="-214370" fontAlgn="auto">
              <a:spcBef>
                <a:spcPts val="0"/>
              </a:spcBef>
              <a:spcAft>
                <a:spcPts val="0"/>
              </a:spcAft>
              <a:buFont typeface="Arial" charset="0"/>
              <a:buChar char="•"/>
            </a:pPr>
            <a:endParaRPr lang="en-US" sz="1650" dirty="0">
              <a:solidFill>
                <a:prstClr val="white"/>
              </a:solidFill>
              <a:latin typeface="Calibri" panose="020F0502020204030204" pitchFamily="34" charset="0"/>
              <a:cs typeface="Calibri" panose="020F0502020204030204" pitchFamily="34" charset="0"/>
            </a:endParaRPr>
          </a:p>
          <a:p>
            <a:pPr marL="214370" indent="-214370" fontAlgn="auto">
              <a:spcBef>
                <a:spcPts val="0"/>
              </a:spcBef>
              <a:spcAft>
                <a:spcPts val="0"/>
              </a:spcAft>
              <a:buFont typeface="Arial" charset="0"/>
              <a:buChar char="•"/>
            </a:pPr>
            <a:r>
              <a:rPr lang="en-US" sz="1650" dirty="0">
                <a:solidFill>
                  <a:prstClr val="white"/>
                </a:solidFill>
                <a:latin typeface="Calibri" panose="020F0502020204030204" pitchFamily="34" charset="0"/>
                <a:cs typeface="Calibri" panose="020F0502020204030204" pitchFamily="34" charset="0"/>
              </a:rPr>
              <a:t>Instantiated T2R for specializing Java’s</a:t>
            </a:r>
            <a:r>
              <a:rPr lang="en-US" sz="1650" dirty="0">
                <a:solidFill>
                  <a:srgbClr val="92D050"/>
                </a:solidFill>
                <a:latin typeface="Calibri" panose="020F0502020204030204" pitchFamily="34" charset="0"/>
                <a:cs typeface="Calibri" panose="020F0502020204030204" pitchFamily="34" charset="0"/>
              </a:rPr>
              <a:t> </a:t>
            </a:r>
            <a:r>
              <a:rPr lang="en-US" sz="1650" dirty="0">
                <a:solidFill>
                  <a:srgbClr val="FFC000"/>
                </a:solidFill>
                <a:latin typeface="Calibri" panose="020F0502020204030204" pitchFamily="34" charset="0"/>
                <a:cs typeface="Calibri" panose="020F0502020204030204" pitchFamily="34" charset="0"/>
              </a:rPr>
              <a:t>generic</a:t>
            </a:r>
            <a:r>
              <a:rPr lang="en-US" sz="1650" dirty="0">
                <a:solidFill>
                  <a:srgbClr val="92D050"/>
                </a:solidFill>
                <a:latin typeface="Calibri" panose="020F0502020204030204" pitchFamily="34" charset="0"/>
                <a:cs typeface="Calibri" panose="020F0502020204030204" pitchFamily="34" charset="0"/>
              </a:rPr>
              <a:t> </a:t>
            </a:r>
            <a:r>
              <a:rPr lang="en-US" sz="1650" dirty="0">
                <a:solidFill>
                  <a:prstClr val="white"/>
                </a:solidFill>
                <a:latin typeface="Calibri" panose="020F0502020204030204" pitchFamily="34" charset="0"/>
                <a:cs typeface="Calibri" panose="020F0502020204030204" pitchFamily="34" charset="0"/>
              </a:rPr>
              <a:t>functional interfaces to</a:t>
            </a:r>
            <a:r>
              <a:rPr lang="en-US" sz="1650" dirty="0">
                <a:solidFill>
                  <a:srgbClr val="92D050"/>
                </a:solidFill>
                <a:latin typeface="Calibri" panose="020F0502020204030204" pitchFamily="34" charset="0"/>
                <a:cs typeface="Calibri" panose="020F0502020204030204" pitchFamily="34" charset="0"/>
              </a:rPr>
              <a:t> </a:t>
            </a:r>
            <a:r>
              <a:rPr lang="en-US" sz="1650" dirty="0">
                <a:solidFill>
                  <a:srgbClr val="FFC000"/>
                </a:solidFill>
                <a:latin typeface="Calibri" panose="020F0502020204030204" pitchFamily="34" charset="0"/>
                <a:cs typeface="Calibri" panose="020F0502020204030204" pitchFamily="34" charset="0"/>
              </a:rPr>
              <a:t>35 specialized </a:t>
            </a:r>
            <a:r>
              <a:rPr lang="en-US" sz="1650" dirty="0">
                <a:solidFill>
                  <a:prstClr val="white"/>
                </a:solidFill>
                <a:latin typeface="Calibri" panose="020F0502020204030204" pitchFamily="34" charset="0"/>
                <a:cs typeface="Calibri" panose="020F0502020204030204" pitchFamily="34" charset="0"/>
              </a:rPr>
              <a:t>form</a:t>
            </a:r>
            <a:br>
              <a:rPr lang="en-US" sz="1650" dirty="0">
                <a:solidFill>
                  <a:prstClr val="white"/>
                </a:solidFill>
                <a:latin typeface="Calibri" panose="020F0502020204030204" pitchFamily="34" charset="0"/>
                <a:cs typeface="Calibri" panose="020F0502020204030204" pitchFamily="34" charset="0"/>
              </a:rPr>
            </a:br>
            <a:endParaRPr lang="en-US" sz="1650" dirty="0">
              <a:solidFill>
                <a:prstClr val="white"/>
              </a:solidFill>
              <a:latin typeface="Calibri" panose="020F0502020204030204" pitchFamily="34" charset="0"/>
              <a:cs typeface="Calibri" panose="020F0502020204030204" pitchFamily="34" charset="0"/>
            </a:endParaRPr>
          </a:p>
          <a:p>
            <a:pPr marL="214370" indent="-214370" fontAlgn="auto">
              <a:spcBef>
                <a:spcPts val="0"/>
              </a:spcBef>
              <a:spcAft>
                <a:spcPts val="0"/>
              </a:spcAft>
              <a:buFont typeface="Arial" charset="0"/>
              <a:buChar char="•"/>
            </a:pPr>
            <a:r>
              <a:rPr lang="en-US" sz="1650" dirty="0">
                <a:solidFill>
                  <a:prstClr val="white"/>
                </a:solidFill>
                <a:latin typeface="Calibri" panose="020F0502020204030204" pitchFamily="34" charset="0"/>
                <a:cs typeface="Calibri" panose="020F0502020204030204" pitchFamily="34" charset="0"/>
              </a:rPr>
              <a:t>A DSL to express the mappings between type T and type R</a:t>
            </a:r>
          </a:p>
          <a:p>
            <a:pPr marL="214370" indent="-214370" fontAlgn="auto">
              <a:spcBef>
                <a:spcPts val="0"/>
              </a:spcBef>
              <a:spcAft>
                <a:spcPts val="0"/>
              </a:spcAft>
              <a:buFont typeface="Arial" charset="0"/>
              <a:buChar char="•"/>
            </a:pPr>
            <a:endParaRPr lang="en-US" sz="1350" dirty="0">
              <a:solidFill>
                <a:prstClr val="white"/>
              </a:solidFill>
              <a:latin typeface="Corbel"/>
            </a:endParaRPr>
          </a:p>
        </p:txBody>
      </p:sp>
      <p:sp>
        <p:nvSpPr>
          <p:cNvPr id="10" name="Rectangle 9"/>
          <p:cNvSpPr/>
          <p:nvPr/>
        </p:nvSpPr>
        <p:spPr>
          <a:xfrm>
            <a:off x="1047217" y="4114979"/>
            <a:ext cx="4570809" cy="715581"/>
          </a:xfrm>
          <a:prstGeom prst="rect">
            <a:avLst/>
          </a:prstGeom>
        </p:spPr>
        <p:txBody>
          <a:bodyPr>
            <a:spAutoFit/>
          </a:bodyPr>
          <a:lstStyle/>
          <a:p>
            <a:pPr marL="128622" indent="-128622" fontAlgn="auto">
              <a:spcBef>
                <a:spcPts val="0"/>
              </a:spcBef>
              <a:spcAft>
                <a:spcPts val="0"/>
              </a:spcAft>
              <a:buFont typeface="Arial" charset="0"/>
              <a:buChar char="•"/>
            </a:pPr>
            <a:endParaRPr lang="en-US" sz="1350">
              <a:solidFill>
                <a:prstClr val="white"/>
              </a:solidFill>
              <a:latin typeface="Corbel"/>
            </a:endParaRPr>
          </a:p>
          <a:p>
            <a:pPr marL="128622" indent="-128622" fontAlgn="auto">
              <a:spcBef>
                <a:spcPts val="0"/>
              </a:spcBef>
              <a:spcAft>
                <a:spcPts val="0"/>
              </a:spcAft>
              <a:buFont typeface="Arial" charset="0"/>
              <a:buChar char="•"/>
            </a:pPr>
            <a:endParaRPr lang="en-US" sz="1350">
              <a:solidFill>
                <a:prstClr val="white"/>
              </a:solidFill>
              <a:latin typeface="Corbel"/>
            </a:endParaRPr>
          </a:p>
          <a:p>
            <a:pPr fontAlgn="auto">
              <a:spcBef>
                <a:spcPts val="0"/>
              </a:spcBef>
              <a:spcAft>
                <a:spcPts val="0"/>
              </a:spcAft>
            </a:pPr>
            <a:r>
              <a:rPr lang="en-US" sz="1350">
                <a:solidFill>
                  <a:prstClr val="white"/>
                </a:solidFill>
                <a:latin typeface="Corbel"/>
              </a:rPr>
              <a:t> </a:t>
            </a:r>
          </a:p>
        </p:txBody>
      </p:sp>
      <p:sp>
        <p:nvSpPr>
          <p:cNvPr id="5" name="Slide Number Placeholder 4"/>
          <p:cNvSpPr>
            <a:spLocks noGrp="1"/>
          </p:cNvSpPr>
          <p:nvPr>
            <p:ph type="sldNum" sz="quarter" idx="12"/>
          </p:nvPr>
        </p:nvSpPr>
        <p:spPr/>
        <p:txBody>
          <a:bodyPr/>
          <a:lstStyle/>
          <a:p>
            <a:fld id="{25BA54BD-C84D-46CE-8B72-31BFB26ABA43}" type="slidenum">
              <a:rPr lang="uk-UA" smtClean="0">
                <a:solidFill>
                  <a:prstClr val="white">
                    <a:tint val="75000"/>
                  </a:prstClr>
                </a:solidFill>
              </a:rPr>
              <a:pPr/>
              <a:t>42</a:t>
            </a:fld>
            <a:endParaRPr lang="uk-UA">
              <a:solidFill>
                <a:prstClr val="white">
                  <a:tint val="75000"/>
                </a:prstClr>
              </a:solidFill>
            </a:endParaRPr>
          </a:p>
        </p:txBody>
      </p:sp>
      <p:pic>
        <p:nvPicPr>
          <p:cNvPr id="6" name="Picture 5">
            <a:extLst>
              <a:ext uri="{FF2B5EF4-FFF2-40B4-BE49-F238E27FC236}">
                <a16:creationId xmlns:a16="http://schemas.microsoft.com/office/drawing/2014/main" id="{EAF85D1B-A023-D24A-A41D-0ABAD3442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895" y="984934"/>
            <a:ext cx="732425" cy="713483"/>
          </a:xfrm>
          <a:prstGeom prst="rect">
            <a:avLst/>
          </a:prstGeom>
        </p:spPr>
      </p:pic>
      <p:sp>
        <p:nvSpPr>
          <p:cNvPr id="8" name="Rounded Rectangular Callout 7">
            <a:extLst>
              <a:ext uri="{FF2B5EF4-FFF2-40B4-BE49-F238E27FC236}">
                <a16:creationId xmlns:a16="http://schemas.microsoft.com/office/drawing/2014/main" id="{0968D004-51D6-8E46-906C-1B8E972A8B51}"/>
              </a:ext>
            </a:extLst>
          </p:cNvPr>
          <p:cNvSpPr/>
          <p:nvPr/>
        </p:nvSpPr>
        <p:spPr>
          <a:xfrm>
            <a:off x="6086870" y="1479614"/>
            <a:ext cx="1486287" cy="506562"/>
          </a:xfrm>
          <a:prstGeom prst="wedgeRoundRectCallout">
            <a:avLst>
              <a:gd name="adj1" fmla="val 79721"/>
              <a:gd name="adj2" fmla="val -105130"/>
              <a:gd name="adj3" fmla="val 16667"/>
            </a:avLst>
          </a:prstGeom>
          <a:solidFill>
            <a:srgbClr val="00154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350" dirty="0">
                <a:solidFill>
                  <a:prstClr val="white"/>
                </a:solidFill>
              </a:rPr>
              <a:t>Reusable Artifact Badge at ICSE ‘19!</a:t>
            </a:r>
          </a:p>
        </p:txBody>
      </p:sp>
    </p:spTree>
    <p:extLst>
      <p:ext uri="{BB962C8B-B14F-4D97-AF65-F5344CB8AC3E}">
        <p14:creationId xmlns:p14="http://schemas.microsoft.com/office/powerpoint/2010/main" val="93170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BA1A-2777-1543-9D51-E3F4ED4C6A4D}"/>
              </a:ext>
            </a:extLst>
          </p:cNvPr>
          <p:cNvSpPr>
            <a:spLocks noGrp="1"/>
          </p:cNvSpPr>
          <p:nvPr>
            <p:ph type="title"/>
          </p:nvPr>
        </p:nvSpPr>
        <p:spPr>
          <a:xfrm>
            <a:off x="627623" y="1107418"/>
            <a:ext cx="7888754" cy="438756"/>
          </a:xfrm>
        </p:spPr>
        <p:txBody>
          <a:bodyPr>
            <a:noAutofit/>
          </a:bodyPr>
          <a:lstStyle/>
          <a:p>
            <a:pPr algn="ctr"/>
            <a:r>
              <a:rPr lang="en-US" sz="3301" dirty="0">
                <a:latin typeface="Calibri" panose="020F0502020204030204" pitchFamily="34" charset="0"/>
                <a:cs typeface="Calibri" panose="020F0502020204030204" pitchFamily="34" charset="0"/>
              </a:rPr>
              <a:t>Future Work</a:t>
            </a:r>
          </a:p>
        </p:txBody>
      </p:sp>
      <p:sp>
        <p:nvSpPr>
          <p:cNvPr id="4" name="Content Placeholder 3">
            <a:extLst>
              <a:ext uri="{FF2B5EF4-FFF2-40B4-BE49-F238E27FC236}">
                <a16:creationId xmlns:a16="http://schemas.microsoft.com/office/drawing/2014/main" id="{F8FFD653-4B23-CC45-AFB6-E47623E509AA}"/>
              </a:ext>
            </a:extLst>
          </p:cNvPr>
          <p:cNvSpPr>
            <a:spLocks noGrp="1"/>
          </p:cNvSpPr>
          <p:nvPr>
            <p:ph sz="half" idx="2"/>
          </p:nvPr>
        </p:nvSpPr>
        <p:spPr>
          <a:xfrm>
            <a:off x="1133973" y="2473029"/>
            <a:ext cx="6876054" cy="2258548"/>
          </a:xfrm>
        </p:spPr>
        <p:txBody>
          <a:bodyPr>
            <a:normAutofit/>
          </a:bodyPr>
          <a:lstStyle/>
          <a:p>
            <a:r>
              <a:rPr lang="en-US" dirty="0"/>
              <a:t>T2R could be used to express and perform type migrations between isomorphic types like Java collections to Eclipse Collections</a:t>
            </a:r>
          </a:p>
          <a:p>
            <a:r>
              <a:rPr lang="en-US" dirty="0"/>
              <a:t>However the expressiveness of the migrations is limited by the changes the DSL can express</a:t>
            </a:r>
          </a:p>
          <a:p>
            <a:r>
              <a:rPr lang="en-US" b="1" dirty="0">
                <a:solidFill>
                  <a:srgbClr val="FFC000"/>
                </a:solidFill>
              </a:rPr>
              <a:t>Open Question: </a:t>
            </a:r>
            <a:r>
              <a:rPr lang="en-US" dirty="0"/>
              <a:t>A comprehensive catalog of changes to be expressed for a general type migration tool</a:t>
            </a:r>
          </a:p>
          <a:p>
            <a:pPr marL="0" indent="0">
              <a:buNone/>
            </a:pP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25BA54BD-C84D-46CE-8B72-31BFB26ABA43}" type="slidenum">
              <a:rPr lang="uk-UA" smtClean="0">
                <a:solidFill>
                  <a:prstClr val="white">
                    <a:tint val="75000"/>
                  </a:prstClr>
                </a:solidFill>
              </a:rPr>
              <a:pPr/>
              <a:t>43</a:t>
            </a:fld>
            <a:endParaRPr lang="uk-UA">
              <a:solidFill>
                <a:prstClr val="white">
                  <a:tint val="75000"/>
                </a:prstClr>
              </a:solidFill>
            </a:endParaRPr>
          </a:p>
        </p:txBody>
      </p:sp>
    </p:spTree>
    <p:extLst>
      <p:ext uri="{BB962C8B-B14F-4D97-AF65-F5344CB8AC3E}">
        <p14:creationId xmlns:p14="http://schemas.microsoft.com/office/powerpoint/2010/main" val="142385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3A8E4C-8667-A649-8A35-85959868F1F6}"/>
              </a:ext>
            </a:extLst>
          </p:cNvPr>
          <p:cNvPicPr>
            <a:picLocks noChangeAspect="1"/>
          </p:cNvPicPr>
          <p:nvPr/>
        </p:nvPicPr>
        <p:blipFill>
          <a:blip r:embed="rId4">
            <a:alphaModFix amt="42000"/>
          </a:blip>
          <a:stretch>
            <a:fillRect/>
          </a:stretch>
        </p:blipFill>
        <p:spPr>
          <a:xfrm>
            <a:off x="5656518" y="453084"/>
            <a:ext cx="4276895" cy="5709448"/>
          </a:xfrm>
          <a:prstGeom prst="rect">
            <a:avLst/>
          </a:prstGeom>
        </p:spPr>
      </p:pic>
      <p:sp>
        <p:nvSpPr>
          <p:cNvPr id="7" name="Title 3"/>
          <p:cNvSpPr>
            <a:spLocks noGrp="1"/>
          </p:cNvSpPr>
          <p:nvPr>
            <p:ph type="title"/>
          </p:nvPr>
        </p:nvSpPr>
        <p:spPr>
          <a:xfrm>
            <a:off x="107925" y="365128"/>
            <a:ext cx="8912983" cy="576773"/>
          </a:xfrm>
        </p:spPr>
        <p:txBody>
          <a:bodyPr>
            <a:noAutofit/>
          </a:bodyPr>
          <a:lstStyle/>
          <a:p>
            <a:r>
              <a:rPr lang="en-US" b="1" dirty="0"/>
              <a:t>Value to Industry that You are missing out </a:t>
            </a:r>
          </a:p>
        </p:txBody>
      </p:sp>
      <p:sp>
        <p:nvSpPr>
          <p:cNvPr id="6" name="Slide Number Placeholder 5"/>
          <p:cNvSpPr>
            <a:spLocks noGrp="1"/>
          </p:cNvSpPr>
          <p:nvPr>
            <p:ph type="sldNum" sz="quarter" idx="12"/>
          </p:nvPr>
        </p:nvSpPr>
        <p:spPr/>
        <p:txBody>
          <a:bodyPr/>
          <a:lstStyle/>
          <a:p>
            <a:fld id="{01C22B3E-D209-4738-A237-A78F31219273}" type="slidenum">
              <a:rPr lang="en-US" smtClean="0">
                <a:solidFill>
                  <a:prstClr val="black">
                    <a:tint val="75000"/>
                  </a:prstClr>
                </a:solidFill>
              </a:rPr>
              <a:pPr/>
              <a:t>44</a:t>
            </a:fld>
            <a:endParaRPr lang="en-US">
              <a:solidFill>
                <a:prstClr val="black">
                  <a:tint val="75000"/>
                </a:prstClr>
              </a:solidFill>
            </a:endParaRPr>
          </a:p>
        </p:txBody>
      </p:sp>
      <p:sp>
        <p:nvSpPr>
          <p:cNvPr id="8" name="Content Placeholder 5"/>
          <p:cNvSpPr>
            <a:spLocks noGrp="1"/>
          </p:cNvSpPr>
          <p:nvPr>
            <p:ph idx="1"/>
          </p:nvPr>
        </p:nvSpPr>
        <p:spPr>
          <a:xfrm>
            <a:off x="457200" y="1143000"/>
            <a:ext cx="8686800" cy="4711700"/>
          </a:xfrm>
        </p:spPr>
        <p:txBody>
          <a:bodyPr/>
          <a:lstStyle/>
          <a:p>
            <a:pPr marL="0" lvl="2" indent="0">
              <a:buNone/>
            </a:pPr>
            <a:endParaRPr lang="en-US" b="1" dirty="0"/>
          </a:p>
          <a:p>
            <a:pPr marL="0" lvl="2" indent="0">
              <a:buNone/>
            </a:pPr>
            <a:endParaRPr lang="en-US" b="1" dirty="0"/>
          </a:p>
          <a:p>
            <a:pPr marL="0" lvl="2" indent="0">
              <a:buNone/>
            </a:pPr>
            <a:endParaRPr lang="en-US" b="1" dirty="0"/>
          </a:p>
          <a:p>
            <a:pPr marL="0" lvl="2" indent="0">
              <a:buNone/>
            </a:pPr>
            <a:r>
              <a:rPr lang="en-US" b="1" dirty="0"/>
              <a:t>     </a:t>
            </a:r>
          </a:p>
          <a:p>
            <a:pPr marL="0" lvl="2" indent="0">
              <a:buNone/>
            </a:pPr>
            <a:endParaRPr lang="en-US" b="1" dirty="0"/>
          </a:p>
          <a:p>
            <a:pPr marL="0" lvl="2" indent="0">
              <a:buNone/>
            </a:pPr>
            <a:endParaRPr lang="en-US"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10" name="TextBox 9"/>
          <p:cNvSpPr txBox="1"/>
          <p:nvPr/>
        </p:nvSpPr>
        <p:spPr>
          <a:xfrm>
            <a:off x="107925" y="1660917"/>
            <a:ext cx="8998041" cy="4401205"/>
          </a:xfrm>
          <a:prstGeom prst="rect">
            <a:avLst/>
          </a:prstGeom>
          <a:noFill/>
        </p:spPr>
        <p:txBody>
          <a:bodyPr wrap="none" rtlCol="0">
            <a:spAutoFit/>
          </a:bodyPr>
          <a:lstStyle/>
          <a:p>
            <a:pPr fontAlgn="auto">
              <a:spcBef>
                <a:spcPts val="0"/>
              </a:spcBef>
              <a:spcAft>
                <a:spcPts val="0"/>
              </a:spcAft>
            </a:pPr>
            <a:endParaRPr lang="en-US" sz="2800" b="1" dirty="0">
              <a:solidFill>
                <a:prstClr val="black"/>
              </a:solidFill>
              <a:latin typeface="Calibri"/>
            </a:endParaRPr>
          </a:p>
          <a:p>
            <a:pPr fontAlgn="auto">
              <a:spcBef>
                <a:spcPts val="0"/>
              </a:spcBef>
              <a:spcAft>
                <a:spcPts val="0"/>
              </a:spcAft>
            </a:pPr>
            <a:r>
              <a:rPr lang="en-US" sz="2800" b="1" dirty="0">
                <a:solidFill>
                  <a:prstClr val="black"/>
                </a:solidFill>
                <a:latin typeface="Calibri"/>
              </a:rPr>
              <a:t>PPI positions you as the </a:t>
            </a:r>
            <a:r>
              <a:rPr lang="en-US" sz="2800" b="1" dirty="0">
                <a:solidFill>
                  <a:srgbClr val="C00000"/>
                </a:solidFill>
                <a:latin typeface="Calibri"/>
              </a:rPr>
              <a:t>Big Picture thinker</a:t>
            </a:r>
          </a:p>
          <a:p>
            <a:pPr fontAlgn="auto">
              <a:spcBef>
                <a:spcPts val="0"/>
              </a:spcBef>
              <a:spcAft>
                <a:spcPts val="0"/>
              </a:spcAft>
            </a:pPr>
            <a:r>
              <a:rPr lang="en-US" sz="2800" b="1" dirty="0">
                <a:solidFill>
                  <a:prstClr val="black"/>
                </a:solidFill>
                <a:latin typeface="Calibri"/>
              </a:rPr>
              <a:t>- access diverse interdisciplinary thinking</a:t>
            </a:r>
          </a:p>
          <a:p>
            <a:pPr fontAlgn="auto">
              <a:spcBef>
                <a:spcPts val="0"/>
              </a:spcBef>
              <a:spcAft>
                <a:spcPts val="0"/>
              </a:spcAft>
            </a:pPr>
            <a:r>
              <a:rPr lang="en-US" sz="2800" b="1" dirty="0">
                <a:solidFill>
                  <a:prstClr val="black"/>
                </a:solidFill>
                <a:latin typeface="Calibri"/>
              </a:rPr>
              <a:t>- bounce off ideas: helps you move in the right direction </a:t>
            </a:r>
          </a:p>
          <a:p>
            <a:pPr fontAlgn="auto">
              <a:spcBef>
                <a:spcPts val="0"/>
              </a:spcBef>
              <a:spcAft>
                <a:spcPts val="0"/>
              </a:spcAft>
            </a:pPr>
            <a:endParaRPr lang="en-US" sz="2800" b="1" dirty="0">
              <a:solidFill>
                <a:prstClr val="black"/>
              </a:solidFill>
              <a:latin typeface="Calibri"/>
            </a:endParaRPr>
          </a:p>
          <a:p>
            <a:pPr fontAlgn="auto">
              <a:spcBef>
                <a:spcPts val="0"/>
              </a:spcBef>
              <a:spcAft>
                <a:spcPts val="0"/>
              </a:spcAft>
            </a:pPr>
            <a:r>
              <a:rPr lang="en-US" sz="2800" b="1" dirty="0">
                <a:solidFill>
                  <a:prstClr val="black"/>
                </a:solidFill>
                <a:latin typeface="Calibri"/>
              </a:rPr>
              <a:t>Leverage the collective effort </a:t>
            </a:r>
          </a:p>
          <a:p>
            <a:pPr fontAlgn="auto">
              <a:spcBef>
                <a:spcPts val="0"/>
              </a:spcBef>
              <a:spcAft>
                <a:spcPts val="0"/>
              </a:spcAft>
            </a:pPr>
            <a:r>
              <a:rPr lang="en-US" sz="2800" b="1" dirty="0">
                <a:solidFill>
                  <a:prstClr val="black"/>
                </a:solidFill>
                <a:latin typeface="Calibri"/>
              </a:rPr>
              <a:t>- don’t have to build a team from scratch</a:t>
            </a:r>
          </a:p>
          <a:p>
            <a:pPr fontAlgn="auto">
              <a:spcBef>
                <a:spcPts val="0"/>
              </a:spcBef>
              <a:spcAft>
                <a:spcPts val="0"/>
              </a:spcAft>
            </a:pPr>
            <a:endParaRPr lang="en-US" sz="2800" b="1" dirty="0">
              <a:solidFill>
                <a:prstClr val="black"/>
              </a:solidFill>
              <a:latin typeface="Calibri"/>
            </a:endParaRPr>
          </a:p>
          <a:p>
            <a:pPr fontAlgn="auto">
              <a:spcBef>
                <a:spcPts val="0"/>
              </a:spcBef>
              <a:spcAft>
                <a:spcPts val="0"/>
              </a:spcAft>
            </a:pPr>
            <a:r>
              <a:rPr lang="en-US" sz="2800" b="1" dirty="0">
                <a:solidFill>
                  <a:prstClr val="black"/>
                </a:solidFill>
                <a:latin typeface="Calibri"/>
              </a:rPr>
              <a:t>Credibility without doing all the work to create momentum</a:t>
            </a:r>
          </a:p>
          <a:p>
            <a:pPr fontAlgn="auto">
              <a:spcBef>
                <a:spcPts val="0"/>
              </a:spcBef>
              <a:spcAft>
                <a:spcPts val="0"/>
              </a:spcAft>
            </a:pPr>
            <a:endParaRPr lang="en-US" sz="2800" b="1" dirty="0">
              <a:solidFill>
                <a:prstClr val="black"/>
              </a:solidFill>
              <a:latin typeface="Calibri"/>
            </a:endParaRPr>
          </a:p>
        </p:txBody>
      </p:sp>
    </p:spTree>
    <p:custDataLst>
      <p:tags r:id="rId1"/>
    </p:custDataLst>
    <p:extLst>
      <p:ext uri="{BB962C8B-B14F-4D97-AF65-F5344CB8AC3E}">
        <p14:creationId xmlns:p14="http://schemas.microsoft.com/office/powerpoint/2010/main" val="1832930215"/>
      </p:ext>
    </p:extLst>
  </p:cSld>
  <p:clrMapOvr>
    <a:masterClrMapping/>
  </p:clrMapOvr>
  <mc:AlternateContent xmlns:mc="http://schemas.openxmlformats.org/markup-compatibility/2006" xmlns:p14="http://schemas.microsoft.com/office/powerpoint/2010/main">
    <mc:Choice Requires="p14">
      <p:transition spd="slow" p14:dur="2000" advTm="122836"/>
    </mc:Choice>
    <mc:Fallback xmlns="">
      <p:transition spd="slow" advTm="1228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3"/>
          <p:cNvSpPr>
            <a:spLocks noGrp="1"/>
          </p:cNvSpPr>
          <p:nvPr>
            <p:ph type="title"/>
          </p:nvPr>
        </p:nvSpPr>
        <p:spPr>
          <a:xfrm>
            <a:off x="224615" y="365128"/>
            <a:ext cx="8392258" cy="576773"/>
          </a:xfrm>
        </p:spPr>
        <p:txBody>
          <a:bodyPr>
            <a:noAutofit/>
          </a:bodyPr>
          <a:lstStyle/>
          <a:p>
            <a:r>
              <a:rPr lang="en-US" b="1" dirty="0"/>
              <a:t> See what Your Team is missing out</a:t>
            </a:r>
          </a:p>
        </p:txBody>
      </p:sp>
      <p:sp>
        <p:nvSpPr>
          <p:cNvPr id="6" name="Slide Number Placeholder 5"/>
          <p:cNvSpPr>
            <a:spLocks noGrp="1"/>
          </p:cNvSpPr>
          <p:nvPr>
            <p:ph type="sldNum" sz="quarter" idx="12"/>
          </p:nvPr>
        </p:nvSpPr>
        <p:spPr/>
        <p:txBody>
          <a:bodyPr/>
          <a:lstStyle/>
          <a:p>
            <a:fld id="{01C22B3E-D209-4738-A237-A78F31219273}" type="slidenum">
              <a:rPr lang="en-US" smtClean="0">
                <a:solidFill>
                  <a:prstClr val="black">
                    <a:tint val="75000"/>
                  </a:prstClr>
                </a:solidFill>
              </a:rPr>
              <a:pPr/>
              <a:t>45</a:t>
            </a:fld>
            <a:endParaRPr lang="en-US">
              <a:solidFill>
                <a:prstClr val="black">
                  <a:tint val="75000"/>
                </a:prstClr>
              </a:solidFill>
            </a:endParaRPr>
          </a:p>
        </p:txBody>
      </p:sp>
      <p:sp>
        <p:nvSpPr>
          <p:cNvPr id="8" name="Content Placeholder 5"/>
          <p:cNvSpPr>
            <a:spLocks noGrp="1"/>
          </p:cNvSpPr>
          <p:nvPr>
            <p:ph idx="1"/>
          </p:nvPr>
        </p:nvSpPr>
        <p:spPr>
          <a:xfrm>
            <a:off x="457200" y="1143000"/>
            <a:ext cx="8686800" cy="4711700"/>
          </a:xfrm>
        </p:spPr>
        <p:txBody>
          <a:bodyPr/>
          <a:lstStyle/>
          <a:p>
            <a:pPr marL="0" lvl="2" indent="0">
              <a:buNone/>
            </a:pPr>
            <a:endParaRPr lang="en-US" b="1" dirty="0"/>
          </a:p>
          <a:p>
            <a:pPr marL="0" lvl="2" indent="0">
              <a:buNone/>
            </a:pPr>
            <a:endParaRPr lang="en-US" b="1" dirty="0"/>
          </a:p>
          <a:p>
            <a:pPr marL="0" lvl="2" indent="0">
              <a:buNone/>
            </a:pPr>
            <a:endParaRPr lang="en-US" b="1" dirty="0"/>
          </a:p>
          <a:p>
            <a:pPr marL="0" lvl="2" indent="0">
              <a:buNone/>
            </a:pPr>
            <a:r>
              <a:rPr lang="en-US" b="1" dirty="0"/>
              <a:t>     </a:t>
            </a:r>
          </a:p>
          <a:p>
            <a:pPr marL="0" lvl="2" indent="0">
              <a:buNone/>
            </a:pPr>
            <a:endParaRPr lang="en-US" b="1" dirty="0"/>
          </a:p>
          <a:p>
            <a:pPr marL="0" lvl="2" indent="0">
              <a:buNone/>
            </a:pPr>
            <a:endParaRPr lang="en-US"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10" name="TextBox 9"/>
          <p:cNvSpPr txBox="1"/>
          <p:nvPr/>
        </p:nvSpPr>
        <p:spPr>
          <a:xfrm>
            <a:off x="107925" y="1320260"/>
            <a:ext cx="7213065" cy="4832092"/>
          </a:xfrm>
          <a:prstGeom prst="rect">
            <a:avLst/>
          </a:prstGeom>
          <a:noFill/>
        </p:spPr>
        <p:txBody>
          <a:bodyPr wrap="none" rtlCol="0">
            <a:spAutoFit/>
          </a:bodyPr>
          <a:lstStyle/>
          <a:p>
            <a:pPr fontAlgn="auto">
              <a:spcBef>
                <a:spcPts val="0"/>
              </a:spcBef>
              <a:spcAft>
                <a:spcPts val="0"/>
              </a:spcAft>
            </a:pPr>
            <a:endParaRPr lang="en-US" sz="2800" b="1" dirty="0">
              <a:solidFill>
                <a:prstClr val="black"/>
              </a:solidFill>
              <a:latin typeface="Calibri"/>
            </a:endParaRPr>
          </a:p>
          <a:p>
            <a:pPr fontAlgn="auto">
              <a:spcBef>
                <a:spcPts val="0"/>
              </a:spcBef>
              <a:spcAft>
                <a:spcPts val="0"/>
              </a:spcAft>
            </a:pPr>
            <a:r>
              <a:rPr lang="en-US" sz="2800" b="1" dirty="0">
                <a:solidFill>
                  <a:prstClr val="black"/>
                </a:solidFill>
                <a:latin typeface="Calibri"/>
              </a:rPr>
              <a:t>Collaborate on industry-wide challenges</a:t>
            </a:r>
          </a:p>
          <a:p>
            <a:pPr fontAlgn="auto">
              <a:spcBef>
                <a:spcPts val="0"/>
              </a:spcBef>
              <a:spcAft>
                <a:spcPts val="0"/>
              </a:spcAft>
            </a:pPr>
            <a:r>
              <a:rPr lang="en-US" sz="2800" b="1" dirty="0">
                <a:solidFill>
                  <a:prstClr val="black"/>
                </a:solidFill>
                <a:latin typeface="Calibri"/>
              </a:rPr>
              <a:t> - accelerate transfer</a:t>
            </a:r>
          </a:p>
          <a:p>
            <a:pPr fontAlgn="auto">
              <a:spcBef>
                <a:spcPts val="0"/>
              </a:spcBef>
              <a:spcAft>
                <a:spcPts val="0"/>
              </a:spcAft>
            </a:pPr>
            <a:r>
              <a:rPr lang="en-US" sz="2800" b="1" dirty="0">
                <a:solidFill>
                  <a:prstClr val="black"/>
                </a:solidFill>
                <a:latin typeface="Calibri"/>
              </a:rPr>
              <a:t> - share best practices</a:t>
            </a:r>
          </a:p>
          <a:p>
            <a:pPr fontAlgn="auto">
              <a:spcBef>
                <a:spcPts val="0"/>
              </a:spcBef>
              <a:spcAft>
                <a:spcPts val="0"/>
              </a:spcAft>
            </a:pPr>
            <a:r>
              <a:rPr lang="en-US" sz="2800" b="1" dirty="0">
                <a:solidFill>
                  <a:prstClr val="black"/>
                </a:solidFill>
                <a:latin typeface="Calibri"/>
              </a:rPr>
              <a:t> - broaden the perspective</a:t>
            </a:r>
          </a:p>
          <a:p>
            <a:pPr fontAlgn="auto">
              <a:spcBef>
                <a:spcPts val="0"/>
              </a:spcBef>
              <a:spcAft>
                <a:spcPts val="0"/>
              </a:spcAft>
            </a:pPr>
            <a:r>
              <a:rPr lang="en-US" sz="2800" b="1" dirty="0">
                <a:solidFill>
                  <a:prstClr val="black"/>
                </a:solidFill>
                <a:latin typeface="Calibri"/>
              </a:rPr>
              <a:t> - standardization</a:t>
            </a:r>
          </a:p>
          <a:p>
            <a:pPr fontAlgn="auto">
              <a:spcBef>
                <a:spcPts val="0"/>
              </a:spcBef>
              <a:spcAft>
                <a:spcPts val="0"/>
              </a:spcAft>
            </a:pPr>
            <a:endParaRPr lang="en-US" sz="2800" b="1" dirty="0">
              <a:solidFill>
                <a:prstClr val="black"/>
              </a:solidFill>
              <a:latin typeface="Calibri"/>
            </a:endParaRPr>
          </a:p>
          <a:p>
            <a:pPr fontAlgn="auto">
              <a:spcBef>
                <a:spcPts val="0"/>
              </a:spcBef>
              <a:spcAft>
                <a:spcPts val="0"/>
              </a:spcAft>
            </a:pPr>
            <a:r>
              <a:rPr lang="en-US" sz="2800" b="1" dirty="0">
                <a:solidFill>
                  <a:prstClr val="black"/>
                </a:solidFill>
                <a:latin typeface="Calibri"/>
              </a:rPr>
              <a:t>Leverage access and resources</a:t>
            </a:r>
          </a:p>
          <a:p>
            <a:pPr fontAlgn="auto">
              <a:spcBef>
                <a:spcPts val="0"/>
              </a:spcBef>
              <a:spcAft>
                <a:spcPts val="0"/>
              </a:spcAft>
            </a:pPr>
            <a:r>
              <a:rPr lang="en-US" sz="2800" b="1" dirty="0">
                <a:solidFill>
                  <a:prstClr val="black"/>
                </a:solidFill>
                <a:latin typeface="Calibri"/>
              </a:rPr>
              <a:t> - critical mass of experts</a:t>
            </a:r>
          </a:p>
          <a:p>
            <a:pPr fontAlgn="auto">
              <a:spcBef>
                <a:spcPts val="0"/>
              </a:spcBef>
              <a:spcAft>
                <a:spcPts val="0"/>
              </a:spcAft>
            </a:pPr>
            <a:r>
              <a:rPr lang="en-US" sz="2800" b="1" dirty="0">
                <a:solidFill>
                  <a:prstClr val="black"/>
                </a:solidFill>
                <a:latin typeface="Calibri"/>
              </a:rPr>
              <a:t> - leverage $30M existing investments</a:t>
            </a:r>
          </a:p>
          <a:p>
            <a:pPr fontAlgn="auto">
              <a:spcBef>
                <a:spcPts val="0"/>
              </a:spcBef>
              <a:spcAft>
                <a:spcPts val="0"/>
              </a:spcAft>
            </a:pPr>
            <a:r>
              <a:rPr lang="en-US" sz="2800" b="1" dirty="0">
                <a:solidFill>
                  <a:srgbClr val="EE5514"/>
                </a:solidFill>
                <a:latin typeface="Calibri"/>
              </a:rPr>
              <a:t>                  50+ PhD students: internships, hiring </a:t>
            </a:r>
          </a:p>
        </p:txBody>
      </p:sp>
      <p:sp>
        <p:nvSpPr>
          <p:cNvPr id="14" name="TextBox 13"/>
          <p:cNvSpPr txBox="1"/>
          <p:nvPr/>
        </p:nvSpPr>
        <p:spPr>
          <a:xfrm>
            <a:off x="6811089" y="3986843"/>
            <a:ext cx="1256306" cy="461665"/>
          </a:xfrm>
          <a:prstGeom prst="rect">
            <a:avLst/>
          </a:prstGeom>
          <a:noFill/>
        </p:spPr>
        <p:txBody>
          <a:bodyPr wrap="none" rtlCol="0">
            <a:spAutoFit/>
          </a:bodyPr>
          <a:lstStyle/>
          <a:p>
            <a:pPr fontAlgn="auto">
              <a:spcBef>
                <a:spcPts val="0"/>
              </a:spcBef>
              <a:spcAft>
                <a:spcPts val="0"/>
              </a:spcAft>
            </a:pPr>
            <a:r>
              <a:rPr lang="en-US" sz="2400" b="1" dirty="0">
                <a:solidFill>
                  <a:prstClr val="black"/>
                </a:solidFill>
                <a:latin typeface="Calibri"/>
              </a:rPr>
              <a:t>Startups</a:t>
            </a:r>
          </a:p>
        </p:txBody>
      </p:sp>
      <p:pic>
        <p:nvPicPr>
          <p:cNvPr id="15" name="Picture 14"/>
          <p:cNvPicPr>
            <a:picLocks noChangeAspect="1"/>
          </p:cNvPicPr>
          <p:nvPr/>
        </p:nvPicPr>
        <p:blipFill>
          <a:blip r:embed="rId4"/>
          <a:stretch>
            <a:fillRect/>
          </a:stretch>
        </p:blipFill>
        <p:spPr>
          <a:xfrm>
            <a:off x="6823837" y="2359771"/>
            <a:ext cx="842861" cy="842861"/>
          </a:xfrm>
          <a:prstGeom prst="rect">
            <a:avLst/>
          </a:prstGeom>
        </p:spPr>
      </p:pic>
      <p:sp>
        <p:nvSpPr>
          <p:cNvPr id="16" name="TextBox 15"/>
          <p:cNvSpPr txBox="1"/>
          <p:nvPr/>
        </p:nvSpPr>
        <p:spPr>
          <a:xfrm>
            <a:off x="6764295" y="3153190"/>
            <a:ext cx="2461315" cy="461665"/>
          </a:xfrm>
          <a:prstGeom prst="rect">
            <a:avLst/>
          </a:prstGeom>
          <a:noFill/>
        </p:spPr>
        <p:txBody>
          <a:bodyPr wrap="none" rtlCol="0">
            <a:spAutoFit/>
          </a:bodyPr>
          <a:lstStyle/>
          <a:p>
            <a:pPr fontAlgn="auto">
              <a:spcBef>
                <a:spcPts val="0"/>
              </a:spcBef>
              <a:spcAft>
                <a:spcPts val="0"/>
              </a:spcAft>
            </a:pPr>
            <a:r>
              <a:rPr lang="en-US" sz="2400" b="1" dirty="0">
                <a:solidFill>
                  <a:prstClr val="black"/>
                </a:solidFill>
                <a:latin typeface="Calibri"/>
              </a:rPr>
              <a:t>Global companies</a:t>
            </a:r>
          </a:p>
        </p:txBody>
      </p:sp>
      <p:sp>
        <p:nvSpPr>
          <p:cNvPr id="17" name="TextBox 16"/>
          <p:cNvSpPr txBox="1"/>
          <p:nvPr/>
        </p:nvSpPr>
        <p:spPr>
          <a:xfrm>
            <a:off x="6806524" y="3550996"/>
            <a:ext cx="2382704" cy="461665"/>
          </a:xfrm>
          <a:prstGeom prst="rect">
            <a:avLst/>
          </a:prstGeom>
          <a:noFill/>
        </p:spPr>
        <p:txBody>
          <a:bodyPr wrap="none" rtlCol="0">
            <a:spAutoFit/>
          </a:bodyPr>
          <a:lstStyle/>
          <a:p>
            <a:pPr fontAlgn="auto">
              <a:spcBef>
                <a:spcPts val="0"/>
              </a:spcBef>
              <a:spcAft>
                <a:spcPts val="0"/>
              </a:spcAft>
            </a:pPr>
            <a:r>
              <a:rPr lang="en-US" sz="2400" b="1" dirty="0">
                <a:solidFill>
                  <a:prstClr val="black"/>
                </a:solidFill>
                <a:latin typeface="Calibri"/>
              </a:rPr>
              <a:t>Mid-size industry</a:t>
            </a:r>
          </a:p>
        </p:txBody>
      </p:sp>
      <p:sp>
        <p:nvSpPr>
          <p:cNvPr id="11" name="TextBox 10"/>
          <p:cNvSpPr txBox="1"/>
          <p:nvPr/>
        </p:nvSpPr>
        <p:spPr>
          <a:xfrm>
            <a:off x="6817185" y="4386131"/>
            <a:ext cx="1689822" cy="461665"/>
          </a:xfrm>
          <a:prstGeom prst="rect">
            <a:avLst/>
          </a:prstGeom>
          <a:noFill/>
        </p:spPr>
        <p:txBody>
          <a:bodyPr wrap="none" rtlCol="0">
            <a:spAutoFit/>
          </a:bodyPr>
          <a:lstStyle/>
          <a:p>
            <a:pPr fontAlgn="auto">
              <a:spcBef>
                <a:spcPts val="0"/>
              </a:spcBef>
              <a:spcAft>
                <a:spcPts val="0"/>
              </a:spcAft>
            </a:pPr>
            <a:r>
              <a:rPr lang="en-US" sz="2400" b="1" dirty="0">
                <a:solidFill>
                  <a:prstClr val="black"/>
                </a:solidFill>
                <a:latin typeface="Calibri"/>
              </a:rPr>
              <a:t>Universities</a:t>
            </a:r>
          </a:p>
        </p:txBody>
      </p:sp>
      <p:pic>
        <p:nvPicPr>
          <p:cNvPr id="12" name="Picture 11">
            <a:extLst>
              <a:ext uri="{FF2B5EF4-FFF2-40B4-BE49-F238E27FC236}">
                <a16:creationId xmlns:a16="http://schemas.microsoft.com/office/drawing/2014/main" id="{8B79E327-2C5C-364B-839F-CB1EB07956F5}"/>
              </a:ext>
            </a:extLst>
          </p:cNvPr>
          <p:cNvPicPr>
            <a:picLocks noChangeAspect="1"/>
          </p:cNvPicPr>
          <p:nvPr/>
        </p:nvPicPr>
        <p:blipFill>
          <a:blip r:embed="rId5">
            <a:alphaModFix amt="28000"/>
          </a:blip>
          <a:stretch>
            <a:fillRect/>
          </a:stretch>
        </p:blipFill>
        <p:spPr>
          <a:xfrm>
            <a:off x="-243420" y="281531"/>
            <a:ext cx="9413183" cy="6555204"/>
          </a:xfrm>
          <a:prstGeom prst="rect">
            <a:avLst/>
          </a:prstGeom>
          <a:effectLst>
            <a:outerShdw blurRad="50800" dist="50800" dir="5400000" algn="ctr" rotWithShape="0">
              <a:srgbClr val="000000">
                <a:alpha val="22000"/>
              </a:srgbClr>
            </a:outerShdw>
          </a:effectLst>
        </p:spPr>
      </p:pic>
    </p:spTree>
    <p:custDataLst>
      <p:tags r:id="rId1"/>
    </p:custDataLst>
    <p:extLst>
      <p:ext uri="{BB962C8B-B14F-4D97-AF65-F5344CB8AC3E}">
        <p14:creationId xmlns:p14="http://schemas.microsoft.com/office/powerpoint/2010/main" val="1523937926"/>
      </p:ext>
    </p:extLst>
  </p:cSld>
  <p:clrMapOvr>
    <a:masterClrMapping/>
  </p:clrMapOvr>
  <mc:AlternateContent xmlns:mc="http://schemas.openxmlformats.org/markup-compatibility/2006" xmlns:p14="http://schemas.microsoft.com/office/powerpoint/2010/main">
    <mc:Choice Requires="p14">
      <p:transition spd="slow" p14:dur="2000" advTm="122836"/>
    </mc:Choice>
    <mc:Fallback xmlns="">
      <p:transition spd="slow" advTm="1228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1F4C7F"/>
                </a:solidFill>
              </a:rPr>
              <a:t>Why are Apps Unresponsive? </a:t>
            </a:r>
            <a:endParaRPr lang="en-US" dirty="0"/>
          </a:p>
        </p:txBody>
      </p:sp>
      <p:cxnSp>
        <p:nvCxnSpPr>
          <p:cNvPr id="7" name="Straight Connector 6"/>
          <p:cNvCxnSpPr/>
          <p:nvPr/>
        </p:nvCxnSpPr>
        <p:spPr>
          <a:xfrm flipV="1">
            <a:off x="3823513" y="3971661"/>
            <a:ext cx="0" cy="2435558"/>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571405" y="3971661"/>
            <a:ext cx="0" cy="2435558"/>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4052007" y="5685117"/>
            <a:ext cx="1293984" cy="437428"/>
          </a:xfrm>
          <a:prstGeom prst="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defTabSz="457035" fontAlgn="auto">
              <a:spcBef>
                <a:spcPts val="0"/>
              </a:spcBef>
              <a:spcAft>
                <a:spcPts val="0"/>
              </a:spcAft>
            </a:pPr>
            <a:r>
              <a:rPr lang="en-US" sz="1800" dirty="0" err="1">
                <a:solidFill>
                  <a:prstClr val="white"/>
                </a:solidFill>
                <a:latin typeface="Calibri"/>
              </a:rPr>
              <a:t>onClick</a:t>
            </a:r>
            <a:endParaRPr lang="en-US" sz="1800" dirty="0">
              <a:solidFill>
                <a:prstClr val="white"/>
              </a:solidFill>
              <a:latin typeface="Calibri"/>
            </a:endParaRPr>
          </a:p>
        </p:txBody>
      </p:sp>
      <p:sp>
        <p:nvSpPr>
          <p:cNvPr id="19" name="Rectangle 18"/>
          <p:cNvSpPr/>
          <p:nvPr/>
        </p:nvSpPr>
        <p:spPr>
          <a:xfrm>
            <a:off x="4052007" y="4963107"/>
            <a:ext cx="1293984" cy="437428"/>
          </a:xfrm>
          <a:prstGeom prst="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defTabSz="457035" fontAlgn="auto">
              <a:spcBef>
                <a:spcPts val="0"/>
              </a:spcBef>
              <a:spcAft>
                <a:spcPts val="0"/>
              </a:spcAft>
            </a:pPr>
            <a:r>
              <a:rPr lang="en-US" sz="1800" dirty="0" err="1">
                <a:solidFill>
                  <a:prstClr val="white"/>
                </a:solidFill>
                <a:latin typeface="Calibri"/>
              </a:rPr>
              <a:t>onKeyUp</a:t>
            </a:r>
            <a:endParaRPr lang="en-US" sz="1800" dirty="0">
              <a:solidFill>
                <a:prstClr val="white"/>
              </a:solidFill>
              <a:latin typeface="Calibri"/>
            </a:endParaRPr>
          </a:p>
        </p:txBody>
      </p:sp>
      <p:sp>
        <p:nvSpPr>
          <p:cNvPr id="25" name="TextBox 24"/>
          <p:cNvSpPr txBox="1"/>
          <p:nvPr/>
        </p:nvSpPr>
        <p:spPr>
          <a:xfrm>
            <a:off x="4465316" y="3679273"/>
            <a:ext cx="467997" cy="584776"/>
          </a:xfrm>
          <a:prstGeom prst="rect">
            <a:avLst/>
          </a:prstGeom>
          <a:noFill/>
        </p:spPr>
        <p:txBody>
          <a:bodyPr wrap="none" lIns="91407" tIns="45704" rIns="91407" bIns="45704" rtlCol="0">
            <a:spAutoFit/>
          </a:bodyPr>
          <a:lstStyle/>
          <a:p>
            <a:pPr defTabSz="457035" fontAlgn="auto">
              <a:spcBef>
                <a:spcPts val="0"/>
              </a:spcBef>
              <a:spcAft>
                <a:spcPts val="0"/>
              </a:spcAft>
            </a:pPr>
            <a:r>
              <a:rPr lang="en-US" sz="3200" dirty="0">
                <a:solidFill>
                  <a:prstClr val="black"/>
                </a:solidFill>
                <a:latin typeface="Calibri"/>
              </a:rPr>
              <a:t>…</a:t>
            </a:r>
          </a:p>
        </p:txBody>
      </p:sp>
      <p:pic>
        <p:nvPicPr>
          <p:cNvPr id="29" name="Picture 28" descr="dispatch_pre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239" y="3854851"/>
            <a:ext cx="2576637" cy="3096919"/>
          </a:xfrm>
          <a:prstGeom prst="rect">
            <a:avLst/>
          </a:prstGeom>
        </p:spPr>
      </p:pic>
      <p:sp>
        <p:nvSpPr>
          <p:cNvPr id="30" name="Freeform 29"/>
          <p:cNvSpPr/>
          <p:nvPr/>
        </p:nvSpPr>
        <p:spPr>
          <a:xfrm>
            <a:off x="2541037" y="5330322"/>
            <a:ext cx="1484791" cy="1408338"/>
          </a:xfrm>
          <a:custGeom>
            <a:avLst/>
            <a:gdLst>
              <a:gd name="connsiteX0" fmla="*/ 0 w 1597682"/>
              <a:gd name="connsiteY0" fmla="*/ 0 h 1244483"/>
              <a:gd name="connsiteX1" fmla="*/ 518905 w 1597682"/>
              <a:gd name="connsiteY1" fmla="*/ 832928 h 1244483"/>
              <a:gd name="connsiteX2" fmla="*/ 928568 w 1597682"/>
              <a:gd name="connsiteY2" fmla="*/ 1242564 h 1244483"/>
              <a:gd name="connsiteX3" fmla="*/ 1597682 w 1597682"/>
              <a:gd name="connsiteY3" fmla="*/ 996782 h 1244483"/>
              <a:gd name="connsiteX4" fmla="*/ 1597682 w 1597682"/>
              <a:gd name="connsiteY4" fmla="*/ 996782 h 1244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682" h="1244483">
                <a:moveTo>
                  <a:pt x="0" y="0"/>
                </a:moveTo>
                <a:cubicBezTo>
                  <a:pt x="182072" y="312917"/>
                  <a:pt x="364144" y="625834"/>
                  <a:pt x="518905" y="832928"/>
                </a:cubicBezTo>
                <a:cubicBezTo>
                  <a:pt x="673666" y="1040022"/>
                  <a:pt x="748772" y="1215255"/>
                  <a:pt x="928568" y="1242564"/>
                </a:cubicBezTo>
                <a:cubicBezTo>
                  <a:pt x="1108364" y="1269873"/>
                  <a:pt x="1597682" y="996782"/>
                  <a:pt x="1597682" y="996782"/>
                </a:cubicBezTo>
                <a:lnTo>
                  <a:pt x="1597682" y="996782"/>
                </a:lnTo>
              </a:path>
            </a:pathLst>
          </a:custGeom>
          <a:ln w="44450">
            <a:tailEnd type="stealth" w="lg" len="lg"/>
          </a:ln>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defTabSz="457035" fontAlgn="auto">
              <a:spcBef>
                <a:spcPts val="0"/>
              </a:spcBef>
              <a:spcAft>
                <a:spcPts val="0"/>
              </a:spcAft>
            </a:pPr>
            <a:endParaRPr lang="en-US" sz="1800">
              <a:solidFill>
                <a:prstClr val="black"/>
              </a:solidFill>
              <a:latin typeface="Calibri"/>
            </a:endParaRPr>
          </a:p>
        </p:txBody>
      </p:sp>
      <p:grpSp>
        <p:nvGrpSpPr>
          <p:cNvPr id="39" name="Group 38"/>
          <p:cNvGrpSpPr/>
          <p:nvPr/>
        </p:nvGrpSpPr>
        <p:grpSpPr>
          <a:xfrm>
            <a:off x="6586519" y="4303403"/>
            <a:ext cx="1552824" cy="2215931"/>
            <a:chOff x="6823581" y="4463685"/>
            <a:chExt cx="1552824" cy="1720982"/>
          </a:xfrm>
        </p:grpSpPr>
        <p:sp>
          <p:nvSpPr>
            <p:cNvPr id="31" name="Rounded Rectangle 30"/>
            <p:cNvSpPr/>
            <p:nvPr/>
          </p:nvSpPr>
          <p:spPr bwMode="auto">
            <a:xfrm>
              <a:off x="6823581" y="4463685"/>
              <a:ext cx="1552824" cy="170782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71"/>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32" name="Freeform 31"/>
            <p:cNvSpPr/>
            <p:nvPr/>
          </p:nvSpPr>
          <p:spPr>
            <a:xfrm>
              <a:off x="6942662" y="4705166"/>
              <a:ext cx="228600" cy="1479501"/>
            </a:xfrm>
            <a:custGeom>
              <a:avLst/>
              <a:gdLst>
                <a:gd name="connsiteX0" fmla="*/ 0 w 519176"/>
                <a:gd name="connsiteY0" fmla="*/ 0 h 1438755"/>
                <a:gd name="connsiteX1" fmla="*/ 518349 w 519176"/>
                <a:gd name="connsiteY1" fmla="*/ 310991 h 1438755"/>
                <a:gd name="connsiteX2" fmla="*/ 129587 w 519176"/>
                <a:gd name="connsiteY2" fmla="*/ 686772 h 1438755"/>
                <a:gd name="connsiteX3" fmla="*/ 505390 w 519176"/>
                <a:gd name="connsiteY3" fmla="*/ 997763 h 1438755"/>
                <a:gd name="connsiteX4" fmla="*/ 181422 w 519176"/>
                <a:gd name="connsiteY4" fmla="*/ 1412418 h 1438755"/>
                <a:gd name="connsiteX5" fmla="*/ 207339 w 519176"/>
                <a:gd name="connsiteY5" fmla="*/ 1399460 h 1438755"/>
                <a:gd name="connsiteX6" fmla="*/ 181422 w 519176"/>
                <a:gd name="connsiteY6" fmla="*/ 1425376 h 143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76" h="1438755">
                  <a:moveTo>
                    <a:pt x="0" y="0"/>
                  </a:moveTo>
                  <a:cubicBezTo>
                    <a:pt x="248375" y="98264"/>
                    <a:pt x="496751" y="196529"/>
                    <a:pt x="518349" y="310991"/>
                  </a:cubicBezTo>
                  <a:cubicBezTo>
                    <a:pt x="539947" y="425453"/>
                    <a:pt x="131747" y="572310"/>
                    <a:pt x="129587" y="686772"/>
                  </a:cubicBezTo>
                  <a:cubicBezTo>
                    <a:pt x="127427" y="801234"/>
                    <a:pt x="496751" y="876822"/>
                    <a:pt x="505390" y="997763"/>
                  </a:cubicBezTo>
                  <a:cubicBezTo>
                    <a:pt x="514029" y="1118704"/>
                    <a:pt x="231097" y="1345469"/>
                    <a:pt x="181422" y="1412418"/>
                  </a:cubicBezTo>
                  <a:cubicBezTo>
                    <a:pt x="131747" y="1479367"/>
                    <a:pt x="207339" y="1397300"/>
                    <a:pt x="207339" y="1399460"/>
                  </a:cubicBezTo>
                  <a:lnTo>
                    <a:pt x="181422" y="1425376"/>
                  </a:lnTo>
                </a:path>
              </a:pathLst>
            </a:cu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035" fontAlgn="auto">
                <a:spcBef>
                  <a:spcPts val="0"/>
                </a:spcBef>
                <a:spcAft>
                  <a:spcPts val="0"/>
                </a:spcAft>
              </a:pPr>
              <a:endParaRPr lang="en-US" sz="1800">
                <a:solidFill>
                  <a:prstClr val="black"/>
                </a:solidFill>
                <a:latin typeface="Calibri"/>
              </a:endParaRPr>
            </a:p>
          </p:txBody>
        </p:sp>
        <p:sp>
          <p:nvSpPr>
            <p:cNvPr id="33" name="TextBox 32"/>
            <p:cNvSpPr txBox="1"/>
            <p:nvPr/>
          </p:nvSpPr>
          <p:spPr>
            <a:xfrm>
              <a:off x="6921985" y="4463685"/>
              <a:ext cx="1454420" cy="400110"/>
            </a:xfrm>
            <a:prstGeom prst="rect">
              <a:avLst/>
            </a:prstGeom>
            <a:noFill/>
          </p:spPr>
          <p:txBody>
            <a:bodyPr wrap="none" rtlCol="0">
              <a:spAutoFit/>
            </a:bodyPr>
            <a:lstStyle/>
            <a:p>
              <a:pPr defTabSz="457035" fontAlgn="auto">
                <a:spcBef>
                  <a:spcPts val="0"/>
                </a:spcBef>
                <a:spcAft>
                  <a:spcPts val="0"/>
                </a:spcAft>
              </a:pPr>
              <a:r>
                <a:rPr lang="en-US" sz="2000" dirty="0">
                  <a:solidFill>
                    <a:prstClr val="black"/>
                  </a:solidFill>
                  <a:latin typeface="Calibri"/>
                </a:rPr>
                <a:t>App Process</a:t>
              </a:r>
            </a:p>
          </p:txBody>
        </p:sp>
        <p:sp>
          <p:nvSpPr>
            <p:cNvPr id="34" name="TextBox 33"/>
            <p:cNvSpPr txBox="1"/>
            <p:nvPr/>
          </p:nvSpPr>
          <p:spPr>
            <a:xfrm>
              <a:off x="7230750" y="5293550"/>
              <a:ext cx="1145654" cy="369332"/>
            </a:xfrm>
            <a:prstGeom prst="rect">
              <a:avLst/>
            </a:prstGeom>
            <a:noFill/>
          </p:spPr>
          <p:txBody>
            <a:bodyPr wrap="none" rtlCol="0">
              <a:spAutoFit/>
            </a:bodyPr>
            <a:lstStyle/>
            <a:p>
              <a:pPr defTabSz="457035" fontAlgn="auto">
                <a:spcBef>
                  <a:spcPts val="0"/>
                </a:spcBef>
                <a:spcAft>
                  <a:spcPts val="0"/>
                </a:spcAft>
              </a:pPr>
              <a:r>
                <a:rPr lang="en-US" sz="1800" b="1" i="1" dirty="0">
                  <a:solidFill>
                    <a:prstClr val="white"/>
                  </a:solidFill>
                  <a:latin typeface="Calibri"/>
                </a:rPr>
                <a:t>UI thread</a:t>
              </a:r>
            </a:p>
          </p:txBody>
        </p:sp>
      </p:grpSp>
      <p:sp>
        <p:nvSpPr>
          <p:cNvPr id="5" name="TextBox 4"/>
          <p:cNvSpPr txBox="1"/>
          <p:nvPr/>
        </p:nvSpPr>
        <p:spPr>
          <a:xfrm>
            <a:off x="3836198" y="6447892"/>
            <a:ext cx="1878852" cy="461665"/>
          </a:xfrm>
          <a:prstGeom prst="rect">
            <a:avLst/>
          </a:prstGeom>
          <a:noFill/>
        </p:spPr>
        <p:txBody>
          <a:bodyPr wrap="none" lIns="91407" tIns="45704" rIns="91407" bIns="45704" rtlCol="0">
            <a:spAutoFit/>
          </a:bodyPr>
          <a:lstStyle/>
          <a:p>
            <a:pPr defTabSz="457035" fontAlgn="auto">
              <a:spcBef>
                <a:spcPts val="0"/>
              </a:spcBef>
              <a:spcAft>
                <a:spcPts val="0"/>
              </a:spcAft>
            </a:pPr>
            <a:r>
              <a:rPr lang="en-US" sz="2400" b="1" i="1" dirty="0">
                <a:solidFill>
                  <a:prstClr val="black"/>
                </a:solidFill>
                <a:latin typeface="Calibri"/>
              </a:rPr>
              <a:t>Event Queue</a:t>
            </a:r>
          </a:p>
        </p:txBody>
      </p:sp>
      <p:pic>
        <p:nvPicPr>
          <p:cNvPr id="21" name="Picture 20"/>
          <p:cNvPicPr>
            <a:picLocks noChangeAspect="1"/>
          </p:cNvPicPr>
          <p:nvPr/>
        </p:nvPicPr>
        <p:blipFill>
          <a:blip r:embed="rId5"/>
          <a:stretch>
            <a:fillRect/>
          </a:stretch>
        </p:blipFill>
        <p:spPr>
          <a:xfrm>
            <a:off x="2502594" y="1301353"/>
            <a:ext cx="3925455" cy="2377920"/>
          </a:xfrm>
          <a:prstGeom prst="rect">
            <a:avLst/>
          </a:prstGeom>
        </p:spPr>
      </p:pic>
      <p:cxnSp>
        <p:nvCxnSpPr>
          <p:cNvPr id="10" name="Curved Connector 9"/>
          <p:cNvCxnSpPr/>
          <p:nvPr/>
        </p:nvCxnSpPr>
        <p:spPr>
          <a:xfrm>
            <a:off x="4691889" y="3971662"/>
            <a:ext cx="1861311" cy="630254"/>
          </a:xfrm>
          <a:prstGeom prst="curvedConnector3">
            <a:avLst>
              <a:gd name="adj1" fmla="val 66713"/>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841067" y="5384805"/>
            <a:ext cx="1371600" cy="0"/>
          </a:xfrm>
          <a:prstGeom prst="straightConnector1">
            <a:avLst/>
          </a:prstGeom>
          <a:ln>
            <a:prstDash val="sysDash"/>
            <a:tailEnd type="arrow"/>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4052007" y="4301974"/>
            <a:ext cx="1293984" cy="437428"/>
          </a:xfrm>
          <a:prstGeom prst="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defTabSz="457035" fontAlgn="auto">
              <a:spcBef>
                <a:spcPts val="0"/>
              </a:spcBef>
              <a:spcAft>
                <a:spcPts val="0"/>
              </a:spcAft>
            </a:pPr>
            <a:r>
              <a:rPr lang="en-US" sz="1800" dirty="0" err="1">
                <a:solidFill>
                  <a:prstClr val="white"/>
                </a:solidFill>
                <a:latin typeface="Calibri"/>
              </a:rPr>
              <a:t>onStart</a:t>
            </a:r>
            <a:endParaRPr lang="en-US" sz="1800" dirty="0">
              <a:solidFill>
                <a:prstClr val="white"/>
              </a:solidFill>
              <a:latin typeface="Calibri"/>
            </a:endParaRPr>
          </a:p>
        </p:txBody>
      </p:sp>
      <p:pic>
        <p:nvPicPr>
          <p:cNvPr id="3" name="Picture 2"/>
          <p:cNvPicPr>
            <a:picLocks noChangeAspect="1"/>
          </p:cNvPicPr>
          <p:nvPr/>
        </p:nvPicPr>
        <p:blipFill>
          <a:blip r:embed="rId6"/>
          <a:stretch>
            <a:fillRect/>
          </a:stretch>
        </p:blipFill>
        <p:spPr>
          <a:xfrm>
            <a:off x="6553200" y="4648200"/>
            <a:ext cx="838200" cy="838200"/>
          </a:xfrm>
          <a:prstGeom prst="rect">
            <a:avLst/>
          </a:prstGeom>
        </p:spPr>
      </p:pic>
      <p:cxnSp>
        <p:nvCxnSpPr>
          <p:cNvPr id="11" name="Straight Arrow Connector 10"/>
          <p:cNvCxnSpPr/>
          <p:nvPr/>
        </p:nvCxnSpPr>
        <p:spPr>
          <a:xfrm>
            <a:off x="6798736" y="4741339"/>
            <a:ext cx="1447800" cy="2539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Slide Number Placeholder 5"/>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46</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4130241403"/>
      </p:ext>
    </p:extLst>
  </p:cSld>
  <p:clrMapOvr>
    <a:masterClrMapping/>
  </p:clrMapOvr>
  <mc:AlternateContent xmlns:mc="http://schemas.openxmlformats.org/markup-compatibility/2006" xmlns:p14="http://schemas.microsoft.com/office/powerpoint/2010/main">
    <mc:Choice Requires="p14">
      <p:transition spd="slow" p14:dur="2000" advTm="130771"/>
    </mc:Choice>
    <mc:Fallback xmlns="">
      <p:transition spd="slow" advTm="1307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1" nodeType="clickEffect">
                                  <p:stCondLst>
                                    <p:cond delay="0"/>
                                  </p:stCondLst>
                                  <p:childTnLst>
                                    <p:animMotion origin="layout" path="M 0 0 C 0.00052 -0.01829 -0.00035 -0.03658 0.00191 -0.0544 C 0.0033 -0.06713 0.03403 -0.07084 0.0408 -0.07176 C 0.06302 -0.07107 0.08524 -0.07153 0.10747 -0.06922 C 0.11129 -0.06899 0.11858 -0.06436 0.11858 -0.06436 C 0.11979 -0.06204 0.12118 -0.05973 0.12222 -0.05695 C 0.12309 -0.05463 0.12309 -0.05186 0.12413 -0.04954 C 0.125 -0.04769 0.12674 -0.04653 0.12778 -0.04445 C 0.13021 -0.03936 0.13038 -0.03241 0.13333 -0.02732 C 0.13472 -0.025 0.13715 -0.02431 0.13889 -0.02223 C 0.1408 -0.02014 0.14202 -0.01667 0.14445 -0.01482 C 0.14653 -0.0132 0.14931 -0.01343 0.15191 -0.0125 C 0.16233 -0.0088 0.17292 -0.00487 0.18333 0 C 0.18993 0.02546 0.17899 -0.01158 0.1908 0.01226 C 0.19219 0.01504 0.19184 0.01875 0.19254 0.02222 C 0.19427 0.03125 0.19566 0.04027 0.19809 0.0493 C 0.19861 0.05162 0.19931 0.05416 0.2 0.05671 C 0.2007 0.05995 0.20035 0.06365 0.20191 0.06666 C 0.20295 0.06875 0.21354 0.07569 0.21476 0.07638 C 0.22136 0.07963 0.22257 0.07893 0.22969 0.07893 " pathEditMode="relative" ptsTypes="fffffffffffffffffffA">
                                      <p:cBhvr>
                                        <p:cTn id="40" dur="2000" fill="hold"/>
                                        <p:tgtEl>
                                          <p:spTgt spid="24"/>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02917 -0.00556 L 0.17917 -0.00556 " pathEditMode="relative" rAng="0" ptsTypes="AA">
                                      <p:cBhvr>
                                        <p:cTn id="52" dur="2000" fill="hold"/>
                                        <p:tgtEl>
                                          <p:spTgt spid="3"/>
                                        </p:tgtEl>
                                        <p:attrNameLst>
                                          <p:attrName>ppt_x</p:attrName>
                                          <p:attrName>ppt_y</p:attrName>
                                        </p:attrNameLst>
                                      </p:cBhvr>
                                      <p:rCtr x="7500" y="0"/>
                                    </p:animMotion>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5" grpId="0"/>
      <p:bldP spid="30" grpId="0" animBg="1"/>
      <p:bldP spid="5" grpId="0"/>
      <p:bldP spid="24" grpId="0" animBg="1"/>
      <p:bldP spid="24"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43000"/>
          </a:xfrm>
        </p:spPr>
        <p:txBody>
          <a:bodyPr>
            <a:normAutofit fontScale="90000"/>
          </a:bodyPr>
          <a:lstStyle/>
          <a:p>
            <a:r>
              <a:rPr lang="en-US" b="1" dirty="0">
                <a:solidFill>
                  <a:srgbClr val="1F4C7F"/>
                </a:solidFill>
              </a:rPr>
              <a:t>O5: To Grow, Adopt new Techniques </a:t>
            </a:r>
            <a:br>
              <a:rPr lang="en-US" b="1" dirty="0">
                <a:solidFill>
                  <a:srgbClr val="1F4C7F"/>
                </a:solidFill>
              </a:rPr>
            </a:br>
            <a:r>
              <a:rPr lang="en-US" b="1" dirty="0">
                <a:solidFill>
                  <a:srgbClr val="1F4C7F"/>
                </a:solidFill>
              </a:rPr>
              <a:t>(the HOW)</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7450"/>
            <a:ext cx="5994400" cy="37592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446" y="3447917"/>
            <a:ext cx="2987108" cy="1879600"/>
          </a:xfrm>
          <a:prstGeom prst="rect">
            <a:avLst/>
          </a:prstGeom>
        </p:spPr>
      </p:pic>
      <p:sp>
        <p:nvSpPr>
          <p:cNvPr id="10" name="TextBox 9"/>
          <p:cNvSpPr txBox="1"/>
          <p:nvPr/>
        </p:nvSpPr>
        <p:spPr>
          <a:xfrm>
            <a:off x="5592950" y="1204383"/>
            <a:ext cx="2508954" cy="769409"/>
          </a:xfrm>
          <a:prstGeom prst="rect">
            <a:avLst/>
          </a:prstGeom>
          <a:noFill/>
        </p:spPr>
        <p:txBody>
          <a:bodyPr wrap="none" lIns="91407" tIns="45704" rIns="91407" bIns="45704" rtlCol="0">
            <a:spAutoFit/>
          </a:bodyPr>
          <a:lstStyle/>
          <a:p>
            <a:pPr marL="0" lvl="2"/>
            <a:r>
              <a:rPr lang="en-US" b="1" dirty="0"/>
              <a:t>static </a:t>
            </a:r>
            <a:r>
              <a:rPr lang="en-US" b="1"/>
              <a:t>&amp; dynamic </a:t>
            </a:r>
          </a:p>
          <a:p>
            <a:pPr marL="0" lvl="2"/>
            <a:r>
              <a:rPr lang="en-US" b="1" dirty="0"/>
              <a:t>analysis</a:t>
            </a:r>
            <a:endParaRPr lang="en-US" b="1" dirty="0">
              <a:solidFill>
                <a:srgbClr val="FF0000"/>
              </a:solidFill>
            </a:endParaRPr>
          </a:p>
        </p:txBody>
      </p:sp>
      <p:sp>
        <p:nvSpPr>
          <p:cNvPr id="11" name="TextBox 10"/>
          <p:cNvSpPr txBox="1"/>
          <p:nvPr/>
        </p:nvSpPr>
        <p:spPr>
          <a:xfrm>
            <a:off x="5504098" y="2520364"/>
            <a:ext cx="2007214" cy="430855"/>
          </a:xfrm>
          <a:prstGeom prst="rect">
            <a:avLst/>
          </a:prstGeom>
          <a:noFill/>
        </p:spPr>
        <p:txBody>
          <a:bodyPr wrap="none" lIns="91407" tIns="45704" rIns="91407" bIns="45704" rtlCol="0">
            <a:spAutoFit/>
          </a:bodyPr>
          <a:lstStyle/>
          <a:p>
            <a:pPr marL="0" lvl="2"/>
            <a:r>
              <a:rPr lang="en-US" b="1" dirty="0"/>
              <a:t>search-based</a:t>
            </a:r>
            <a:endParaRPr lang="en-US" b="1" dirty="0">
              <a:solidFill>
                <a:srgbClr val="FF0000"/>
              </a:solidFill>
            </a:endParaRPr>
          </a:p>
        </p:txBody>
      </p:sp>
      <p:sp>
        <p:nvSpPr>
          <p:cNvPr id="12" name="TextBox 11"/>
          <p:cNvSpPr txBox="1"/>
          <p:nvPr/>
        </p:nvSpPr>
        <p:spPr>
          <a:xfrm>
            <a:off x="5561986" y="2875851"/>
            <a:ext cx="1771572" cy="430855"/>
          </a:xfrm>
          <a:prstGeom prst="rect">
            <a:avLst/>
          </a:prstGeom>
          <a:noFill/>
        </p:spPr>
        <p:txBody>
          <a:bodyPr wrap="none" lIns="91407" tIns="45704" rIns="91407" bIns="45704" rtlCol="0">
            <a:spAutoFit/>
          </a:bodyPr>
          <a:lstStyle/>
          <a:p>
            <a:pPr marL="0" lvl="2"/>
            <a:r>
              <a:rPr lang="en-US" b="1" dirty="0"/>
              <a:t>data mining</a:t>
            </a:r>
            <a:endParaRPr lang="en-US" b="1" dirty="0">
              <a:solidFill>
                <a:srgbClr val="FF0000"/>
              </a:solidFill>
            </a:endParaRPr>
          </a:p>
        </p:txBody>
      </p:sp>
      <p:sp>
        <p:nvSpPr>
          <p:cNvPr id="14" name="TextBox 13"/>
          <p:cNvSpPr txBox="1"/>
          <p:nvPr/>
        </p:nvSpPr>
        <p:spPr>
          <a:xfrm>
            <a:off x="210610" y="5638800"/>
            <a:ext cx="8289382" cy="769409"/>
          </a:xfrm>
          <a:prstGeom prst="rect">
            <a:avLst/>
          </a:prstGeom>
          <a:noFill/>
        </p:spPr>
        <p:txBody>
          <a:bodyPr wrap="none" lIns="91407" tIns="45704" rIns="91407" bIns="45704" rtlCol="0">
            <a:spAutoFit/>
          </a:bodyPr>
          <a:lstStyle/>
          <a:p>
            <a:pPr marL="0" lvl="2"/>
            <a:r>
              <a:rPr lang="en-US" b="1" dirty="0"/>
              <a:t>New refactoring research via </a:t>
            </a:r>
            <a:r>
              <a:rPr lang="en-US" b="1" dirty="0">
                <a:solidFill>
                  <a:srgbClr val="FF0000"/>
                </a:solidFill>
              </a:rPr>
              <a:t>static analysis, search-based, </a:t>
            </a:r>
          </a:p>
          <a:p>
            <a:pPr marL="0" lvl="2"/>
            <a:r>
              <a:rPr lang="en-US" b="1" dirty="0">
                <a:solidFill>
                  <a:srgbClr val="FF0000"/>
                </a:solidFill>
              </a:rPr>
              <a:t>data mining</a:t>
            </a:r>
          </a:p>
        </p:txBody>
      </p:sp>
      <p:sp>
        <p:nvSpPr>
          <p:cNvPr id="4" name="Slide Number Placeholder 3"/>
          <p:cNvSpPr>
            <a:spLocks noGrp="1"/>
          </p:cNvSpPr>
          <p:nvPr>
            <p:ph type="sldNum" sz="quarter" idx="10"/>
          </p:nvPr>
        </p:nvSpPr>
        <p:spPr/>
        <p:txBody>
          <a:bodyPr/>
          <a:lstStyle/>
          <a:p>
            <a:fld id="{9E09538B-8050-9642-BAB9-14094EB459F8}" type="slidenum">
              <a:rPr lang="en-US" smtClean="0"/>
              <a:t>47</a:t>
            </a:fld>
            <a:endParaRPr lang="en-US"/>
          </a:p>
        </p:txBody>
      </p:sp>
    </p:spTree>
    <p:custDataLst>
      <p:tags r:id="rId1"/>
    </p:custDataLst>
    <p:extLst>
      <p:ext uri="{BB962C8B-B14F-4D97-AF65-F5344CB8AC3E}">
        <p14:creationId xmlns:p14="http://schemas.microsoft.com/office/powerpoint/2010/main" val="279584143"/>
      </p:ext>
    </p:extLst>
  </p:cSld>
  <p:clrMapOvr>
    <a:masterClrMapping/>
  </p:clrMapOvr>
  <mc:AlternateContent xmlns:mc="http://schemas.openxmlformats.org/markup-compatibility/2006" xmlns:p14="http://schemas.microsoft.com/office/powerpoint/2010/main">
    <mc:Choice Requires="p14">
      <p:transition spd="slow" p14:dur="2000" advTm="86765"/>
    </mc:Choice>
    <mc:Fallback xmlns="">
      <p:transition spd="slow" advTm="86765"/>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The Big Growth from 2012-2013</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07" y="1079501"/>
            <a:ext cx="8349259" cy="5016499"/>
          </a:xfrm>
          <a:prstGeom prst="rect">
            <a:avLst/>
          </a:prstGeom>
        </p:spPr>
      </p:pic>
      <p:sp>
        <p:nvSpPr>
          <p:cNvPr id="3" name="Slide Number Placeholder 2"/>
          <p:cNvSpPr>
            <a:spLocks noGrp="1"/>
          </p:cNvSpPr>
          <p:nvPr>
            <p:ph type="sldNum" sz="quarter" idx="10"/>
          </p:nvPr>
        </p:nvSpPr>
        <p:spPr/>
        <p:txBody>
          <a:bodyPr/>
          <a:lstStyle/>
          <a:p>
            <a:fld id="{9E09538B-8050-9642-BAB9-14094EB459F8}" type="slidenum">
              <a:rPr lang="en-US" smtClean="0"/>
              <a:t>48</a:t>
            </a:fld>
            <a:endParaRPr lang="en-US"/>
          </a:p>
        </p:txBody>
      </p:sp>
    </p:spTree>
    <p:custDataLst>
      <p:tags r:id="rId1"/>
    </p:custDataLst>
    <p:extLst>
      <p:ext uri="{BB962C8B-B14F-4D97-AF65-F5344CB8AC3E}">
        <p14:creationId xmlns:p14="http://schemas.microsoft.com/office/powerpoint/2010/main" val="1653825894"/>
      </p:ext>
    </p:extLst>
  </p:cSld>
  <p:clrMapOvr>
    <a:masterClrMapping/>
  </p:clrMapOvr>
  <mc:AlternateContent xmlns:mc="http://schemas.openxmlformats.org/markup-compatibility/2006" xmlns:p14="http://schemas.microsoft.com/office/powerpoint/2010/main">
    <mc:Choice Requires="p14">
      <p:transition spd="slow" p14:dur="2000" advTm="50403"/>
    </mc:Choice>
    <mc:Fallback xmlns="">
      <p:transition spd="slow" advTm="504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Who?</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028937"/>
            <a:ext cx="9144000" cy="4676663"/>
          </a:xfrm>
          <a:prstGeom prst="rect">
            <a:avLst/>
          </a:prstGeom>
        </p:spPr>
      </p:pic>
      <p:sp>
        <p:nvSpPr>
          <p:cNvPr id="7" name="TextBox 6"/>
          <p:cNvSpPr txBox="1"/>
          <p:nvPr/>
        </p:nvSpPr>
        <p:spPr>
          <a:xfrm>
            <a:off x="457200" y="1219200"/>
            <a:ext cx="7712301" cy="430855"/>
          </a:xfrm>
          <a:prstGeom prst="rect">
            <a:avLst/>
          </a:prstGeom>
          <a:noFill/>
        </p:spPr>
        <p:txBody>
          <a:bodyPr wrap="none" lIns="91407" tIns="45704" rIns="91407" bIns="45704" rtlCol="0">
            <a:spAutoFit/>
          </a:bodyPr>
          <a:lstStyle/>
          <a:p>
            <a:pPr marL="0" lvl="2"/>
            <a:r>
              <a:rPr lang="en-US" b="1" dirty="0"/>
              <a:t>4,944 distinct authors (2,442 papers between 2005-2016)</a:t>
            </a:r>
          </a:p>
        </p:txBody>
      </p:sp>
      <p:sp useBgFill="1">
        <p:nvSpPr>
          <p:cNvPr id="8" name="TextBox 7"/>
          <p:cNvSpPr txBox="1"/>
          <p:nvPr/>
        </p:nvSpPr>
        <p:spPr>
          <a:xfrm>
            <a:off x="2070591" y="1965438"/>
            <a:ext cx="5460018" cy="430855"/>
          </a:xfrm>
          <a:prstGeom prst="rect">
            <a:avLst/>
          </a:prstGeom>
        </p:spPr>
        <p:txBody>
          <a:bodyPr wrap="none" lIns="91407" tIns="45704" rIns="91407" bIns="45704" rtlCol="0">
            <a:spAutoFit/>
          </a:bodyPr>
          <a:lstStyle/>
          <a:p>
            <a:pPr marL="0" lvl="2"/>
            <a:r>
              <a:rPr lang="en-US" b="1" dirty="0"/>
              <a:t>Top 25 Most prolific authors</a:t>
            </a:r>
            <a:r>
              <a:rPr lang="en-US" b="1"/>
              <a:t>, 2005-2016</a:t>
            </a:r>
            <a:endParaRPr lang="en-US" b="1" dirty="0"/>
          </a:p>
        </p:txBody>
      </p:sp>
      <p:sp useBgFill="1">
        <p:nvSpPr>
          <p:cNvPr id="11" name="TextBox 10"/>
          <p:cNvSpPr txBox="1"/>
          <p:nvPr/>
        </p:nvSpPr>
        <p:spPr>
          <a:xfrm>
            <a:off x="515714" y="2396293"/>
            <a:ext cx="498788" cy="430855"/>
          </a:xfrm>
          <a:prstGeom prst="rect">
            <a:avLst/>
          </a:prstGeom>
        </p:spPr>
        <p:txBody>
          <a:bodyPr wrap="none" lIns="91407" tIns="45704" rIns="91407" bIns="45704" rtlCol="0">
            <a:spAutoFit/>
          </a:bodyPr>
          <a:lstStyle/>
          <a:p>
            <a:pPr marL="0" lvl="2"/>
            <a:r>
              <a:rPr lang="en-US" b="1" dirty="0"/>
              <a:t>40</a:t>
            </a:r>
          </a:p>
        </p:txBody>
      </p:sp>
      <p:sp useBgFill="1">
        <p:nvSpPr>
          <p:cNvPr id="12" name="TextBox 11"/>
          <p:cNvSpPr txBox="1"/>
          <p:nvPr/>
        </p:nvSpPr>
        <p:spPr>
          <a:xfrm>
            <a:off x="8721412" y="4392668"/>
            <a:ext cx="498788" cy="430855"/>
          </a:xfrm>
          <a:prstGeom prst="rect">
            <a:avLst/>
          </a:prstGeom>
        </p:spPr>
        <p:txBody>
          <a:bodyPr wrap="none" lIns="91407" tIns="45704" rIns="91407" bIns="45704" rtlCol="0">
            <a:spAutoFit/>
          </a:bodyPr>
          <a:lstStyle/>
          <a:p>
            <a:pPr marL="0" lvl="2"/>
            <a:r>
              <a:rPr lang="en-US" b="1"/>
              <a:t>13</a:t>
            </a:r>
            <a:endParaRPr lang="en-US" b="1" dirty="0"/>
          </a:p>
        </p:txBody>
      </p:sp>
      <p:sp>
        <p:nvSpPr>
          <p:cNvPr id="2" name="Slide Number Placeholder 1"/>
          <p:cNvSpPr>
            <a:spLocks noGrp="1"/>
          </p:cNvSpPr>
          <p:nvPr>
            <p:ph type="sldNum" sz="quarter" idx="10"/>
          </p:nvPr>
        </p:nvSpPr>
        <p:spPr/>
        <p:txBody>
          <a:bodyPr/>
          <a:lstStyle/>
          <a:p>
            <a:fld id="{9E09538B-8050-9642-BAB9-14094EB459F8}" type="slidenum">
              <a:rPr lang="en-US" smtClean="0"/>
              <a:t>49</a:t>
            </a:fld>
            <a:endParaRPr lang="en-US"/>
          </a:p>
        </p:txBody>
      </p:sp>
    </p:spTree>
    <p:custDataLst>
      <p:tags r:id="rId1"/>
    </p:custDataLst>
    <p:extLst>
      <p:ext uri="{BB962C8B-B14F-4D97-AF65-F5344CB8AC3E}">
        <p14:creationId xmlns:p14="http://schemas.microsoft.com/office/powerpoint/2010/main" val="151729406"/>
      </p:ext>
    </p:extLst>
  </p:cSld>
  <p:clrMapOvr>
    <a:masterClrMapping/>
  </p:clrMapOvr>
  <mc:AlternateContent xmlns:mc="http://schemas.openxmlformats.org/markup-compatibility/2006" xmlns:p14="http://schemas.microsoft.com/office/powerpoint/2010/main">
    <mc:Choice Requires="p14">
      <p:transition spd="slow" p14:dur="2000" advTm="51245"/>
    </mc:Choice>
    <mc:Fallback xmlns="">
      <p:transition spd="slow" advTm="5124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Corpus of Papers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3" name="TextBox 2"/>
          <p:cNvSpPr txBox="1"/>
          <p:nvPr/>
        </p:nvSpPr>
        <p:spPr>
          <a:xfrm>
            <a:off x="381000" y="1290366"/>
            <a:ext cx="8544260" cy="5847722"/>
          </a:xfrm>
          <a:prstGeom prst="rect">
            <a:avLst/>
          </a:prstGeom>
          <a:noFill/>
        </p:spPr>
        <p:txBody>
          <a:bodyPr wrap="none" lIns="91407" tIns="45704" rIns="91407" bIns="45704" rtlCol="0">
            <a:spAutoFit/>
          </a:bodyPr>
          <a:lstStyle/>
          <a:p>
            <a:r>
              <a:rPr lang="en-US" b="1" dirty="0"/>
              <a:t>Work done by </a:t>
            </a:r>
            <a:r>
              <a:rPr lang="en-US" b="1" dirty="0" err="1"/>
              <a:t>Marouane</a:t>
            </a:r>
            <a:r>
              <a:rPr lang="en-US" b="1" dirty="0"/>
              <a:t> </a:t>
            </a:r>
            <a:r>
              <a:rPr lang="en-US" b="1" dirty="0" err="1"/>
              <a:t>Kessentini</a:t>
            </a:r>
            <a:r>
              <a:rPr lang="en-US" b="1" dirty="0"/>
              <a:t> and his team at Michigan</a:t>
            </a:r>
          </a:p>
          <a:p>
            <a:endParaRPr lang="en-US" b="1" dirty="0"/>
          </a:p>
          <a:p>
            <a:r>
              <a:rPr lang="en-US" b="1" dirty="0"/>
              <a:t>Scopus and Web of Science </a:t>
            </a:r>
          </a:p>
          <a:p>
            <a:r>
              <a:rPr lang="en-US" b="1" dirty="0"/>
              <a:t>   - "Refactoring” in title, abstract, and keywords</a:t>
            </a:r>
          </a:p>
          <a:p>
            <a:r>
              <a:rPr lang="en-US" b="1" dirty="0"/>
              <a:t>   - yielded 3277 papers </a:t>
            </a:r>
          </a:p>
          <a:p>
            <a:endParaRPr lang="en-US" b="1" dirty="0"/>
          </a:p>
          <a:p>
            <a:r>
              <a:rPr lang="en-US" b="1" dirty="0"/>
              <a:t>Refactoring definition: </a:t>
            </a:r>
          </a:p>
          <a:p>
            <a:r>
              <a:rPr lang="en-US" b="1" dirty="0"/>
              <a:t> - transformation with behavior preservation</a:t>
            </a:r>
          </a:p>
          <a:p>
            <a:endParaRPr lang="en-US" b="1" dirty="0"/>
          </a:p>
          <a:p>
            <a:r>
              <a:rPr lang="en-US" b="1" dirty="0"/>
              <a:t>Manual validation of ALL papers:</a:t>
            </a:r>
          </a:p>
          <a:p>
            <a:r>
              <a:rPr lang="en-US" b="1" dirty="0"/>
              <a:t>  - each paper analyzed title, abstract (and sometimes content) </a:t>
            </a:r>
          </a:p>
          <a:p>
            <a:r>
              <a:rPr lang="en-US" b="1" dirty="0"/>
              <a:t>  - 4 grad students who took a graduate class on </a:t>
            </a:r>
            <a:r>
              <a:rPr lang="en-US" b="1" dirty="0" err="1"/>
              <a:t>Softw</a:t>
            </a:r>
            <a:r>
              <a:rPr lang="en-US" b="1" dirty="0"/>
              <a:t> QA </a:t>
            </a:r>
          </a:p>
          <a:p>
            <a:r>
              <a:rPr lang="en-US" b="1" dirty="0"/>
              <a:t>  - </a:t>
            </a:r>
            <a:r>
              <a:rPr lang="en-US" b="1" dirty="0" err="1"/>
              <a:t>Kessentini</a:t>
            </a:r>
            <a:r>
              <a:rPr lang="en-US" b="1" dirty="0"/>
              <a:t> (faculty) looked at the contentious papers</a:t>
            </a:r>
          </a:p>
          <a:p>
            <a:endParaRPr lang="en-US" b="1" dirty="0"/>
          </a:p>
          <a:p>
            <a:r>
              <a:rPr lang="en-US" b="1" dirty="0"/>
              <a:t>In the end we removed 397 papers</a:t>
            </a:r>
          </a:p>
          <a:p>
            <a:endParaRPr lang="en-US" b="1" dirty="0"/>
          </a:p>
          <a:p>
            <a:pPr marL="0" lvl="2"/>
            <a:endParaRPr lang="en-US" b="1" dirty="0"/>
          </a:p>
        </p:txBody>
      </p:sp>
      <p:sp>
        <p:nvSpPr>
          <p:cNvPr id="2" name="Slide Number Placeholder 1"/>
          <p:cNvSpPr>
            <a:spLocks noGrp="1"/>
          </p:cNvSpPr>
          <p:nvPr>
            <p:ph type="sldNum" sz="quarter" idx="10"/>
          </p:nvPr>
        </p:nvSpPr>
        <p:spPr/>
        <p:txBody>
          <a:bodyPr/>
          <a:lstStyle/>
          <a:p>
            <a:fld id="{9E09538B-8050-9642-BAB9-14094EB459F8}" type="slidenum">
              <a:rPr lang="en-US" smtClean="0"/>
              <a:t>5</a:t>
            </a:fld>
            <a:endParaRPr lang="en-US"/>
          </a:p>
        </p:txBody>
      </p:sp>
    </p:spTree>
    <p:custDataLst>
      <p:tags r:id="rId1"/>
    </p:custDataLst>
    <p:extLst>
      <p:ext uri="{BB962C8B-B14F-4D97-AF65-F5344CB8AC3E}">
        <p14:creationId xmlns:p14="http://schemas.microsoft.com/office/powerpoint/2010/main" val="4283078886"/>
      </p:ext>
    </p:extLst>
  </p:cSld>
  <p:clrMapOvr>
    <a:masterClrMapping/>
  </p:clrMapOvr>
  <mc:AlternateContent xmlns:mc="http://schemas.openxmlformats.org/markup-compatibility/2006" xmlns:p14="http://schemas.microsoft.com/office/powerpoint/2010/main">
    <mc:Choice Requires="p14">
      <p:transition spd="slow" p14:dur="2000" advTm="124256"/>
    </mc:Choice>
    <mc:Fallback xmlns="">
      <p:transition spd="slow" advTm="12425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1143000"/>
          </a:xfrm>
        </p:spPr>
        <p:txBody>
          <a:bodyPr>
            <a:normAutofit/>
          </a:bodyPr>
          <a:lstStyle/>
          <a:p>
            <a:r>
              <a:rPr lang="en-US" b="1" dirty="0">
                <a:solidFill>
                  <a:srgbClr val="1F4C7F"/>
                </a:solidFill>
              </a:rPr>
              <a:t>Who? The prolific authors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3" name="Picture 2" descr="pareto-25.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65200"/>
            <a:ext cx="9144000" cy="4908150"/>
          </a:xfrm>
          <a:prstGeom prst="rect">
            <a:avLst/>
          </a:prstGeom>
        </p:spPr>
      </p:pic>
      <p:sp>
        <p:nvSpPr>
          <p:cNvPr id="2" name="Slide Number Placeholder 1"/>
          <p:cNvSpPr>
            <a:spLocks noGrp="1"/>
          </p:cNvSpPr>
          <p:nvPr>
            <p:ph type="sldNum" sz="quarter" idx="10"/>
          </p:nvPr>
        </p:nvSpPr>
        <p:spPr/>
        <p:txBody>
          <a:bodyPr/>
          <a:lstStyle/>
          <a:p>
            <a:fld id="{9E09538B-8050-9642-BAB9-14094EB459F8}" type="slidenum">
              <a:rPr lang="en-US" smtClean="0"/>
              <a:t>50</a:t>
            </a:fld>
            <a:endParaRPr lang="en-US"/>
          </a:p>
        </p:txBody>
      </p:sp>
    </p:spTree>
    <p:custDataLst>
      <p:tags r:id="rId1"/>
    </p:custDataLst>
    <p:extLst>
      <p:ext uri="{BB962C8B-B14F-4D97-AF65-F5344CB8AC3E}">
        <p14:creationId xmlns:p14="http://schemas.microsoft.com/office/powerpoint/2010/main" val="991099044"/>
      </p:ext>
    </p:extLst>
  </p:cSld>
  <p:clrMapOvr>
    <a:masterClrMapping/>
  </p:clrMapOvr>
  <mc:AlternateContent xmlns:mc="http://schemas.openxmlformats.org/markup-compatibility/2006" xmlns:p14="http://schemas.microsoft.com/office/powerpoint/2010/main">
    <mc:Choice Requires="p14">
      <p:transition spd="slow" p14:dur="2000" advTm="38033"/>
    </mc:Choice>
    <mc:Fallback xmlns="">
      <p:transition spd="slow" advTm="38033"/>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1143000"/>
          </a:xfrm>
        </p:spPr>
        <p:txBody>
          <a:bodyPr>
            <a:normAutofit/>
          </a:bodyPr>
          <a:lstStyle/>
          <a:p>
            <a:r>
              <a:rPr lang="en-US" b="1" dirty="0">
                <a:solidFill>
                  <a:srgbClr val="1F4C7F"/>
                </a:solidFill>
              </a:rPr>
              <a:t>Who? Distribution of authors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2" name="Picture 1" descr="Pareto-al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850900"/>
            <a:ext cx="9144000" cy="5144812"/>
          </a:xfrm>
          <a:prstGeom prst="rect">
            <a:avLst/>
          </a:prstGeom>
        </p:spPr>
      </p:pic>
      <p:cxnSp>
        <p:nvCxnSpPr>
          <p:cNvPr id="4" name="Straight Connector 3"/>
          <p:cNvCxnSpPr/>
          <p:nvPr/>
        </p:nvCxnSpPr>
        <p:spPr bwMode="auto">
          <a:xfrm flipV="1">
            <a:off x="2133600" y="2667000"/>
            <a:ext cx="0" cy="1981200"/>
          </a:xfrm>
          <a:prstGeom prst="line">
            <a:avLst/>
          </a:prstGeom>
          <a:solidFill>
            <a:schemeClr val="accent1"/>
          </a:solidFill>
          <a:ln w="25400" cap="flat" cmpd="sng" algn="ctr">
            <a:solidFill>
              <a:schemeClr val="tx1"/>
            </a:solidFill>
            <a:prstDash val="solid"/>
            <a:round/>
            <a:headEnd type="none" w="med" len="med"/>
            <a:tailEnd type="arrow" w="med" len="med"/>
          </a:ln>
          <a:effectLst/>
        </p:spPr>
      </p:cxnSp>
      <p:sp>
        <p:nvSpPr>
          <p:cNvPr id="7" name="TextBox 6"/>
          <p:cNvSpPr txBox="1"/>
          <p:nvPr/>
        </p:nvSpPr>
        <p:spPr>
          <a:xfrm>
            <a:off x="1565441" y="2236145"/>
            <a:ext cx="6798589" cy="430855"/>
          </a:xfrm>
          <a:prstGeom prst="rect">
            <a:avLst/>
          </a:prstGeom>
          <a:noFill/>
        </p:spPr>
        <p:txBody>
          <a:bodyPr wrap="none" lIns="91407" tIns="45704" rIns="91407" bIns="45704" rtlCol="0">
            <a:spAutoFit/>
          </a:bodyPr>
          <a:lstStyle/>
          <a:p>
            <a:pPr marL="0" lvl="2"/>
            <a:r>
              <a:rPr lang="en-US" b="1" dirty="0"/>
              <a:t>23% of 4,944 authors published 68% of all papers</a:t>
            </a:r>
            <a:endParaRPr lang="en-US" b="1" dirty="0">
              <a:solidFill>
                <a:srgbClr val="FF0000"/>
              </a:solidFill>
            </a:endParaRPr>
          </a:p>
        </p:txBody>
      </p:sp>
      <p:sp>
        <p:nvSpPr>
          <p:cNvPr id="3" name="Slide Number Placeholder 2"/>
          <p:cNvSpPr>
            <a:spLocks noGrp="1"/>
          </p:cNvSpPr>
          <p:nvPr>
            <p:ph type="sldNum" sz="quarter" idx="10"/>
          </p:nvPr>
        </p:nvSpPr>
        <p:spPr/>
        <p:txBody>
          <a:bodyPr/>
          <a:lstStyle/>
          <a:p>
            <a:fld id="{9E09538B-8050-9642-BAB9-14094EB459F8}" type="slidenum">
              <a:rPr lang="en-US" smtClean="0"/>
              <a:t>51</a:t>
            </a:fld>
            <a:endParaRPr lang="en-US"/>
          </a:p>
        </p:txBody>
      </p:sp>
    </p:spTree>
    <p:custDataLst>
      <p:tags r:id="rId1"/>
    </p:custDataLst>
    <p:extLst>
      <p:ext uri="{BB962C8B-B14F-4D97-AF65-F5344CB8AC3E}">
        <p14:creationId xmlns:p14="http://schemas.microsoft.com/office/powerpoint/2010/main" val="168720484"/>
      </p:ext>
    </p:extLst>
  </p:cSld>
  <p:clrMapOvr>
    <a:masterClrMapping/>
  </p:clrMapOvr>
  <mc:AlternateContent xmlns:mc="http://schemas.openxmlformats.org/markup-compatibility/2006" xmlns:p14="http://schemas.microsoft.com/office/powerpoint/2010/main">
    <mc:Choice Requires="p14">
      <p:transition spd="slow" p14:dur="2000" advTm="63893"/>
    </mc:Choice>
    <mc:Fallback xmlns="">
      <p:transition spd="slow" advTm="63893"/>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43000"/>
          </a:xfrm>
        </p:spPr>
        <p:txBody>
          <a:bodyPr>
            <a:normAutofit/>
          </a:bodyPr>
          <a:lstStyle/>
          <a:p>
            <a:r>
              <a:rPr lang="en-US" b="1" dirty="0">
                <a:solidFill>
                  <a:srgbClr val="1F4C7F"/>
                </a:solidFill>
              </a:rPr>
              <a:t>With Whom? Collaborations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19591"/>
            <a:ext cx="9144000" cy="6471809"/>
          </a:xfrm>
          <a:prstGeom prst="rect">
            <a:avLst/>
          </a:prstGeom>
        </p:spPr>
      </p:pic>
      <p:sp>
        <p:nvSpPr>
          <p:cNvPr id="3" name="Slide Number Placeholder 2"/>
          <p:cNvSpPr>
            <a:spLocks noGrp="1"/>
          </p:cNvSpPr>
          <p:nvPr>
            <p:ph type="sldNum" sz="quarter" idx="10"/>
          </p:nvPr>
        </p:nvSpPr>
        <p:spPr/>
        <p:txBody>
          <a:bodyPr/>
          <a:lstStyle/>
          <a:p>
            <a:fld id="{9E09538B-8050-9642-BAB9-14094EB459F8}" type="slidenum">
              <a:rPr lang="en-US" smtClean="0"/>
              <a:t>52</a:t>
            </a:fld>
            <a:endParaRPr lang="en-US"/>
          </a:p>
        </p:txBody>
      </p:sp>
    </p:spTree>
    <p:custDataLst>
      <p:tags r:id="rId1"/>
    </p:custDataLst>
    <p:extLst>
      <p:ext uri="{BB962C8B-B14F-4D97-AF65-F5344CB8AC3E}">
        <p14:creationId xmlns:p14="http://schemas.microsoft.com/office/powerpoint/2010/main" val="600875523"/>
      </p:ext>
    </p:extLst>
  </p:cSld>
  <p:clrMapOvr>
    <a:masterClrMapping/>
  </p:clrMapOvr>
  <mc:AlternateContent xmlns:mc="http://schemas.openxmlformats.org/markup-compatibility/2006" xmlns:p14="http://schemas.microsoft.com/office/powerpoint/2010/main">
    <mc:Choice Requires="p14">
      <p:transition spd="slow" p14:dur="2000" advTm="36426"/>
    </mc:Choice>
    <mc:Fallback xmlns="">
      <p:transition spd="slow" advTm="3642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Where?</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9" name="Picture 8" descr="C:\Users\Marouane\AppData\Local\Microsoft\Windows\INetCache\Content.Word\bar-chart.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3581400"/>
            <a:ext cx="5943600" cy="3039745"/>
          </a:xfrm>
          <a:prstGeom prst="rect">
            <a:avLst/>
          </a:prstGeom>
          <a:noFill/>
          <a:ln>
            <a:noFill/>
          </a:ln>
        </p:spPr>
      </p:pic>
      <p:pic>
        <p:nvPicPr>
          <p:cNvPr id="8" name="Picture 7" descr="C:\Users\Marouane\AppData\Local\Microsoft\Windows\INetCache\Content.Word\world-map.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0200" y="1079501"/>
            <a:ext cx="6400800" cy="4091939"/>
          </a:xfrm>
          <a:prstGeom prst="rect">
            <a:avLst/>
          </a:prstGeom>
          <a:noFill/>
          <a:ln>
            <a:noFill/>
          </a:ln>
        </p:spPr>
      </p:pic>
      <p:sp>
        <p:nvSpPr>
          <p:cNvPr id="2" name="Slide Number Placeholder 1"/>
          <p:cNvSpPr>
            <a:spLocks noGrp="1"/>
          </p:cNvSpPr>
          <p:nvPr>
            <p:ph type="sldNum" sz="quarter" idx="10"/>
          </p:nvPr>
        </p:nvSpPr>
        <p:spPr/>
        <p:txBody>
          <a:bodyPr/>
          <a:lstStyle/>
          <a:p>
            <a:fld id="{9E09538B-8050-9642-BAB9-14094EB459F8}" type="slidenum">
              <a:rPr lang="en-US" smtClean="0"/>
              <a:t>53</a:t>
            </a:fld>
            <a:endParaRPr lang="en-US"/>
          </a:p>
        </p:txBody>
      </p:sp>
    </p:spTree>
    <p:custDataLst>
      <p:tags r:id="rId1"/>
    </p:custDataLst>
    <p:extLst>
      <p:ext uri="{BB962C8B-B14F-4D97-AF65-F5344CB8AC3E}">
        <p14:creationId xmlns:p14="http://schemas.microsoft.com/office/powerpoint/2010/main" val="525678688"/>
      </p:ext>
    </p:extLst>
  </p:cSld>
  <p:clrMapOvr>
    <a:masterClrMapping/>
  </p:clrMapOvr>
  <mc:AlternateContent xmlns:mc="http://schemas.openxmlformats.org/markup-compatibility/2006" xmlns:p14="http://schemas.microsoft.com/office/powerpoint/2010/main">
    <mc:Choice Requires="p14">
      <p:transition spd="slow" p14:dur="2000" advTm="57639"/>
    </mc:Choice>
    <mc:Fallback xmlns="">
      <p:transition spd="slow" advTm="57639"/>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Where? Publication Venue</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7" name="Picture 6" descr="C:\Users\vahid\AppData\Local\Microsoft\Windows\INetCache\Content.Word\Picture3-No LNCS ICP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143000"/>
            <a:ext cx="8915400" cy="4343400"/>
          </a:xfrm>
          <a:prstGeom prst="rect">
            <a:avLst/>
          </a:prstGeom>
          <a:noFill/>
          <a:ln>
            <a:noFill/>
          </a:ln>
        </p:spPr>
      </p:pic>
      <p:sp>
        <p:nvSpPr>
          <p:cNvPr id="2" name="Slide Number Placeholder 1"/>
          <p:cNvSpPr>
            <a:spLocks noGrp="1"/>
          </p:cNvSpPr>
          <p:nvPr>
            <p:ph type="sldNum" sz="quarter" idx="10"/>
          </p:nvPr>
        </p:nvSpPr>
        <p:spPr/>
        <p:txBody>
          <a:bodyPr/>
          <a:lstStyle/>
          <a:p>
            <a:fld id="{9E09538B-8050-9642-BAB9-14094EB459F8}" type="slidenum">
              <a:rPr lang="en-US" smtClean="0"/>
              <a:t>54</a:t>
            </a:fld>
            <a:endParaRPr lang="en-US"/>
          </a:p>
        </p:txBody>
      </p:sp>
    </p:spTree>
    <p:custDataLst>
      <p:tags r:id="rId1"/>
    </p:custDataLst>
    <p:extLst>
      <p:ext uri="{BB962C8B-B14F-4D97-AF65-F5344CB8AC3E}">
        <p14:creationId xmlns:p14="http://schemas.microsoft.com/office/powerpoint/2010/main" val="1918822995"/>
      </p:ext>
    </p:extLst>
  </p:cSld>
  <p:clrMapOvr>
    <a:masterClrMapping/>
  </p:clrMapOvr>
  <mc:AlternateContent xmlns:mc="http://schemas.openxmlformats.org/markup-compatibility/2006" xmlns:p14="http://schemas.microsoft.com/office/powerpoint/2010/main">
    <mc:Choice Requires="p14">
      <p:transition spd="slow" p14:dur="2000" advTm="60486"/>
    </mc:Choice>
    <mc:Fallback xmlns="">
      <p:transition spd="slow" advTm="6048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1143000"/>
          </a:xfrm>
        </p:spPr>
        <p:txBody>
          <a:bodyPr>
            <a:normAutofit/>
          </a:bodyPr>
          <a:lstStyle/>
          <a:p>
            <a:r>
              <a:rPr lang="en-US" b="1" dirty="0">
                <a:solidFill>
                  <a:srgbClr val="1F4C7F"/>
                </a:solidFill>
              </a:rPr>
              <a:t>What? Target language</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7" name="Picture 6" descr="C:\Users\vahid\AppData\Local\Microsoft\Windows\INetCache\Content.Word\lang-lin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990600"/>
            <a:ext cx="5486400" cy="3429000"/>
          </a:xfrm>
          <a:prstGeom prst="rect">
            <a:avLst/>
          </a:prstGeom>
          <a:noFill/>
          <a:ln>
            <a:noFill/>
          </a:ln>
        </p:spPr>
      </p:pic>
      <p:pic>
        <p:nvPicPr>
          <p:cNvPr id="10" name="Picture 9" descr="C:\Users\vahid\AppData\Local\Microsoft\Windows\INetCache\Content.Word\lang-pi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1828800"/>
            <a:ext cx="2743200" cy="1648460"/>
          </a:xfrm>
          <a:prstGeom prst="rect">
            <a:avLst/>
          </a:prstGeom>
          <a:noFill/>
          <a:ln>
            <a:noFill/>
          </a:ln>
        </p:spPr>
      </p:pic>
      <p:sp>
        <p:nvSpPr>
          <p:cNvPr id="8" name="TextBox 7"/>
          <p:cNvSpPr txBox="1"/>
          <p:nvPr/>
        </p:nvSpPr>
        <p:spPr>
          <a:xfrm>
            <a:off x="5242962" y="3162773"/>
            <a:ext cx="775851" cy="430855"/>
          </a:xfrm>
          <a:prstGeom prst="rect">
            <a:avLst/>
          </a:prstGeom>
          <a:noFill/>
        </p:spPr>
        <p:txBody>
          <a:bodyPr wrap="none" lIns="91407" tIns="45704" rIns="91407" bIns="45704" rtlCol="0">
            <a:spAutoFit/>
          </a:bodyPr>
          <a:lstStyle/>
          <a:p>
            <a:pPr marL="0" lvl="2"/>
            <a:r>
              <a:rPr lang="en-US" b="1"/>
              <a:t>Web</a:t>
            </a:r>
            <a:endParaRPr lang="en-US" b="1" dirty="0"/>
          </a:p>
        </p:txBody>
      </p:sp>
      <p:sp>
        <p:nvSpPr>
          <p:cNvPr id="9" name="TextBox 8"/>
          <p:cNvSpPr txBox="1"/>
          <p:nvPr/>
        </p:nvSpPr>
        <p:spPr>
          <a:xfrm>
            <a:off x="5130624" y="2679700"/>
            <a:ext cx="1000528" cy="430855"/>
          </a:xfrm>
          <a:prstGeom prst="rect">
            <a:avLst/>
          </a:prstGeom>
          <a:noFill/>
        </p:spPr>
        <p:txBody>
          <a:bodyPr wrap="none" lIns="91407" tIns="45704" rIns="91407" bIns="45704" rtlCol="0">
            <a:spAutoFit/>
          </a:bodyPr>
          <a:lstStyle/>
          <a:p>
            <a:pPr marL="0" lvl="2"/>
            <a:r>
              <a:rPr lang="en-US" b="1" dirty="0"/>
              <a:t>C/C++</a:t>
            </a:r>
            <a:endParaRPr lang="en-US" b="1" dirty="0">
              <a:solidFill>
                <a:srgbClr val="FF0000"/>
              </a:solidFill>
            </a:endParaRPr>
          </a:p>
        </p:txBody>
      </p:sp>
      <p:sp>
        <p:nvSpPr>
          <p:cNvPr id="11" name="TextBox 10"/>
          <p:cNvSpPr txBox="1"/>
          <p:nvPr/>
        </p:nvSpPr>
        <p:spPr>
          <a:xfrm>
            <a:off x="5361007" y="1765772"/>
            <a:ext cx="812976" cy="430855"/>
          </a:xfrm>
          <a:prstGeom prst="rect">
            <a:avLst/>
          </a:prstGeom>
          <a:noFill/>
        </p:spPr>
        <p:txBody>
          <a:bodyPr wrap="none" lIns="91407" tIns="45704" rIns="91407" bIns="45704" rtlCol="0">
            <a:spAutoFit/>
          </a:bodyPr>
          <a:lstStyle/>
          <a:p>
            <a:pPr marL="0" lvl="2"/>
            <a:r>
              <a:rPr lang="en-US" b="1"/>
              <a:t>Java</a:t>
            </a:r>
            <a:endParaRPr lang="en-US" b="1" dirty="0">
              <a:solidFill>
                <a:srgbClr val="FF0000"/>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 y="3939239"/>
            <a:ext cx="5943600" cy="2981459"/>
          </a:xfrm>
          <a:prstGeom prst="rect">
            <a:avLst/>
          </a:prstGeom>
        </p:spPr>
      </p:pic>
      <p:sp>
        <p:nvSpPr>
          <p:cNvPr id="3" name="Slide Number Placeholder 2"/>
          <p:cNvSpPr>
            <a:spLocks noGrp="1"/>
          </p:cNvSpPr>
          <p:nvPr>
            <p:ph type="sldNum" sz="quarter" idx="10"/>
          </p:nvPr>
        </p:nvSpPr>
        <p:spPr/>
        <p:txBody>
          <a:bodyPr/>
          <a:lstStyle/>
          <a:p>
            <a:fld id="{9E09538B-8050-9642-BAB9-14094EB459F8}" type="slidenum">
              <a:rPr lang="en-US" smtClean="0"/>
              <a:t>55</a:t>
            </a:fld>
            <a:endParaRPr lang="en-US"/>
          </a:p>
        </p:txBody>
      </p:sp>
    </p:spTree>
    <p:custDataLst>
      <p:tags r:id="rId1"/>
    </p:custDataLst>
    <p:extLst>
      <p:ext uri="{BB962C8B-B14F-4D97-AF65-F5344CB8AC3E}">
        <p14:creationId xmlns:p14="http://schemas.microsoft.com/office/powerpoint/2010/main" val="1289662151"/>
      </p:ext>
    </p:extLst>
  </p:cSld>
  <p:clrMapOvr>
    <a:masterClrMapping/>
  </p:clrMapOvr>
  <mc:AlternateContent xmlns:mc="http://schemas.openxmlformats.org/markup-compatibility/2006" xmlns:p14="http://schemas.microsoft.com/office/powerpoint/2010/main">
    <mc:Choice Requires="p14">
      <p:transition spd="slow" p14:dur="2000" advTm="125654"/>
    </mc:Choice>
    <mc:Fallback xmlns="">
      <p:transition spd="slow" advTm="1256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The Perils of Asynchronous Programming</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8" name="Oval 27"/>
          <p:cNvSpPr/>
          <p:nvPr/>
        </p:nvSpPr>
        <p:spPr bwMode="auto">
          <a:xfrm>
            <a:off x="533400" y="1676400"/>
            <a:ext cx="13716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sync</a:t>
            </a:r>
          </a:p>
        </p:txBody>
      </p:sp>
      <p:sp>
        <p:nvSpPr>
          <p:cNvPr id="29" name="Oval 28"/>
          <p:cNvSpPr/>
          <p:nvPr/>
        </p:nvSpPr>
        <p:spPr bwMode="auto">
          <a:xfrm>
            <a:off x="3429000" y="1676400"/>
            <a:ext cx="13716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err="1"/>
              <a:t>async</a:t>
            </a:r>
            <a:endParaRPr lang="en-US" sz="2800" b="1" dirty="0"/>
          </a:p>
        </p:txBody>
      </p:sp>
      <p:sp>
        <p:nvSpPr>
          <p:cNvPr id="34" name="Right Arrow 33"/>
          <p:cNvSpPr/>
          <p:nvPr/>
        </p:nvSpPr>
        <p:spPr bwMode="auto">
          <a:xfrm rot="20741818">
            <a:off x="4722144" y="1734622"/>
            <a:ext cx="1732770" cy="220668"/>
          </a:xfrm>
          <a:prstGeom prst="rightArrow">
            <a:avLst/>
          </a:prstGeom>
          <a:solidFill>
            <a:srgbClr val="FF3300"/>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35" name="Oval 34"/>
          <p:cNvSpPr/>
          <p:nvPr/>
        </p:nvSpPr>
        <p:spPr bwMode="auto">
          <a:xfrm>
            <a:off x="6400800" y="990600"/>
            <a:ext cx="18288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modern</a:t>
            </a:r>
          </a:p>
          <a:p>
            <a:pPr defTabSz="914071"/>
            <a:r>
              <a:rPr lang="en-US" sz="2800" b="1" dirty="0" err="1"/>
              <a:t>async</a:t>
            </a:r>
            <a:endParaRPr lang="en-US" sz="2800" b="1" dirty="0"/>
          </a:p>
        </p:txBody>
      </p:sp>
      <p:sp>
        <p:nvSpPr>
          <p:cNvPr id="36" name="Right Arrow 35"/>
          <p:cNvSpPr/>
          <p:nvPr/>
        </p:nvSpPr>
        <p:spPr bwMode="auto">
          <a:xfrm>
            <a:off x="1905000" y="1981200"/>
            <a:ext cx="1524000" cy="228600"/>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37" name="TextBox 36"/>
          <p:cNvSpPr txBox="1"/>
          <p:nvPr/>
        </p:nvSpPr>
        <p:spPr>
          <a:xfrm>
            <a:off x="296330" y="3022594"/>
            <a:ext cx="8762268" cy="2123626"/>
          </a:xfrm>
          <a:prstGeom prst="rect">
            <a:avLst/>
          </a:prstGeom>
          <a:noFill/>
        </p:spPr>
        <p:txBody>
          <a:bodyPr wrap="none" lIns="91407" tIns="45704" rIns="91407" bIns="45704" rtlCol="0">
            <a:spAutoFit/>
          </a:bodyPr>
          <a:lstStyle/>
          <a:p>
            <a:pPr marL="0" lvl="2"/>
            <a:r>
              <a:rPr lang="en-US" b="1" dirty="0"/>
              <a:t>Modernize legacy </a:t>
            </a:r>
            <a:r>
              <a:rPr lang="en-US" b="1" dirty="0" err="1"/>
              <a:t>async</a:t>
            </a:r>
            <a:r>
              <a:rPr lang="en-US" b="1" dirty="0"/>
              <a:t> code from call-backs to </a:t>
            </a:r>
            <a:r>
              <a:rPr lang="en-US" b="1" dirty="0" err="1"/>
              <a:t>async</a:t>
            </a:r>
            <a:r>
              <a:rPr lang="en-US" b="1" dirty="0"/>
              <a:t>/await</a:t>
            </a:r>
          </a:p>
          <a:p>
            <a:pPr marL="0" lvl="2"/>
            <a:endParaRPr lang="en-US" b="1" dirty="0"/>
          </a:p>
          <a:p>
            <a:pPr marL="0" lvl="2"/>
            <a:r>
              <a:rPr lang="en-US" b="1" dirty="0"/>
              <a:t>On some platforms, Microsoft  no longer supports legacy </a:t>
            </a:r>
            <a:r>
              <a:rPr lang="en-US" b="1" dirty="0" err="1"/>
              <a:t>async</a:t>
            </a:r>
            <a:endParaRPr lang="en-US" b="1" dirty="0"/>
          </a:p>
          <a:p>
            <a:pPr marL="0" lvl="2"/>
            <a:endParaRPr lang="en-US" b="1" dirty="0"/>
          </a:p>
          <a:p>
            <a:pPr marL="0" lvl="2"/>
            <a:r>
              <a:rPr lang="en-US" b="1" dirty="0"/>
              <a:t>Non-trivial changes: preserve program behavior and </a:t>
            </a:r>
          </a:p>
          <a:p>
            <a:pPr marL="0" lvl="2"/>
            <a:r>
              <a:rPr lang="en-US" b="1" dirty="0"/>
              <a:t>even the order of exceptions</a:t>
            </a:r>
          </a:p>
        </p:txBody>
      </p:sp>
      <p:sp>
        <p:nvSpPr>
          <p:cNvPr id="2" name="Slide Number Placeholder 1"/>
          <p:cNvSpPr>
            <a:spLocks noGrp="1"/>
          </p:cNvSpPr>
          <p:nvPr>
            <p:ph type="sldNum" sz="quarter" idx="10"/>
          </p:nvPr>
        </p:nvSpPr>
        <p:spPr/>
        <p:txBody>
          <a:bodyPr/>
          <a:lstStyle/>
          <a:p>
            <a:fld id="{9E09538B-8050-9642-BAB9-14094EB459F8}" type="slidenum">
              <a:rPr lang="en-US" smtClean="0"/>
              <a:t>56</a:t>
            </a:fld>
            <a:endParaRPr lang="en-US"/>
          </a:p>
        </p:txBody>
      </p:sp>
    </p:spTree>
    <p:custDataLst>
      <p:tags r:id="rId1"/>
    </p:custDataLst>
    <p:extLst>
      <p:ext uri="{BB962C8B-B14F-4D97-AF65-F5344CB8AC3E}">
        <p14:creationId xmlns:p14="http://schemas.microsoft.com/office/powerpoint/2010/main" val="1830812852"/>
      </p:ext>
    </p:extLst>
  </p:cSld>
  <p:clrMapOvr>
    <a:masterClrMapping/>
  </p:clrMapOvr>
  <mc:AlternateContent xmlns:mc="http://schemas.openxmlformats.org/markup-compatibility/2006" xmlns:p14="http://schemas.microsoft.com/office/powerpoint/2010/main">
    <mc:Choice Requires="p14">
      <p:transition spd="slow" p14:dur="2000" advTm="68723"/>
    </mc:Choice>
    <mc:Fallback xmlns="">
      <p:transition spd="slow" advTm="687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The Perils of Asynchronous Programming</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8" name="Oval 27"/>
          <p:cNvSpPr/>
          <p:nvPr/>
        </p:nvSpPr>
        <p:spPr bwMode="auto">
          <a:xfrm>
            <a:off x="533400" y="1676400"/>
            <a:ext cx="13716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sync</a:t>
            </a:r>
          </a:p>
        </p:txBody>
      </p:sp>
      <p:sp>
        <p:nvSpPr>
          <p:cNvPr id="29" name="Oval 28"/>
          <p:cNvSpPr/>
          <p:nvPr/>
        </p:nvSpPr>
        <p:spPr bwMode="auto">
          <a:xfrm>
            <a:off x="3429000" y="1676400"/>
            <a:ext cx="13716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err="1"/>
              <a:t>async</a:t>
            </a:r>
            <a:endParaRPr lang="en-US" sz="2800" b="1" dirty="0"/>
          </a:p>
        </p:txBody>
      </p:sp>
      <p:sp>
        <p:nvSpPr>
          <p:cNvPr id="34" name="Right Arrow 33"/>
          <p:cNvSpPr/>
          <p:nvPr/>
        </p:nvSpPr>
        <p:spPr bwMode="auto">
          <a:xfrm rot="20741818">
            <a:off x="4722144" y="1734622"/>
            <a:ext cx="1732770" cy="220668"/>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35" name="Oval 34"/>
          <p:cNvSpPr/>
          <p:nvPr/>
        </p:nvSpPr>
        <p:spPr bwMode="auto">
          <a:xfrm>
            <a:off x="6400800" y="990600"/>
            <a:ext cx="18288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modern</a:t>
            </a:r>
          </a:p>
          <a:p>
            <a:pPr defTabSz="914071"/>
            <a:r>
              <a:rPr lang="en-US" sz="2800" b="1" dirty="0" err="1"/>
              <a:t>async</a:t>
            </a:r>
            <a:endParaRPr lang="en-US" sz="2800" b="1" dirty="0"/>
          </a:p>
        </p:txBody>
      </p:sp>
      <p:sp>
        <p:nvSpPr>
          <p:cNvPr id="36" name="Right Arrow 35"/>
          <p:cNvSpPr/>
          <p:nvPr/>
        </p:nvSpPr>
        <p:spPr bwMode="auto">
          <a:xfrm>
            <a:off x="1905000" y="1981200"/>
            <a:ext cx="1524000" cy="228600"/>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38" name="Oval 37"/>
          <p:cNvSpPr/>
          <p:nvPr/>
        </p:nvSpPr>
        <p:spPr bwMode="auto">
          <a:xfrm>
            <a:off x="6248400" y="1981200"/>
            <a:ext cx="28956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err="1"/>
              <a:t>performant</a:t>
            </a:r>
            <a:endParaRPr lang="en-US" sz="2800" b="1" dirty="0"/>
          </a:p>
          <a:p>
            <a:pPr defTabSz="914071"/>
            <a:r>
              <a:rPr lang="en-US" sz="2800" b="1" dirty="0" err="1"/>
              <a:t>async</a:t>
            </a:r>
            <a:endParaRPr lang="en-US" sz="2800" b="1" dirty="0"/>
          </a:p>
        </p:txBody>
      </p:sp>
      <p:sp>
        <p:nvSpPr>
          <p:cNvPr id="39" name="Right Arrow 38"/>
          <p:cNvSpPr/>
          <p:nvPr/>
        </p:nvSpPr>
        <p:spPr bwMode="auto">
          <a:xfrm rot="451130">
            <a:off x="4758266" y="2192867"/>
            <a:ext cx="1524000" cy="228600"/>
          </a:xfrm>
          <a:prstGeom prst="rightArrow">
            <a:avLst/>
          </a:prstGeom>
          <a:solidFill>
            <a:srgbClr val="FF3300"/>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40" name="TextBox 39"/>
          <p:cNvSpPr txBox="1"/>
          <p:nvPr/>
        </p:nvSpPr>
        <p:spPr>
          <a:xfrm>
            <a:off x="381007" y="3412083"/>
            <a:ext cx="6205107" cy="769441"/>
          </a:xfrm>
          <a:prstGeom prst="rect">
            <a:avLst/>
          </a:prstGeom>
          <a:noFill/>
        </p:spPr>
        <p:txBody>
          <a:bodyPr wrap="none" lIns="91407" tIns="45704" rIns="91407" bIns="45704" rtlCol="0">
            <a:spAutoFit/>
          </a:bodyPr>
          <a:lstStyle/>
          <a:p>
            <a:pPr marL="0" lvl="2"/>
            <a:r>
              <a:rPr lang="en-US" b="1" dirty="0"/>
              <a:t>Misused </a:t>
            </a:r>
            <a:r>
              <a:rPr lang="en-US" b="1" dirty="0" err="1"/>
              <a:t>async</a:t>
            </a:r>
            <a:r>
              <a:rPr lang="en-US" b="1" dirty="0"/>
              <a:t> constructs hurt performance,</a:t>
            </a:r>
          </a:p>
          <a:p>
            <a:pPr marL="0" lvl="2"/>
            <a:r>
              <a:rPr lang="en-US" b="1" dirty="0"/>
              <a:t>cause deadlocks</a:t>
            </a:r>
          </a:p>
        </p:txBody>
      </p:sp>
      <p:sp>
        <p:nvSpPr>
          <p:cNvPr id="43" name="TextBox 42"/>
          <p:cNvSpPr txBox="1"/>
          <p:nvPr/>
        </p:nvSpPr>
        <p:spPr>
          <a:xfrm>
            <a:off x="457207" y="4428090"/>
            <a:ext cx="5327175" cy="430887"/>
          </a:xfrm>
          <a:prstGeom prst="rect">
            <a:avLst/>
          </a:prstGeom>
          <a:noFill/>
        </p:spPr>
        <p:txBody>
          <a:bodyPr wrap="none" lIns="91407" tIns="45704" rIns="91407" bIns="45704" rtlCol="0">
            <a:spAutoFit/>
          </a:bodyPr>
          <a:lstStyle/>
          <a:p>
            <a:pPr marL="0" lvl="2"/>
            <a:r>
              <a:rPr lang="en-US" b="1" dirty="0"/>
              <a:t>4% of </a:t>
            </a:r>
            <a:r>
              <a:rPr lang="en-US" b="1" dirty="0" err="1"/>
              <a:t>async</a:t>
            </a:r>
            <a:r>
              <a:rPr lang="en-US" b="1" dirty="0"/>
              <a:t> code runs synchronously</a:t>
            </a:r>
          </a:p>
        </p:txBody>
      </p:sp>
      <p:sp>
        <p:nvSpPr>
          <p:cNvPr id="45" name="TextBox 44"/>
          <p:cNvSpPr txBox="1"/>
          <p:nvPr/>
        </p:nvSpPr>
        <p:spPr>
          <a:xfrm>
            <a:off x="389082" y="5147755"/>
            <a:ext cx="8149562" cy="769441"/>
          </a:xfrm>
          <a:prstGeom prst="rect">
            <a:avLst/>
          </a:prstGeom>
          <a:noFill/>
        </p:spPr>
        <p:txBody>
          <a:bodyPr wrap="none" lIns="91407" tIns="45704" rIns="91407" bIns="45704" rtlCol="0">
            <a:spAutoFit/>
          </a:bodyPr>
          <a:lstStyle/>
          <a:p>
            <a:pPr marL="0" lvl="2"/>
            <a:r>
              <a:rPr lang="en-US" b="1" dirty="0" err="1"/>
              <a:t>Async</a:t>
            </a:r>
            <a:r>
              <a:rPr lang="en-US" b="1" dirty="0"/>
              <a:t> code that constantly badgers UI kills responsiveness </a:t>
            </a:r>
          </a:p>
          <a:p>
            <a:pPr marL="0" lvl="2"/>
            <a:r>
              <a:rPr lang="en-US" b="1" dirty="0"/>
              <a:t>by “a thousand paper cuts”</a:t>
            </a:r>
          </a:p>
        </p:txBody>
      </p:sp>
      <p:sp>
        <p:nvSpPr>
          <p:cNvPr id="3" name="Slide Number Placeholder 2"/>
          <p:cNvSpPr>
            <a:spLocks noGrp="1"/>
          </p:cNvSpPr>
          <p:nvPr>
            <p:ph type="sldNum" sz="quarter" idx="10"/>
          </p:nvPr>
        </p:nvSpPr>
        <p:spPr/>
        <p:txBody>
          <a:bodyPr/>
          <a:lstStyle/>
          <a:p>
            <a:fld id="{9E09538B-8050-9642-BAB9-14094EB459F8}" type="slidenum">
              <a:rPr lang="en-US" smtClean="0"/>
              <a:t>57</a:t>
            </a:fld>
            <a:endParaRPr lang="en-US"/>
          </a:p>
        </p:txBody>
      </p:sp>
    </p:spTree>
    <p:custDataLst>
      <p:tags r:id="rId1"/>
    </p:custDataLst>
    <p:extLst>
      <p:ext uri="{BB962C8B-B14F-4D97-AF65-F5344CB8AC3E}">
        <p14:creationId xmlns:p14="http://schemas.microsoft.com/office/powerpoint/2010/main" val="233899238"/>
      </p:ext>
    </p:extLst>
  </p:cSld>
  <p:clrMapOvr>
    <a:masterClrMapping/>
  </p:clrMapOvr>
  <mc:AlternateContent xmlns:mc="http://schemas.openxmlformats.org/markup-compatibility/2006" xmlns:p14="http://schemas.microsoft.com/office/powerpoint/2010/main">
    <mc:Choice Requires="p14">
      <p:transition spd="slow" p14:dur="2000" advTm="52140"/>
    </mc:Choice>
    <mc:Fallback xmlns="">
      <p:transition spd="slow" advTm="521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3" grpId="0"/>
      <p:bldP spid="43" grpId="1"/>
      <p:bldP spid="45" grpId="0"/>
      <p:bldP spid="4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The Perils of Asynchronous Programming</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7" name="TextBox 6"/>
          <p:cNvSpPr txBox="1"/>
          <p:nvPr/>
        </p:nvSpPr>
        <p:spPr>
          <a:xfrm>
            <a:off x="135470" y="3936982"/>
            <a:ext cx="6425382" cy="769441"/>
          </a:xfrm>
          <a:prstGeom prst="rect">
            <a:avLst/>
          </a:prstGeom>
          <a:noFill/>
        </p:spPr>
        <p:txBody>
          <a:bodyPr wrap="none" lIns="91407" tIns="45704" rIns="91407" bIns="45704" rtlCol="0">
            <a:spAutoFit/>
          </a:bodyPr>
          <a:lstStyle/>
          <a:p>
            <a:pPr marL="0" lvl="2"/>
            <a:r>
              <a:rPr lang="en-US" b="1" dirty="0"/>
              <a:t>Short-running </a:t>
            </a:r>
            <a:r>
              <a:rPr lang="en-US" b="1" dirty="0" err="1"/>
              <a:t>async</a:t>
            </a:r>
            <a:r>
              <a:rPr lang="en-US" b="1" dirty="0"/>
              <a:t> constructs can lead</a:t>
            </a:r>
          </a:p>
          <a:p>
            <a:pPr marL="0" lvl="2"/>
            <a:r>
              <a:rPr lang="en-US" b="1" dirty="0"/>
              <a:t>memory leaks, lost results, and wasted energy</a:t>
            </a:r>
          </a:p>
        </p:txBody>
      </p:sp>
      <p:sp>
        <p:nvSpPr>
          <p:cNvPr id="28" name="Oval 27"/>
          <p:cNvSpPr/>
          <p:nvPr/>
        </p:nvSpPr>
        <p:spPr bwMode="auto">
          <a:xfrm>
            <a:off x="533400" y="1676400"/>
            <a:ext cx="13716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sync</a:t>
            </a:r>
          </a:p>
        </p:txBody>
      </p:sp>
      <p:sp>
        <p:nvSpPr>
          <p:cNvPr id="29" name="Oval 28"/>
          <p:cNvSpPr/>
          <p:nvPr/>
        </p:nvSpPr>
        <p:spPr bwMode="auto">
          <a:xfrm>
            <a:off x="3429000" y="1676400"/>
            <a:ext cx="13716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err="1"/>
              <a:t>async</a:t>
            </a:r>
            <a:endParaRPr lang="en-US" sz="2800" b="1" dirty="0"/>
          </a:p>
        </p:txBody>
      </p:sp>
      <p:sp>
        <p:nvSpPr>
          <p:cNvPr id="34" name="Right Arrow 33"/>
          <p:cNvSpPr/>
          <p:nvPr/>
        </p:nvSpPr>
        <p:spPr bwMode="auto">
          <a:xfrm rot="20741818">
            <a:off x="4722144" y="1734622"/>
            <a:ext cx="1732770" cy="220668"/>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35" name="Oval 34"/>
          <p:cNvSpPr/>
          <p:nvPr/>
        </p:nvSpPr>
        <p:spPr bwMode="auto">
          <a:xfrm>
            <a:off x="6400800" y="990600"/>
            <a:ext cx="18288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modern</a:t>
            </a:r>
          </a:p>
          <a:p>
            <a:pPr defTabSz="914071"/>
            <a:r>
              <a:rPr lang="en-US" sz="2800" b="1" dirty="0" err="1"/>
              <a:t>async</a:t>
            </a:r>
            <a:endParaRPr lang="en-US" sz="2800" b="1" dirty="0"/>
          </a:p>
        </p:txBody>
      </p:sp>
      <p:sp>
        <p:nvSpPr>
          <p:cNvPr id="36" name="Right Arrow 35"/>
          <p:cNvSpPr/>
          <p:nvPr/>
        </p:nvSpPr>
        <p:spPr bwMode="auto">
          <a:xfrm>
            <a:off x="1905000" y="1981200"/>
            <a:ext cx="1524000" cy="228600"/>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38" name="Oval 37"/>
          <p:cNvSpPr/>
          <p:nvPr/>
        </p:nvSpPr>
        <p:spPr bwMode="auto">
          <a:xfrm>
            <a:off x="6248400" y="1981200"/>
            <a:ext cx="28956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err="1"/>
              <a:t>performant</a:t>
            </a:r>
            <a:endParaRPr lang="en-US" sz="2800" b="1" dirty="0"/>
          </a:p>
          <a:p>
            <a:pPr defTabSz="914071"/>
            <a:r>
              <a:rPr lang="en-US" sz="2800" b="1" dirty="0" err="1"/>
              <a:t>async</a:t>
            </a:r>
            <a:endParaRPr lang="en-US" sz="2800" b="1" dirty="0"/>
          </a:p>
        </p:txBody>
      </p:sp>
      <p:sp>
        <p:nvSpPr>
          <p:cNvPr id="39" name="Right Arrow 38"/>
          <p:cNvSpPr/>
          <p:nvPr/>
        </p:nvSpPr>
        <p:spPr bwMode="auto">
          <a:xfrm rot="451130">
            <a:off x="4758266" y="2192867"/>
            <a:ext cx="1524000" cy="228600"/>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41" name="Oval 40"/>
          <p:cNvSpPr/>
          <p:nvPr/>
        </p:nvSpPr>
        <p:spPr bwMode="auto">
          <a:xfrm>
            <a:off x="6443134" y="2921007"/>
            <a:ext cx="2667000" cy="91440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long-running</a:t>
            </a:r>
          </a:p>
          <a:p>
            <a:pPr defTabSz="914071"/>
            <a:r>
              <a:rPr lang="en-US" sz="2800" b="1" dirty="0" err="1"/>
              <a:t>async</a:t>
            </a:r>
            <a:endParaRPr lang="en-US" sz="2800" b="1" dirty="0"/>
          </a:p>
        </p:txBody>
      </p:sp>
      <p:sp>
        <p:nvSpPr>
          <p:cNvPr id="42" name="Right Arrow 41"/>
          <p:cNvSpPr/>
          <p:nvPr/>
        </p:nvSpPr>
        <p:spPr bwMode="auto">
          <a:xfrm rot="1492396" flipV="1">
            <a:off x="4599883" y="2712226"/>
            <a:ext cx="1984698" cy="248212"/>
          </a:xfrm>
          <a:prstGeom prst="rightArrow">
            <a:avLst/>
          </a:prstGeom>
          <a:solidFill>
            <a:srgbClr val="FF3300"/>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43" name="TextBox 42"/>
          <p:cNvSpPr txBox="1"/>
          <p:nvPr/>
        </p:nvSpPr>
        <p:spPr>
          <a:xfrm>
            <a:off x="152407" y="5359412"/>
            <a:ext cx="8324648" cy="769409"/>
          </a:xfrm>
          <a:prstGeom prst="rect">
            <a:avLst/>
          </a:prstGeom>
          <a:noFill/>
        </p:spPr>
        <p:txBody>
          <a:bodyPr wrap="none" lIns="91407" tIns="45704" rIns="91407" bIns="45704" rtlCol="0">
            <a:spAutoFit/>
          </a:bodyPr>
          <a:lstStyle/>
          <a:p>
            <a:pPr marL="0" lvl="2"/>
            <a:r>
              <a:rPr lang="en-US" b="1" dirty="0"/>
              <a:t>Requires changing </a:t>
            </a:r>
            <a:r>
              <a:rPr lang="en-US" b="1" dirty="0" err="1"/>
              <a:t>stateful</a:t>
            </a:r>
            <a:r>
              <a:rPr lang="en-US" b="1" dirty="0"/>
              <a:t> into stateless code: from shared </a:t>
            </a:r>
          </a:p>
          <a:p>
            <a:pPr marL="0" lvl="2"/>
            <a:r>
              <a:rPr lang="en-US" b="1" dirty="0"/>
              <a:t>memory communication to distributed style</a:t>
            </a:r>
          </a:p>
        </p:txBody>
      </p:sp>
      <p:sp>
        <p:nvSpPr>
          <p:cNvPr id="3" name="Slide Number Placeholder 2"/>
          <p:cNvSpPr>
            <a:spLocks noGrp="1"/>
          </p:cNvSpPr>
          <p:nvPr>
            <p:ph type="sldNum" sz="quarter" idx="10"/>
          </p:nvPr>
        </p:nvSpPr>
        <p:spPr/>
        <p:txBody>
          <a:bodyPr/>
          <a:lstStyle/>
          <a:p>
            <a:fld id="{9E09538B-8050-9642-BAB9-14094EB459F8}" type="slidenum">
              <a:rPr lang="en-US" smtClean="0"/>
              <a:t>58</a:t>
            </a:fld>
            <a:endParaRPr lang="en-US"/>
          </a:p>
        </p:txBody>
      </p:sp>
    </p:spTree>
    <p:custDataLst>
      <p:tags r:id="rId1"/>
    </p:custDataLst>
    <p:extLst>
      <p:ext uri="{BB962C8B-B14F-4D97-AF65-F5344CB8AC3E}">
        <p14:creationId xmlns:p14="http://schemas.microsoft.com/office/powerpoint/2010/main" val="1595656269"/>
      </p:ext>
    </p:extLst>
  </p:cSld>
  <p:clrMapOvr>
    <a:masterClrMapping/>
  </p:clrMapOvr>
  <mc:AlternateContent xmlns:mc="http://schemas.openxmlformats.org/markup-compatibility/2006" xmlns:p14="http://schemas.microsoft.com/office/powerpoint/2010/main">
    <mc:Choice Requires="p14">
      <p:transition spd="slow" p14:dur="2000" advTm="52824"/>
    </mc:Choice>
    <mc:Fallback xmlns="">
      <p:transition spd="slow" advTm="528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28" grpId="0" animBg="1"/>
      <p:bldP spid="28" grpId="1" animBg="1"/>
      <p:bldP spid="29" grpId="0" animBg="1"/>
      <p:bldP spid="29" grpId="1" animBg="1"/>
      <p:bldP spid="34" grpId="0" animBg="1"/>
      <p:bldP spid="34" grpId="1" animBg="1"/>
      <p:bldP spid="35" grpId="0" animBg="1"/>
      <p:bldP spid="35" grpId="1" animBg="1"/>
      <p:bldP spid="36" grpId="0" animBg="1"/>
      <p:bldP spid="36" grpId="1" animBg="1"/>
      <p:bldP spid="38" grpId="0" animBg="1"/>
      <p:bldP spid="38" grpId="1" animBg="1"/>
      <p:bldP spid="39" grpId="0" animBg="1"/>
      <p:bldP spid="39" grpId="1" animBg="1"/>
      <p:bldP spid="41" grpId="0" animBg="1"/>
      <p:bldP spid="41" grpId="1" animBg="1"/>
      <p:bldP spid="42" grpId="0" animBg="1"/>
      <p:bldP spid="42" grpId="1" animBg="1"/>
      <p:bldP spid="42" grpId="2" animBg="1"/>
      <p:bldP spid="4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Overview of Our Transformations for Asynchronous Programming</a:t>
            </a:r>
          </a:p>
        </p:txBody>
      </p:sp>
      <p:sp>
        <p:nvSpPr>
          <p:cNvPr id="6" name="Content Placeholder 5"/>
          <p:cNvSpPr>
            <a:spLocks noGrp="1"/>
          </p:cNvSpPr>
          <p:nvPr>
            <p:ph idx="1"/>
          </p:nvPr>
        </p:nvSpPr>
        <p:spPr>
          <a:xfrm>
            <a:off x="457200" y="1398472"/>
            <a:ext cx="8686800" cy="518287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8" name="Oval 27"/>
          <p:cNvSpPr/>
          <p:nvPr/>
        </p:nvSpPr>
        <p:spPr bwMode="auto">
          <a:xfrm>
            <a:off x="533400" y="2121737"/>
            <a:ext cx="1371600" cy="100584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sync</a:t>
            </a:r>
          </a:p>
        </p:txBody>
      </p:sp>
      <p:sp>
        <p:nvSpPr>
          <p:cNvPr id="29" name="Oval 28"/>
          <p:cNvSpPr/>
          <p:nvPr/>
        </p:nvSpPr>
        <p:spPr bwMode="auto">
          <a:xfrm>
            <a:off x="3429000" y="2121737"/>
            <a:ext cx="1371600" cy="100584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err="1"/>
              <a:t>async</a:t>
            </a:r>
            <a:endParaRPr lang="en-US" sz="2800" b="1" dirty="0"/>
          </a:p>
        </p:txBody>
      </p:sp>
      <p:sp>
        <p:nvSpPr>
          <p:cNvPr id="34" name="Right Arrow 33"/>
          <p:cNvSpPr/>
          <p:nvPr/>
        </p:nvSpPr>
        <p:spPr bwMode="auto">
          <a:xfrm rot="20741818">
            <a:off x="4722144" y="2214652"/>
            <a:ext cx="1732770" cy="242735"/>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35" name="Oval 34"/>
          <p:cNvSpPr/>
          <p:nvPr/>
        </p:nvSpPr>
        <p:spPr bwMode="auto">
          <a:xfrm>
            <a:off x="6366934" y="1368205"/>
            <a:ext cx="1828800" cy="100584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modern</a:t>
            </a:r>
          </a:p>
          <a:p>
            <a:pPr defTabSz="914071"/>
            <a:r>
              <a:rPr lang="en-US" sz="2800" b="1" dirty="0" err="1"/>
              <a:t>async</a:t>
            </a:r>
            <a:endParaRPr lang="en-US" sz="2800" b="1" dirty="0"/>
          </a:p>
        </p:txBody>
      </p:sp>
      <p:sp>
        <p:nvSpPr>
          <p:cNvPr id="36" name="Right Arrow 35"/>
          <p:cNvSpPr/>
          <p:nvPr/>
        </p:nvSpPr>
        <p:spPr bwMode="auto">
          <a:xfrm>
            <a:off x="1905000" y="2460827"/>
            <a:ext cx="1524000" cy="251460"/>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38" name="Oval 37"/>
          <p:cNvSpPr/>
          <p:nvPr/>
        </p:nvSpPr>
        <p:spPr bwMode="auto">
          <a:xfrm>
            <a:off x="6248400" y="2426537"/>
            <a:ext cx="2895600" cy="100584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err="1"/>
              <a:t>performant</a:t>
            </a:r>
            <a:endParaRPr lang="en-US" sz="2800" b="1" dirty="0"/>
          </a:p>
          <a:p>
            <a:pPr defTabSz="914071"/>
            <a:r>
              <a:rPr lang="en-US" sz="2800" b="1" dirty="0" err="1"/>
              <a:t>async</a:t>
            </a:r>
            <a:endParaRPr lang="en-US" sz="2800" b="1" dirty="0"/>
          </a:p>
        </p:txBody>
      </p:sp>
      <p:sp>
        <p:nvSpPr>
          <p:cNvPr id="39" name="Right Arrow 38"/>
          <p:cNvSpPr/>
          <p:nvPr/>
        </p:nvSpPr>
        <p:spPr bwMode="auto">
          <a:xfrm rot="451130">
            <a:off x="4758266" y="2672494"/>
            <a:ext cx="1524000" cy="251460"/>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41" name="Oval 40"/>
          <p:cNvSpPr/>
          <p:nvPr/>
        </p:nvSpPr>
        <p:spPr bwMode="auto">
          <a:xfrm>
            <a:off x="6375402" y="3581400"/>
            <a:ext cx="2667000" cy="1005840"/>
          </a:xfrm>
          <a:prstGeom prst="ellipse">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r>
              <a:rPr lang="en-US" sz="2800" b="1" dirty="0"/>
              <a:t>long-running</a:t>
            </a:r>
          </a:p>
          <a:p>
            <a:pPr defTabSz="914071"/>
            <a:r>
              <a:rPr lang="en-US" sz="2800" b="1" dirty="0" err="1"/>
              <a:t>async</a:t>
            </a:r>
            <a:endParaRPr lang="en-US" sz="2800" b="1" dirty="0"/>
          </a:p>
        </p:txBody>
      </p:sp>
      <p:pic>
        <p:nvPicPr>
          <p:cNvPr id="3" name="Picture 2"/>
          <p:cNvPicPr>
            <a:picLocks noChangeAspect="1"/>
          </p:cNvPicPr>
          <p:nvPr/>
        </p:nvPicPr>
        <p:blipFill>
          <a:blip r:embed="rId4"/>
          <a:stretch>
            <a:fillRect/>
          </a:stretch>
        </p:blipFill>
        <p:spPr>
          <a:xfrm>
            <a:off x="1905000" y="1524000"/>
            <a:ext cx="1320800" cy="990600"/>
          </a:xfrm>
          <a:prstGeom prst="rect">
            <a:avLst/>
          </a:prstGeom>
        </p:spPr>
      </p:pic>
      <p:pic>
        <p:nvPicPr>
          <p:cNvPr id="40" name="Picture 39"/>
          <p:cNvPicPr>
            <a:picLocks noChangeAspect="1"/>
          </p:cNvPicPr>
          <p:nvPr/>
        </p:nvPicPr>
        <p:blipFill>
          <a:blip r:embed="rId4"/>
          <a:stretch>
            <a:fillRect/>
          </a:stretch>
        </p:blipFill>
        <p:spPr>
          <a:xfrm>
            <a:off x="4665130" y="3344338"/>
            <a:ext cx="1320800" cy="990600"/>
          </a:xfrm>
          <a:prstGeom prst="rect">
            <a:avLst/>
          </a:prstGeom>
        </p:spPr>
      </p:pic>
      <p:sp>
        <p:nvSpPr>
          <p:cNvPr id="42" name="Right Arrow 41"/>
          <p:cNvSpPr/>
          <p:nvPr/>
        </p:nvSpPr>
        <p:spPr bwMode="auto">
          <a:xfrm rot="2039843" flipV="1">
            <a:off x="4566017" y="3275539"/>
            <a:ext cx="1984698" cy="273033"/>
          </a:xfrm>
          <a:prstGeom prst="rightArrow">
            <a:avLst/>
          </a:prstGeom>
          <a:solidFill>
            <a:schemeClr val="tx1"/>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pic>
        <p:nvPicPr>
          <p:cNvPr id="30" name="Picture 29"/>
          <p:cNvPicPr>
            <a:picLocks noChangeAspect="1"/>
          </p:cNvPicPr>
          <p:nvPr/>
        </p:nvPicPr>
        <p:blipFill>
          <a:blip r:embed="rId5"/>
          <a:stretch>
            <a:fillRect/>
          </a:stretch>
        </p:blipFill>
        <p:spPr>
          <a:xfrm>
            <a:off x="4724401" y="1371600"/>
            <a:ext cx="1524000" cy="952500"/>
          </a:xfrm>
          <a:prstGeom prst="rect">
            <a:avLst/>
          </a:prstGeom>
        </p:spPr>
      </p:pic>
      <p:pic>
        <p:nvPicPr>
          <p:cNvPr id="44" name="Picture 43"/>
          <p:cNvPicPr>
            <a:picLocks noChangeAspect="1"/>
          </p:cNvPicPr>
          <p:nvPr/>
        </p:nvPicPr>
        <p:blipFill>
          <a:blip r:embed="rId5"/>
          <a:stretch>
            <a:fillRect/>
          </a:stretch>
        </p:blipFill>
        <p:spPr>
          <a:xfrm>
            <a:off x="5029200" y="2057400"/>
            <a:ext cx="1524000" cy="952500"/>
          </a:xfrm>
          <a:prstGeom prst="rect">
            <a:avLst/>
          </a:prstGeom>
        </p:spPr>
      </p:pic>
      <p:sp>
        <p:nvSpPr>
          <p:cNvPr id="46" name="Right Arrow 45"/>
          <p:cNvSpPr/>
          <p:nvPr/>
        </p:nvSpPr>
        <p:spPr bwMode="auto">
          <a:xfrm rot="20741818">
            <a:off x="4739080" y="2214655"/>
            <a:ext cx="1732770" cy="242735"/>
          </a:xfrm>
          <a:prstGeom prst="rightArrow">
            <a:avLst/>
          </a:prstGeom>
          <a:solidFill>
            <a:srgbClr val="CD0000"/>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47" name="Right Arrow 46"/>
          <p:cNvSpPr/>
          <p:nvPr/>
        </p:nvSpPr>
        <p:spPr bwMode="auto">
          <a:xfrm rot="451130">
            <a:off x="4758270" y="2672497"/>
            <a:ext cx="1524000" cy="251460"/>
          </a:xfrm>
          <a:prstGeom prst="rightArrow">
            <a:avLst/>
          </a:prstGeom>
          <a:solidFill>
            <a:srgbClr val="CD0000"/>
          </a:solidFill>
          <a:ln w="25400" cap="flat" cmpd="sng" algn="ctr">
            <a:solidFill>
              <a:schemeClr val="tx1"/>
            </a:solidFill>
            <a:prstDash val="solid"/>
            <a:round/>
            <a:headEnd type="none" w="med" len="med"/>
            <a:tailEnd type="arrow" w="med" len="med"/>
          </a:ln>
          <a:effectLst/>
        </p:spPr>
        <p:txBody>
          <a:bodyPr vert="horz" wrap="none" lIns="89967" tIns="46784" rIns="89967" bIns="46784" numCol="1" rtlCol="0" anchor="ctr" anchorCtr="0" compatLnSpc="1">
            <a:prstTxWarp prst="textNoShape">
              <a:avLst/>
            </a:prstTxWarp>
          </a:bodyPr>
          <a:lstStyle/>
          <a:p>
            <a:pPr defTabSz="914071"/>
            <a:endParaRPr lang="en-US">
              <a:ln>
                <a:solidFill>
                  <a:schemeClr val="tx1"/>
                </a:solidFill>
              </a:ln>
              <a:solidFill>
                <a:schemeClr val="tx2"/>
              </a:solidFill>
            </a:endParaRPr>
          </a:p>
        </p:txBody>
      </p:sp>
      <p:sp>
        <p:nvSpPr>
          <p:cNvPr id="2" name="Slide Number Placeholder 1"/>
          <p:cNvSpPr>
            <a:spLocks noGrp="1"/>
          </p:cNvSpPr>
          <p:nvPr>
            <p:ph type="sldNum" sz="quarter" idx="10"/>
          </p:nvPr>
        </p:nvSpPr>
        <p:spPr/>
        <p:txBody>
          <a:bodyPr/>
          <a:lstStyle/>
          <a:p>
            <a:fld id="{9E09538B-8050-9642-BAB9-14094EB459F8}" type="slidenum">
              <a:rPr lang="en-US" smtClean="0"/>
              <a:t>59</a:t>
            </a:fld>
            <a:endParaRPr lang="en-US"/>
          </a:p>
        </p:txBody>
      </p:sp>
    </p:spTree>
    <p:custDataLst>
      <p:tags r:id="rId1"/>
    </p:custDataLst>
    <p:extLst>
      <p:ext uri="{BB962C8B-B14F-4D97-AF65-F5344CB8AC3E}">
        <p14:creationId xmlns:p14="http://schemas.microsoft.com/office/powerpoint/2010/main" val="1228227476"/>
      </p:ext>
    </p:extLst>
  </p:cSld>
  <p:clrMapOvr>
    <a:masterClrMapping/>
  </p:clrMapOvr>
  <mc:AlternateContent xmlns:mc="http://schemas.openxmlformats.org/markup-compatibility/2006" xmlns:p14="http://schemas.microsoft.com/office/powerpoint/2010/main">
    <mc:Choice Requires="p14">
      <p:transition spd="slow" p14:dur="2000" advTm="21906"/>
    </mc:Choice>
    <mc:Fallback xmlns="">
      <p:transition spd="slow" advTm="219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O1: To Grow, Welcome Outsiders, </a:t>
            </a:r>
            <a:br>
              <a:rPr lang="en-US" b="1" dirty="0">
                <a:solidFill>
                  <a:srgbClr val="1F4C7F"/>
                </a:solidFill>
              </a:rPr>
            </a:br>
            <a:r>
              <a:rPr lang="en-US" b="1" dirty="0">
                <a:solidFill>
                  <a:srgbClr val="1F4C7F"/>
                </a:solidFill>
              </a:rPr>
              <a:t>Champions from Other Communities</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079500"/>
            <a:ext cx="9144000" cy="4676663"/>
          </a:xfrm>
          <a:prstGeom prst="rect">
            <a:avLst/>
          </a:prstGeom>
        </p:spPr>
      </p:pic>
      <p:sp useBgFill="1">
        <p:nvSpPr>
          <p:cNvPr id="7" name="TextBox 6"/>
          <p:cNvSpPr txBox="1"/>
          <p:nvPr/>
        </p:nvSpPr>
        <p:spPr>
          <a:xfrm>
            <a:off x="457200" y="1245545"/>
            <a:ext cx="1898210" cy="430855"/>
          </a:xfrm>
          <a:prstGeom prst="rect">
            <a:avLst/>
          </a:prstGeom>
        </p:spPr>
        <p:txBody>
          <a:bodyPr wrap="none" lIns="91407" tIns="45704" rIns="91407" bIns="45704" rtlCol="0">
            <a:spAutoFit/>
          </a:bodyPr>
          <a:lstStyle/>
          <a:p>
            <a:pPr marL="0" lvl="2"/>
            <a:r>
              <a:rPr lang="en-US" b="1" dirty="0"/>
              <a:t>800 citations</a:t>
            </a:r>
          </a:p>
        </p:txBody>
      </p:sp>
      <p:sp useBgFill="1">
        <p:nvSpPr>
          <p:cNvPr id="8" name="TextBox 7"/>
          <p:cNvSpPr txBox="1"/>
          <p:nvPr/>
        </p:nvSpPr>
        <p:spPr>
          <a:xfrm>
            <a:off x="779403" y="1600200"/>
            <a:ext cx="1253803" cy="430855"/>
          </a:xfrm>
          <a:prstGeom prst="rect">
            <a:avLst/>
          </a:prstGeom>
        </p:spPr>
        <p:txBody>
          <a:bodyPr wrap="none" lIns="91407" tIns="45704" rIns="91407" bIns="45704" rtlCol="0">
            <a:spAutoFit/>
          </a:bodyPr>
          <a:lstStyle/>
          <a:p>
            <a:pPr marL="0" lvl="2"/>
            <a:r>
              <a:rPr lang="en-US" b="1"/>
              <a:t>37 pubs</a:t>
            </a:r>
            <a:endParaRPr lang="en-US" b="1" dirty="0"/>
          </a:p>
        </p:txBody>
      </p:sp>
      <p:sp>
        <p:nvSpPr>
          <p:cNvPr id="14" name="5-Point Star 13"/>
          <p:cNvSpPr/>
          <p:nvPr/>
        </p:nvSpPr>
        <p:spPr bwMode="auto">
          <a:xfrm>
            <a:off x="657428" y="5041197"/>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5" name="5-Point Star 14"/>
          <p:cNvSpPr/>
          <p:nvPr/>
        </p:nvSpPr>
        <p:spPr bwMode="auto">
          <a:xfrm>
            <a:off x="891748" y="5281879"/>
            <a:ext cx="304800" cy="32419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6" name="5-Point Star 15"/>
          <p:cNvSpPr/>
          <p:nvPr/>
        </p:nvSpPr>
        <p:spPr bwMode="auto">
          <a:xfrm>
            <a:off x="6433563" y="5116054"/>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7" name="5-Point Star 16"/>
          <p:cNvSpPr/>
          <p:nvPr/>
        </p:nvSpPr>
        <p:spPr bwMode="auto">
          <a:xfrm>
            <a:off x="4515368" y="5193597"/>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8" name="5-Point Star 17"/>
          <p:cNvSpPr/>
          <p:nvPr/>
        </p:nvSpPr>
        <p:spPr bwMode="auto">
          <a:xfrm>
            <a:off x="3516414" y="5367637"/>
            <a:ext cx="304800" cy="304800"/>
          </a:xfrm>
          <a:prstGeom prst="star5">
            <a:avLst/>
          </a:prstGeom>
          <a:solidFill>
            <a:schemeClr val="accent1"/>
          </a:solidFill>
          <a:ln w="25400" cap="flat" cmpd="sng" algn="ctr">
            <a:solidFill>
              <a:schemeClr val="tx1"/>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19" name="Slide Number Placeholder 18"/>
          <p:cNvSpPr>
            <a:spLocks noGrp="1"/>
          </p:cNvSpPr>
          <p:nvPr>
            <p:ph type="sldNum" sz="quarter" idx="10"/>
          </p:nvPr>
        </p:nvSpPr>
        <p:spPr/>
        <p:txBody>
          <a:bodyPr/>
          <a:lstStyle/>
          <a:p>
            <a:fld id="{9E09538B-8050-9642-BAB9-14094EB459F8}" type="slidenum">
              <a:rPr lang="en-US" smtClean="0"/>
              <a:t>6</a:t>
            </a:fld>
            <a:endParaRPr lang="en-US"/>
          </a:p>
        </p:txBody>
      </p:sp>
      <p:sp>
        <p:nvSpPr>
          <p:cNvPr id="20" name="TextBox 19"/>
          <p:cNvSpPr txBox="1"/>
          <p:nvPr/>
        </p:nvSpPr>
        <p:spPr>
          <a:xfrm rot="18757783">
            <a:off x="-211767" y="4606240"/>
            <a:ext cx="1069524" cy="307777"/>
          </a:xfrm>
          <a:prstGeom prst="rect">
            <a:avLst/>
          </a:prstGeom>
          <a:solidFill>
            <a:schemeClr val="bg1"/>
          </a:solidFill>
        </p:spPr>
        <p:txBody>
          <a:bodyPr wrap="none" rtlCol="0">
            <a:spAutoFit/>
          </a:bodyPr>
          <a:lstStyle/>
          <a:p>
            <a:r>
              <a:rPr lang="en-US" sz="1400" b="1" dirty="0"/>
              <a:t>Danny Dig</a:t>
            </a:r>
          </a:p>
        </p:txBody>
      </p:sp>
      <p:sp>
        <p:nvSpPr>
          <p:cNvPr id="21" name="TextBox 20"/>
          <p:cNvSpPr txBox="1"/>
          <p:nvPr/>
        </p:nvSpPr>
        <p:spPr>
          <a:xfrm rot="18757783">
            <a:off x="-204803" y="4768842"/>
            <a:ext cx="1475084" cy="307777"/>
          </a:xfrm>
          <a:prstGeom prst="rect">
            <a:avLst/>
          </a:prstGeom>
          <a:solidFill>
            <a:schemeClr val="bg1"/>
          </a:solidFill>
        </p:spPr>
        <p:txBody>
          <a:bodyPr wrap="none" rtlCol="0">
            <a:spAutoFit/>
          </a:bodyPr>
          <a:lstStyle/>
          <a:p>
            <a:r>
              <a:rPr lang="en-US" sz="1400" b="1"/>
              <a:t>Ralph Johnson</a:t>
            </a:r>
            <a:endParaRPr lang="en-US" sz="1400" b="1" dirty="0"/>
          </a:p>
        </p:txBody>
      </p:sp>
      <p:sp>
        <p:nvSpPr>
          <p:cNvPr id="22" name="TextBox 21"/>
          <p:cNvSpPr txBox="1"/>
          <p:nvPr/>
        </p:nvSpPr>
        <p:spPr>
          <a:xfrm rot="18757783">
            <a:off x="659909" y="4582391"/>
            <a:ext cx="841897" cy="307777"/>
          </a:xfrm>
          <a:prstGeom prst="rect">
            <a:avLst/>
          </a:prstGeom>
          <a:solidFill>
            <a:schemeClr val="bg1"/>
          </a:solidFill>
        </p:spPr>
        <p:txBody>
          <a:bodyPr wrap="none" rtlCol="0">
            <a:spAutoFit/>
          </a:bodyPr>
          <a:lstStyle/>
          <a:p>
            <a:r>
              <a:rPr lang="en-US" sz="1400" b="1" dirty="0" err="1"/>
              <a:t>Apel</a:t>
            </a:r>
            <a:r>
              <a:rPr lang="en-US" sz="1400" b="1" dirty="0"/>
              <a:t>, S.</a:t>
            </a:r>
          </a:p>
        </p:txBody>
      </p:sp>
      <p:sp>
        <p:nvSpPr>
          <p:cNvPr id="23" name="TextBox 22"/>
          <p:cNvSpPr txBox="1"/>
          <p:nvPr/>
        </p:nvSpPr>
        <p:spPr>
          <a:xfrm rot="18757783">
            <a:off x="813942" y="4684905"/>
            <a:ext cx="1120563" cy="307777"/>
          </a:xfrm>
          <a:prstGeom prst="rect">
            <a:avLst/>
          </a:prstGeom>
          <a:solidFill>
            <a:schemeClr val="bg1"/>
          </a:solidFill>
        </p:spPr>
        <p:txBody>
          <a:bodyPr wrap="none" rtlCol="0">
            <a:spAutoFit/>
          </a:bodyPr>
          <a:lstStyle/>
          <a:p>
            <a:r>
              <a:rPr lang="en-US" sz="1400" b="1" dirty="0" err="1"/>
              <a:t>Kastner</a:t>
            </a:r>
            <a:r>
              <a:rPr lang="en-US" sz="1400" b="1" dirty="0"/>
              <a:t>, C.</a:t>
            </a:r>
          </a:p>
        </p:txBody>
      </p:sp>
      <p:sp>
        <p:nvSpPr>
          <p:cNvPr id="24" name="TextBox 23"/>
          <p:cNvSpPr txBox="1"/>
          <p:nvPr/>
        </p:nvSpPr>
        <p:spPr>
          <a:xfrm rot="18757783">
            <a:off x="3484385" y="4744074"/>
            <a:ext cx="1407758" cy="307777"/>
          </a:xfrm>
          <a:prstGeom prst="rect">
            <a:avLst/>
          </a:prstGeom>
          <a:solidFill>
            <a:schemeClr val="bg1"/>
          </a:solidFill>
        </p:spPr>
        <p:txBody>
          <a:bodyPr wrap="none" rtlCol="0">
            <a:spAutoFit/>
          </a:bodyPr>
          <a:lstStyle/>
          <a:p>
            <a:r>
              <a:rPr lang="en-US" sz="1400" b="1" dirty="0" err="1"/>
              <a:t>Kuhlemann</a:t>
            </a:r>
            <a:r>
              <a:rPr lang="en-US" sz="1400" b="1" dirty="0"/>
              <a:t>, M</a:t>
            </a:r>
          </a:p>
        </p:txBody>
      </p:sp>
      <p:sp>
        <p:nvSpPr>
          <p:cNvPr id="25" name="TextBox 24"/>
          <p:cNvSpPr txBox="1"/>
          <p:nvPr/>
        </p:nvSpPr>
        <p:spPr>
          <a:xfrm rot="18757783">
            <a:off x="4601688" y="4679238"/>
            <a:ext cx="1208729" cy="307777"/>
          </a:xfrm>
          <a:prstGeom prst="rect">
            <a:avLst/>
          </a:prstGeom>
          <a:solidFill>
            <a:schemeClr val="bg1"/>
          </a:solidFill>
        </p:spPr>
        <p:txBody>
          <a:bodyPr wrap="none" rtlCol="0">
            <a:spAutoFit/>
          </a:bodyPr>
          <a:lstStyle/>
          <a:p>
            <a:r>
              <a:rPr lang="en-US" sz="1400" b="1" dirty="0" err="1"/>
              <a:t>Langauer</a:t>
            </a:r>
            <a:r>
              <a:rPr lang="en-US" sz="1400" b="1" dirty="0"/>
              <a:t>, C</a:t>
            </a:r>
          </a:p>
        </p:txBody>
      </p:sp>
      <p:sp>
        <p:nvSpPr>
          <p:cNvPr id="26" name="TextBox 25"/>
          <p:cNvSpPr txBox="1"/>
          <p:nvPr/>
        </p:nvSpPr>
        <p:spPr>
          <a:xfrm rot="18757783">
            <a:off x="6466628" y="4590711"/>
            <a:ext cx="968086" cy="307777"/>
          </a:xfrm>
          <a:prstGeom prst="rect">
            <a:avLst/>
          </a:prstGeom>
          <a:solidFill>
            <a:schemeClr val="bg1"/>
          </a:solidFill>
        </p:spPr>
        <p:txBody>
          <a:bodyPr wrap="none" rtlCol="0">
            <a:spAutoFit/>
          </a:bodyPr>
          <a:lstStyle/>
          <a:p>
            <a:r>
              <a:rPr lang="en-US" sz="1400" b="1" dirty="0" err="1"/>
              <a:t>Batory</a:t>
            </a:r>
            <a:r>
              <a:rPr lang="en-US" sz="1400" b="1" dirty="0"/>
              <a:t>, D</a:t>
            </a:r>
          </a:p>
        </p:txBody>
      </p:sp>
      <p:pic>
        <p:nvPicPr>
          <p:cNvPr id="27" name="Picture 26">
            <a:extLst>
              <a:ext uri="{FF2B5EF4-FFF2-40B4-BE49-F238E27FC236}">
                <a16:creationId xmlns:a16="http://schemas.microsoft.com/office/drawing/2014/main" id="{24E5E4F7-A54E-E645-84B4-96B212A679E0}"/>
              </a:ext>
            </a:extLst>
          </p:cNvPr>
          <p:cNvPicPr>
            <a:picLocks noChangeAspect="1"/>
          </p:cNvPicPr>
          <p:nvPr/>
        </p:nvPicPr>
        <p:blipFill>
          <a:blip r:embed="rId5"/>
          <a:stretch>
            <a:fillRect/>
          </a:stretch>
        </p:blipFill>
        <p:spPr>
          <a:xfrm>
            <a:off x="77760" y="5857850"/>
            <a:ext cx="1076350" cy="1076350"/>
          </a:xfrm>
          <a:prstGeom prst="rect">
            <a:avLst/>
          </a:prstGeom>
        </p:spPr>
      </p:pic>
      <p:sp>
        <p:nvSpPr>
          <p:cNvPr id="28" name="TextBox 27"/>
          <p:cNvSpPr txBox="1"/>
          <p:nvPr/>
        </p:nvSpPr>
        <p:spPr>
          <a:xfrm>
            <a:off x="1196077" y="6248400"/>
            <a:ext cx="7204150" cy="430855"/>
          </a:xfrm>
          <a:prstGeom prst="rect">
            <a:avLst/>
          </a:prstGeom>
          <a:noFill/>
        </p:spPr>
        <p:txBody>
          <a:bodyPr wrap="none" lIns="91407" tIns="45704" rIns="91407" bIns="45704" rtlCol="0">
            <a:spAutoFit/>
          </a:bodyPr>
          <a:lstStyle/>
          <a:p>
            <a:r>
              <a:rPr lang="en-US" b="1" dirty="0">
                <a:solidFill>
                  <a:srgbClr val="333399"/>
                </a:solidFill>
              </a:rPr>
              <a:t>For PhD committee, invite 1-2 outsiders of your area</a:t>
            </a:r>
          </a:p>
        </p:txBody>
      </p:sp>
    </p:spTree>
    <p:custDataLst>
      <p:tags r:id="rId1"/>
    </p:custDataLst>
    <p:extLst>
      <p:ext uri="{BB962C8B-B14F-4D97-AF65-F5344CB8AC3E}">
        <p14:creationId xmlns:p14="http://schemas.microsoft.com/office/powerpoint/2010/main" val="3216356395"/>
      </p:ext>
    </p:extLst>
  </p:cSld>
  <p:clrMapOvr>
    <a:masterClrMapping/>
  </p:clrMapOvr>
  <mc:AlternateContent xmlns:mc="http://schemas.openxmlformats.org/markup-compatibility/2006" xmlns:p14="http://schemas.microsoft.com/office/powerpoint/2010/main">
    <mc:Choice Requires="p14">
      <p:transition spd="slow" p14:dur="2000" advTm="82331"/>
    </mc:Choice>
    <mc:Fallback xmlns="">
      <p:transition spd="slow" advTm="823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25" grpId="0" animBg="1"/>
      <p:bldP spid="26" grpId="0" animBg="1"/>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412567" y="-16933"/>
            <a:ext cx="1714500" cy="1371600"/>
          </a:xfrm>
          <a:prstGeom prst="rect">
            <a:avLst/>
          </a:prstGeom>
        </p:spPr>
      </p:pic>
      <p:sp>
        <p:nvSpPr>
          <p:cNvPr id="263" name="Shape 263"/>
          <p:cNvSpPr>
            <a:spLocks noGrp="1"/>
          </p:cNvSpPr>
          <p:nvPr>
            <p:ph type="ctrTitle"/>
          </p:nvPr>
        </p:nvSpPr>
        <p:spPr>
          <a:xfrm>
            <a:off x="250032" y="338672"/>
            <a:ext cx="8643938" cy="1517771"/>
          </a:xfrm>
          <a:prstGeom prst="rect">
            <a:avLst/>
          </a:prstGeom>
        </p:spPr>
        <p:txBody>
          <a:bodyPr/>
          <a:lstStyle>
            <a:lvl1pPr>
              <a:defRPr sz="6000">
                <a:solidFill>
                  <a:srgbClr val="011993"/>
                </a:solidFill>
                <a:latin typeface="Gill Sans SemiBold"/>
                <a:ea typeface="Gill Sans SemiBold"/>
                <a:cs typeface="Gill Sans SemiBold"/>
                <a:sym typeface="Gill Sans SemiBold"/>
              </a:defRPr>
            </a:lvl1pPr>
          </a:lstStyle>
          <a:p>
            <a:r>
              <a:rPr sz="3400" dirty="0"/>
              <a:t>A Study and toolkit for asynchronous programming in C#</a:t>
            </a:r>
          </a:p>
        </p:txBody>
      </p:sp>
      <p:sp>
        <p:nvSpPr>
          <p:cNvPr id="264" name="Shape 264"/>
          <p:cNvSpPr/>
          <p:nvPr/>
        </p:nvSpPr>
        <p:spPr>
          <a:xfrm>
            <a:off x="708210" y="2812071"/>
            <a:ext cx="7904169" cy="595825"/>
          </a:xfrm>
          <a:prstGeom prst="rect">
            <a:avLst/>
          </a:prstGeom>
          <a:ln w="12700">
            <a:miter lim="400000"/>
          </a:ln>
          <a:extLst>
            <a:ext uri="{C572A759-6A51-4108-AA02-DFA0A04FC94B}">
              <ma14:wrappingTextBoxFlag xmlns="" xmlns:ma14="http://schemas.microsoft.com/office/mac/drawingml/2011/main" val="1"/>
            </a:ext>
          </a:extLst>
        </p:spPr>
        <p:txBody>
          <a:bodyPr lIns="35699" tIns="35699" rIns="35699" bIns="35699"/>
          <a:lstStyle>
            <a:lvl1pPr>
              <a:buClr>
                <a:srgbClr val="535353"/>
              </a:buClr>
              <a:defRPr sz="5000">
                <a:solidFill>
                  <a:srgbClr val="FD6B2A"/>
                </a:solidFill>
                <a:latin typeface="+mn-lt"/>
                <a:ea typeface="+mn-ea"/>
                <a:cs typeface="+mn-cs"/>
                <a:sym typeface="Gill Sans"/>
              </a:defRPr>
            </a:lvl1pPr>
          </a:lstStyle>
          <a:p>
            <a:pPr algn="ctr" defTabSz="410562" fontAlgn="auto" hangingPunct="0">
              <a:spcBef>
                <a:spcPts val="0"/>
              </a:spcBef>
              <a:spcAft>
                <a:spcPts val="0"/>
              </a:spcAft>
            </a:pPr>
            <a:r>
              <a:rPr sz="2800" kern="0" dirty="0">
                <a:solidFill>
                  <a:schemeClr val="accent6">
                    <a:lumMod val="50000"/>
                  </a:schemeClr>
                </a:solidFill>
                <a:latin typeface="Gill Sans"/>
                <a:ea typeface="Gill Sans"/>
                <a:cs typeface="Gill Sans"/>
              </a:rPr>
              <a:t>David Hartveld</a:t>
            </a:r>
          </a:p>
        </p:txBody>
      </p:sp>
      <p:sp>
        <p:nvSpPr>
          <p:cNvPr id="265" name="Shape 265"/>
          <p:cNvSpPr/>
          <p:nvPr/>
        </p:nvSpPr>
        <p:spPr>
          <a:xfrm>
            <a:off x="708210" y="3319965"/>
            <a:ext cx="7904169" cy="595825"/>
          </a:xfrm>
          <a:prstGeom prst="rect">
            <a:avLst/>
          </a:prstGeom>
          <a:ln w="12700">
            <a:miter lim="400000"/>
          </a:ln>
          <a:extLst>
            <a:ext uri="{C572A759-6A51-4108-AA02-DFA0A04FC94B}">
              <ma14:wrappingTextBoxFlag xmlns="" xmlns:ma14="http://schemas.microsoft.com/office/mac/drawingml/2011/main" val="1"/>
            </a:ext>
          </a:extLst>
        </p:spPr>
        <p:txBody>
          <a:bodyPr lIns="35699" tIns="35699" rIns="35699" bIns="35699"/>
          <a:lstStyle>
            <a:lvl1pPr>
              <a:buClr>
                <a:srgbClr val="535353"/>
              </a:buClr>
              <a:defRPr sz="5000">
                <a:solidFill>
                  <a:srgbClr val="000000"/>
                </a:solidFill>
                <a:latin typeface="+mn-lt"/>
                <a:ea typeface="+mn-ea"/>
                <a:cs typeface="+mn-cs"/>
                <a:sym typeface="Gill Sans"/>
              </a:defRPr>
            </a:lvl1pPr>
          </a:lstStyle>
          <a:p>
            <a:pPr algn="ctr" defTabSz="410562" fontAlgn="auto" hangingPunct="0">
              <a:spcBef>
                <a:spcPts val="0"/>
              </a:spcBef>
              <a:spcAft>
                <a:spcPts val="0"/>
              </a:spcAft>
            </a:pPr>
            <a:r>
              <a:rPr sz="2800" kern="0" dirty="0">
                <a:latin typeface="Gill Sans"/>
                <a:ea typeface="Gill Sans"/>
                <a:cs typeface="Gill Sans"/>
              </a:rPr>
              <a:t>Danny Dig</a:t>
            </a:r>
          </a:p>
        </p:txBody>
      </p:sp>
      <p:sp>
        <p:nvSpPr>
          <p:cNvPr id="266" name="Shape 266"/>
          <p:cNvSpPr/>
          <p:nvPr/>
        </p:nvSpPr>
        <p:spPr>
          <a:xfrm>
            <a:off x="708210" y="3823441"/>
            <a:ext cx="7904169" cy="595825"/>
          </a:xfrm>
          <a:prstGeom prst="rect">
            <a:avLst/>
          </a:prstGeom>
          <a:ln w="12700">
            <a:miter lim="400000"/>
          </a:ln>
          <a:extLst>
            <a:ext uri="{C572A759-6A51-4108-AA02-DFA0A04FC94B}">
              <ma14:wrappingTextBoxFlag xmlns="" xmlns:ma14="http://schemas.microsoft.com/office/mac/drawingml/2011/main" val="1"/>
            </a:ext>
          </a:extLst>
        </p:spPr>
        <p:txBody>
          <a:bodyPr lIns="35699" tIns="35699" rIns="35699" bIns="35699"/>
          <a:lstStyle>
            <a:lvl1pPr>
              <a:buClr>
                <a:srgbClr val="535353"/>
              </a:buClr>
              <a:defRPr sz="5000">
                <a:solidFill>
                  <a:srgbClr val="FD6B2A"/>
                </a:solidFill>
                <a:latin typeface="+mn-lt"/>
                <a:ea typeface="+mn-ea"/>
                <a:cs typeface="+mn-cs"/>
                <a:sym typeface="Gill Sans"/>
              </a:defRPr>
            </a:lvl1pPr>
          </a:lstStyle>
          <a:p>
            <a:pPr algn="ctr" defTabSz="410562" fontAlgn="auto" hangingPunct="0">
              <a:spcBef>
                <a:spcPts val="0"/>
              </a:spcBef>
              <a:spcAft>
                <a:spcPts val="0"/>
              </a:spcAft>
            </a:pPr>
            <a:r>
              <a:rPr sz="2800" kern="0" dirty="0">
                <a:solidFill>
                  <a:srgbClr val="30353F"/>
                </a:solidFill>
                <a:latin typeface="Gill Sans"/>
                <a:ea typeface="Gill Sans"/>
                <a:cs typeface="Gill Sans"/>
              </a:rPr>
              <a:t>Arie van Deursen</a:t>
            </a:r>
          </a:p>
        </p:txBody>
      </p:sp>
      <p:sp>
        <p:nvSpPr>
          <p:cNvPr id="267" name="Shape 267"/>
          <p:cNvSpPr/>
          <p:nvPr/>
        </p:nvSpPr>
        <p:spPr>
          <a:xfrm>
            <a:off x="3761761" y="2266284"/>
            <a:ext cx="1832772" cy="503011"/>
          </a:xfrm>
          <a:prstGeom prst="rect">
            <a:avLst/>
          </a:prstGeom>
          <a:ln w="12700">
            <a:miter lim="400000"/>
          </a:ln>
          <a:extLst>
            <a:ext uri="{C572A759-6A51-4108-AA02-DFA0A04FC94B}">
              <ma14:wrappingTextBoxFlag xmlns="" xmlns:ma14="http://schemas.microsoft.com/office/mac/drawingml/2011/main" val="1"/>
            </a:ext>
          </a:extLst>
        </p:spPr>
        <p:txBody>
          <a:bodyPr wrap="none" lIns="35699" tIns="35699" rIns="35699" bIns="35699" anchor="ctr">
            <a:spAutoFit/>
          </a:bodyPr>
          <a:lstStyle>
            <a:lvl1pPr>
              <a:defRPr sz="5500" u="sng">
                <a:solidFill>
                  <a:srgbClr val="000000"/>
                </a:solidFill>
                <a:latin typeface="+mn-lt"/>
                <a:ea typeface="+mn-ea"/>
                <a:cs typeface="+mn-cs"/>
                <a:sym typeface="Gill Sans"/>
              </a:defRPr>
            </a:lvl1pPr>
          </a:lstStyle>
          <a:p>
            <a:pPr algn="ctr" defTabSz="410562" fontAlgn="auto" hangingPunct="0">
              <a:spcBef>
                <a:spcPts val="0"/>
              </a:spcBef>
              <a:spcAft>
                <a:spcPts val="0"/>
              </a:spcAft>
            </a:pPr>
            <a:r>
              <a:rPr sz="2800" u="none" kern="0" dirty="0">
                <a:latin typeface="Gill Sans"/>
                <a:ea typeface="Gill Sans"/>
                <a:cs typeface="Gill Sans"/>
              </a:rPr>
              <a:t>Semih Okur</a:t>
            </a:r>
          </a:p>
        </p:txBody>
      </p:sp>
      <p:pic>
        <p:nvPicPr>
          <p:cNvPr id="2" name="Picture 1"/>
          <p:cNvPicPr>
            <a:picLocks noChangeAspect="1"/>
          </p:cNvPicPr>
          <p:nvPr/>
        </p:nvPicPr>
        <p:blipFill>
          <a:blip r:embed="rId4"/>
          <a:stretch>
            <a:fillRect/>
          </a:stretch>
        </p:blipFill>
        <p:spPr>
          <a:xfrm>
            <a:off x="728119" y="5022427"/>
            <a:ext cx="7620000" cy="1844040"/>
          </a:xfrm>
          <a:prstGeom prst="rect">
            <a:avLst/>
          </a:prstGeom>
        </p:spPr>
      </p:pic>
    </p:spTree>
    <p:extLst>
      <p:ext uri="{BB962C8B-B14F-4D97-AF65-F5344CB8AC3E}">
        <p14:creationId xmlns:p14="http://schemas.microsoft.com/office/powerpoint/2010/main" val="2411171306"/>
      </p:ext>
    </p:extLst>
  </p:cSld>
  <p:clrMapOvr>
    <a:masterClrMapping/>
  </p:clrMapOvr>
  <p:transition spd="med" advTm="41893"/>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p:cNvSpPr>
          <p:nvPr>
            <p:ph type="title"/>
          </p:nvPr>
        </p:nvSpPr>
        <p:spPr>
          <a:xfrm>
            <a:off x="250032" y="-202557"/>
            <a:ext cx="8643938" cy="968298"/>
          </a:xfrm>
          <a:prstGeom prst="rect">
            <a:avLst/>
          </a:prstGeom>
        </p:spPr>
        <p:txBody>
          <a:bodyPr/>
          <a:lstStyle/>
          <a:p>
            <a:r>
              <a:t>callback hell!</a:t>
            </a:r>
          </a:p>
        </p:txBody>
      </p:sp>
      <p:sp>
        <p:nvSpPr>
          <p:cNvPr id="530" name="Shape 530"/>
          <p:cNvSpPr/>
          <p:nvPr/>
        </p:nvSpPr>
        <p:spPr>
          <a:xfrm>
            <a:off x="90759" y="57824"/>
            <a:ext cx="8556603" cy="5265862"/>
          </a:xfrm>
          <a:prstGeom prst="rect">
            <a:avLst/>
          </a:prstGeom>
          <a:ln w="12700">
            <a:miter lim="400000"/>
          </a:ln>
          <a:extLst>
            <a:ext uri="{C572A759-6A51-4108-AA02-DFA0A04FC94B}">
              <ma14:wrappingTextBoxFlag xmlns="" xmlns:ma14="http://schemas.microsoft.com/office/mac/drawingml/2011/main" val="1"/>
            </a:ext>
          </a:extLst>
        </p:spPr>
        <p:txBody>
          <a:bodyPr wrap="none" lIns="35709" tIns="35709" rIns="35709" bIns="35709" anchor="ctr">
            <a:spAutoFit/>
          </a:bodyPr>
          <a:lstStyle/>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800D00"/>
                </a:solidFill>
                <a:latin typeface="Courier"/>
                <a:ea typeface="Courier"/>
                <a:cs typeface="Courier"/>
                <a:sym typeface="Courier"/>
              </a:rPr>
              <a:t>private</a:t>
            </a: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void</a:t>
            </a:r>
            <a:r>
              <a:rPr sz="1100" b="1" kern="0">
                <a:solidFill>
                  <a:srgbClr val="000000"/>
                </a:solidFill>
                <a:latin typeface="Courier"/>
                <a:ea typeface="Courier"/>
                <a:cs typeface="Courier"/>
                <a:sym typeface="Courier"/>
              </a:rPr>
              <a:t> SnapAndPost </a:t>
            </a:r>
            <a:r>
              <a:rPr sz="1100" b="1" kern="0">
                <a:solidFill>
                  <a:srgbClr val="80802F"/>
                </a:solidFill>
                <a:latin typeface="Courier"/>
                <a:ea typeface="Courier"/>
                <a:cs typeface="Courier"/>
                <a:sym typeface="Courier"/>
              </a:rPr>
              <a:t>()</a:t>
            </a:r>
          </a:p>
          <a:p>
            <a:pPr defTabSz="321391" fontAlgn="auto" hangingPunct="0">
              <a:spcBef>
                <a:spcPts val="0"/>
              </a:spcBef>
              <a:spcAft>
                <a:spcPts val="0"/>
              </a:spcAft>
              <a:defRPr sz="1600" b="1">
                <a:solidFill>
                  <a:srgbClr val="801B80"/>
                </a:solidFill>
                <a:latin typeface="Courier"/>
                <a:ea typeface="Courier"/>
                <a:cs typeface="Courier"/>
                <a:sym typeface="Courier"/>
              </a:defRPr>
            </a:pPr>
            <a:r>
              <a:rPr sz="1100" b="1" kern="0">
                <a:solidFill>
                  <a:srgbClr val="801B80"/>
                </a:solidFill>
                <a:latin typeface="Courier"/>
                <a:ea typeface="Courier"/>
                <a:cs typeface="Courier"/>
                <a:sym typeface="Courier"/>
              </a:rPr>
              <a:t>{</a:t>
            </a:r>
            <a:endParaRPr sz="1100" b="1" kern="0">
              <a:solidFill>
                <a:srgbClr val="000000"/>
              </a:solidFill>
              <a:latin typeface="Courier"/>
              <a:ea typeface="Courier"/>
              <a:cs typeface="Courier"/>
              <a:sym typeface="Courier"/>
            </a:endParaRP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Busy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true</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UpdateUIStatus </a:t>
            </a:r>
            <a:r>
              <a:rPr sz="1100" b="1" kern="0">
                <a:solidFill>
                  <a:srgbClr val="80802F"/>
                </a:solidFill>
                <a:latin typeface="Courier"/>
                <a:ea typeface="Courier"/>
                <a:cs typeface="Courier"/>
                <a:sym typeface="Courier"/>
              </a:rPr>
              <a:t>(</a:t>
            </a:r>
            <a:r>
              <a:rPr sz="1100" b="1" kern="0">
                <a:solidFill>
                  <a:srgbClr val="800D00"/>
                </a:solidFill>
                <a:latin typeface="Courier"/>
                <a:ea typeface="Courier"/>
                <a:cs typeface="Courier"/>
                <a:sym typeface="Courier"/>
              </a:rPr>
              <a:t>"</a:t>
            </a:r>
            <a:r>
              <a:rPr sz="1100" b="1" kern="0">
                <a:solidFill>
                  <a:srgbClr val="032CE6"/>
                </a:solidFill>
                <a:latin typeface="Courier"/>
                <a:ea typeface="Courier"/>
                <a:cs typeface="Courier"/>
                <a:sym typeface="Courier"/>
              </a:rPr>
              <a:t>Taking a picture</a:t>
            </a:r>
            <a:r>
              <a:rPr sz="1100" b="1" kern="0">
                <a:solidFill>
                  <a:srgbClr val="800D00"/>
                </a:solidFill>
                <a:latin typeface="Courier"/>
                <a:ea typeface="Courier"/>
                <a:cs typeface="Courier"/>
                <a:sym typeface="Courier"/>
              </a:rPr>
              <a:t>"</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var picker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new</a:t>
            </a:r>
            <a:r>
              <a:rPr sz="1100" b="1" kern="0">
                <a:solidFill>
                  <a:srgbClr val="000000"/>
                </a:solidFill>
                <a:latin typeface="Courier"/>
                <a:ea typeface="Courier"/>
                <a:cs typeface="Courier"/>
                <a:sym typeface="Courier"/>
              </a:rPr>
              <a:t> Xamarin</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Media</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MediaPicker </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var picTask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picker</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TakePhotoAsync </a:t>
            </a:r>
            <a:r>
              <a:rPr sz="1100" b="1" kern="0">
                <a:solidFill>
                  <a:srgbClr val="80802F"/>
                </a:solidFill>
                <a:latin typeface="Courier"/>
                <a:ea typeface="Courier"/>
                <a:cs typeface="Courier"/>
                <a:sym typeface="Courier"/>
              </a:rPr>
              <a:t>(</a:t>
            </a:r>
            <a:r>
              <a:rPr sz="1100" b="1" kern="0">
                <a:solidFill>
                  <a:srgbClr val="800D00"/>
                </a:solidFill>
                <a:latin typeface="Courier"/>
                <a:ea typeface="Courier"/>
                <a:cs typeface="Courier"/>
                <a:sym typeface="Courier"/>
              </a:rPr>
              <a:t>new</a:t>
            </a:r>
            <a:r>
              <a:rPr sz="1100" b="1" kern="0">
                <a:solidFill>
                  <a:srgbClr val="000000"/>
                </a:solidFill>
                <a:latin typeface="Courier"/>
                <a:ea typeface="Courier"/>
                <a:cs typeface="Courier"/>
                <a:sym typeface="Courier"/>
              </a:rPr>
              <a:t> Xamarin</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Media</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StoreCameraMediaOptions </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picTask</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ContinueWith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picRetTask</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802F"/>
                </a:solidFill>
                <a:latin typeface="Courier"/>
                <a:ea typeface="Courier"/>
                <a:cs typeface="Courier"/>
                <a:sym typeface="Courier"/>
              </a:rPr>
              <a:t>=&gt;</a:t>
            </a: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InvokeOnMainThread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802F"/>
                </a:solidFill>
                <a:latin typeface="Courier"/>
                <a:ea typeface="Courier"/>
                <a:cs typeface="Courier"/>
                <a:sym typeface="Courier"/>
              </a:rPr>
              <a:t>=&gt;</a:t>
            </a: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if</a:t>
            </a:r>
            <a:r>
              <a:rPr sz="1100" b="1" kern="0">
                <a:solidFill>
                  <a:srgbClr val="000000"/>
                </a:solidFill>
                <a:latin typeface="Courier"/>
                <a:ea typeface="Courier"/>
                <a:cs typeface="Courier"/>
                <a:sym typeface="Courier"/>
              </a:rPr>
              <a:t>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picRetTask</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IsCanceled</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Busy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false</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UpdateUIStatus </a:t>
            </a:r>
            <a:r>
              <a:rPr sz="1100" b="1" kern="0">
                <a:solidFill>
                  <a:srgbClr val="80802F"/>
                </a:solidFill>
                <a:latin typeface="Courier"/>
                <a:ea typeface="Courier"/>
                <a:cs typeface="Courier"/>
                <a:sym typeface="Courier"/>
              </a:rPr>
              <a:t>(</a:t>
            </a:r>
            <a:r>
              <a:rPr sz="1100" b="1" kern="0">
                <a:solidFill>
                  <a:srgbClr val="800D00"/>
                </a:solidFill>
                <a:latin typeface="Courier"/>
                <a:ea typeface="Courier"/>
                <a:cs typeface="Courier"/>
                <a:sym typeface="Courier"/>
              </a:rPr>
              <a:t>"</a:t>
            </a:r>
            <a:r>
              <a:rPr sz="1100" b="1" kern="0">
                <a:solidFill>
                  <a:srgbClr val="032CE6"/>
                </a:solidFill>
                <a:latin typeface="Courier"/>
                <a:ea typeface="Courier"/>
                <a:cs typeface="Courier"/>
                <a:sym typeface="Courier"/>
              </a:rPr>
              <a:t>Canceled</a:t>
            </a:r>
            <a:r>
              <a:rPr sz="1100" b="1" kern="0">
                <a:solidFill>
                  <a:srgbClr val="800D00"/>
                </a:solidFill>
                <a:latin typeface="Courier"/>
                <a:ea typeface="Courier"/>
                <a:cs typeface="Courier"/>
                <a:sym typeface="Courier"/>
              </a:rPr>
              <a:t>"</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else</a:t>
            </a: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var tagsCtrl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new</a:t>
            </a:r>
            <a:r>
              <a:rPr sz="1100" b="1" kern="0">
                <a:solidFill>
                  <a:srgbClr val="000000"/>
                </a:solidFill>
                <a:latin typeface="Courier"/>
                <a:ea typeface="Courier"/>
                <a:cs typeface="Courier"/>
                <a:sym typeface="Courier"/>
              </a:rPr>
              <a:t> GetTagsUIViewController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picRetTask</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Result</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GetStream </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PresentViewController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tagsCtrl</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true</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802F"/>
                </a:solidFill>
                <a:latin typeface="Courier"/>
                <a:ea typeface="Courier"/>
                <a:cs typeface="Courier"/>
                <a:sym typeface="Courier"/>
              </a:rPr>
              <a:t>=&gt;</a:t>
            </a: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UpdateUIStatus </a:t>
            </a:r>
            <a:r>
              <a:rPr sz="1100" b="1" kern="0">
                <a:solidFill>
                  <a:srgbClr val="80802F"/>
                </a:solidFill>
                <a:latin typeface="Courier"/>
                <a:ea typeface="Courier"/>
                <a:cs typeface="Courier"/>
                <a:sym typeface="Courier"/>
              </a:rPr>
              <a:t>(</a:t>
            </a:r>
            <a:r>
              <a:rPr sz="1100" b="1" kern="0">
                <a:solidFill>
                  <a:srgbClr val="800D00"/>
                </a:solidFill>
                <a:latin typeface="Courier"/>
                <a:ea typeface="Courier"/>
                <a:cs typeface="Courier"/>
                <a:sym typeface="Courier"/>
              </a:rPr>
              <a:t>"</a:t>
            </a:r>
            <a:r>
              <a:rPr sz="1100" b="1" kern="0">
                <a:solidFill>
                  <a:srgbClr val="032CE6"/>
                </a:solidFill>
                <a:latin typeface="Courier"/>
                <a:ea typeface="Courier"/>
                <a:cs typeface="Courier"/>
                <a:sym typeface="Courier"/>
              </a:rPr>
              <a:t>Submitting picture to server</a:t>
            </a:r>
            <a:r>
              <a:rPr sz="1100" b="1" kern="0">
                <a:solidFill>
                  <a:srgbClr val="800D00"/>
                </a:solidFill>
                <a:latin typeface="Courier"/>
                <a:ea typeface="Courier"/>
                <a:cs typeface="Courier"/>
                <a:sym typeface="Courier"/>
              </a:rPr>
              <a:t>"</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var uploadTask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new</a:t>
            </a:r>
            <a:r>
              <a:rPr sz="1100" b="1" kern="0">
                <a:solidFill>
                  <a:srgbClr val="000000"/>
                </a:solidFill>
                <a:latin typeface="Courier"/>
                <a:ea typeface="Courier"/>
                <a:cs typeface="Courier"/>
                <a:sym typeface="Courier"/>
              </a:rPr>
              <a:t> Task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802F"/>
                </a:solidFill>
                <a:latin typeface="Courier"/>
                <a:ea typeface="Courier"/>
                <a:cs typeface="Courier"/>
                <a:sym typeface="Courier"/>
              </a:rPr>
              <a:t>=&gt;</a:t>
            </a: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return</a:t>
            </a:r>
            <a:r>
              <a:rPr sz="1100" b="1" kern="0">
                <a:solidFill>
                  <a:srgbClr val="000000"/>
                </a:solidFill>
                <a:latin typeface="Courier"/>
                <a:ea typeface="Courier"/>
                <a:cs typeface="Courier"/>
                <a:sym typeface="Courier"/>
              </a:rPr>
              <a:t> PostPicToService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picRetTask</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Result</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GetStream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tagsCtrl</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Tags</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uploadTask</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ContinueWith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uploadRetTask</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802F"/>
                </a:solidFill>
                <a:latin typeface="Courier"/>
                <a:ea typeface="Courier"/>
                <a:cs typeface="Courier"/>
                <a:sym typeface="Courier"/>
              </a:rPr>
              <a:t>=&gt;</a:t>
            </a: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InvokeOnMainThread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802F"/>
                </a:solidFill>
                <a:latin typeface="Courier"/>
                <a:ea typeface="Courier"/>
                <a:cs typeface="Courier"/>
                <a:sym typeface="Courier"/>
              </a:rPr>
              <a:t>=&gt;</a:t>
            </a: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Busy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false</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UpdateUIStatus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uploadRetTask</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Result</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Failed ? </a:t>
            </a:r>
            <a:r>
              <a:rPr sz="1100" b="1" kern="0">
                <a:solidFill>
                  <a:srgbClr val="800D00"/>
                </a:solidFill>
                <a:latin typeface="Courier"/>
                <a:ea typeface="Courier"/>
                <a:cs typeface="Courier"/>
                <a:sym typeface="Courier"/>
              </a:rPr>
              <a:t>"</a:t>
            </a:r>
            <a:r>
              <a:rPr sz="1100" b="1" kern="0">
                <a:solidFill>
                  <a:srgbClr val="032CE6"/>
                </a:solidFill>
                <a:latin typeface="Courier"/>
                <a:ea typeface="Courier"/>
                <a:cs typeface="Courier"/>
                <a:sym typeface="Courier"/>
              </a:rPr>
              <a:t>Canceled</a:t>
            </a:r>
            <a:r>
              <a:rPr sz="1100" b="1" kern="0">
                <a:solidFill>
                  <a:srgbClr val="800D00"/>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 </a:t>
            </a:r>
            <a:r>
              <a:rPr sz="1100" b="1" kern="0">
                <a:solidFill>
                  <a:srgbClr val="800D00"/>
                </a:solidFill>
                <a:latin typeface="Courier"/>
                <a:ea typeface="Courier"/>
                <a:cs typeface="Courier"/>
                <a:sym typeface="Courier"/>
              </a:rPr>
              <a:t>"</a:t>
            </a:r>
            <a:r>
              <a:rPr sz="1100" b="1" kern="0">
                <a:solidFill>
                  <a:srgbClr val="032CE6"/>
                </a:solidFill>
                <a:latin typeface="Courier"/>
                <a:ea typeface="Courier"/>
                <a:cs typeface="Courier"/>
                <a:sym typeface="Courier"/>
              </a:rPr>
              <a:t>Success</a:t>
            </a:r>
            <a:r>
              <a:rPr sz="1100" b="1" kern="0">
                <a:solidFill>
                  <a:srgbClr val="800D00"/>
                </a:solidFill>
                <a:latin typeface="Courier"/>
                <a:ea typeface="Courier"/>
                <a:cs typeface="Courier"/>
                <a:sym typeface="Courier"/>
              </a:rPr>
              <a:t>"</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uploadTask</a:t>
            </a:r>
            <a:r>
              <a:rPr sz="1100" b="1" kern="0">
                <a:solidFill>
                  <a:srgbClr val="80802F"/>
                </a:solidFill>
                <a:latin typeface="Courier"/>
                <a:ea typeface="Courier"/>
                <a:cs typeface="Courier"/>
                <a:sym typeface="Courier"/>
              </a:rPr>
              <a:t>.</a:t>
            </a:r>
            <a:r>
              <a:rPr sz="1100" b="1" kern="0">
                <a:solidFill>
                  <a:srgbClr val="000000"/>
                </a:solidFill>
                <a:latin typeface="Courier"/>
                <a:ea typeface="Courier"/>
                <a:cs typeface="Courier"/>
                <a:sym typeface="Courier"/>
              </a:rPr>
              <a:t>Start </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000000"/>
                </a:solidFill>
                <a:latin typeface="Courier"/>
                <a:ea typeface="Courier"/>
                <a:cs typeface="Courier"/>
                <a:sym typeface="Courier"/>
              </a:defRPr>
            </a:pPr>
            <a:r>
              <a:rPr sz="1100" b="1" kern="0">
                <a:solidFill>
                  <a:srgbClr val="000000"/>
                </a:solidFill>
                <a:latin typeface="Courier"/>
                <a:ea typeface="Courier"/>
                <a:cs typeface="Courier"/>
                <a:sym typeface="Courier"/>
              </a:rPr>
              <a:t>    </a:t>
            </a:r>
            <a:r>
              <a:rPr sz="1100" b="1" kern="0">
                <a:solidFill>
                  <a:srgbClr val="801B80"/>
                </a:solidFill>
                <a:latin typeface="Courier"/>
                <a:ea typeface="Courier"/>
                <a:cs typeface="Courier"/>
                <a:sym typeface="Courier"/>
              </a:rPr>
              <a:t>}</a:t>
            </a:r>
            <a:r>
              <a:rPr sz="1100" b="1" kern="0">
                <a:solidFill>
                  <a:srgbClr val="80802F"/>
                </a:solidFill>
                <a:latin typeface="Courier"/>
                <a:ea typeface="Courier"/>
                <a:cs typeface="Courier"/>
                <a:sym typeface="Courier"/>
              </a:rPr>
              <a:t>)</a:t>
            </a:r>
            <a:r>
              <a:rPr sz="1100" b="1" kern="0">
                <a:solidFill>
                  <a:srgbClr val="801B80"/>
                </a:solidFill>
                <a:latin typeface="Courier"/>
                <a:ea typeface="Courier"/>
                <a:cs typeface="Courier"/>
                <a:sym typeface="Courier"/>
              </a:rPr>
              <a:t>;</a:t>
            </a:r>
          </a:p>
          <a:p>
            <a:pPr defTabSz="321391" fontAlgn="auto" hangingPunct="0">
              <a:spcBef>
                <a:spcPts val="0"/>
              </a:spcBef>
              <a:spcAft>
                <a:spcPts val="0"/>
              </a:spcAft>
              <a:defRPr sz="1600" b="1">
                <a:solidFill>
                  <a:srgbClr val="801B80"/>
                </a:solidFill>
                <a:latin typeface="Courier"/>
                <a:ea typeface="Courier"/>
                <a:cs typeface="Courier"/>
                <a:sym typeface="Courier"/>
              </a:defRPr>
            </a:pPr>
            <a:r>
              <a:rPr sz="1100" b="1" kern="0">
                <a:solidFill>
                  <a:srgbClr val="801B80"/>
                </a:solidFill>
                <a:latin typeface="Courier"/>
                <a:ea typeface="Courier"/>
                <a:cs typeface="Courier"/>
                <a:sym typeface="Courier"/>
              </a:rPr>
              <a:t>}</a:t>
            </a:r>
          </a:p>
        </p:txBody>
      </p:sp>
      <p:sp>
        <p:nvSpPr>
          <p:cNvPr id="531" name="Shape 531"/>
          <p:cNvSpPr/>
          <p:nvPr/>
        </p:nvSpPr>
        <p:spPr>
          <a:xfrm>
            <a:off x="81400" y="4948891"/>
            <a:ext cx="8981201" cy="1731599"/>
          </a:xfrm>
          <a:prstGeom prst="rect">
            <a:avLst/>
          </a:prstGeom>
          <a:ln w="12700">
            <a:miter lim="400000"/>
          </a:ln>
          <a:extLst>
            <a:ext uri="{C572A759-6A51-4108-AA02-DFA0A04FC94B}">
              <ma14:wrappingTextBoxFlag xmlns="" xmlns:ma14="http://schemas.microsoft.com/office/mac/drawingml/2011/main" val="1"/>
            </a:ext>
          </a:extLst>
        </p:spPr>
        <p:txBody>
          <a:bodyPr lIns="35709" tIns="35709" rIns="35709" bIns="35709" anchor="ctr">
            <a:spAutoFit/>
          </a:bodyPr>
          <a:lstStyle/>
          <a:p>
            <a:pPr defTabSz="410667" fontAlgn="auto" hangingPunct="0">
              <a:lnSpc>
                <a:spcPct val="120000"/>
              </a:lnSpc>
              <a:spcBef>
                <a:spcPts val="0"/>
              </a:spcBef>
              <a:spcAft>
                <a:spcPts val="0"/>
              </a:spcAft>
              <a:defRPr sz="4300">
                <a:solidFill>
                  <a:srgbClr val="000000"/>
                </a:solidFill>
                <a:latin typeface="+mn-lt"/>
                <a:ea typeface="+mn-ea"/>
                <a:cs typeface="+mn-cs"/>
                <a:sym typeface="Gill Sans"/>
              </a:defRPr>
            </a:pPr>
            <a:r>
              <a:rPr sz="3000" kern="0">
                <a:solidFill>
                  <a:srgbClr val="000000"/>
                </a:solidFill>
                <a:latin typeface="Gill Sans"/>
                <a:ea typeface="Gill Sans"/>
                <a:cs typeface="Gill Sans"/>
                <a:sym typeface="Gill Sans"/>
              </a:rPr>
              <a:t>Invert the control flow</a:t>
            </a:r>
          </a:p>
          <a:p>
            <a:pPr defTabSz="410667" fontAlgn="auto" hangingPunct="0">
              <a:lnSpc>
                <a:spcPct val="120000"/>
              </a:lnSpc>
              <a:spcBef>
                <a:spcPts val="0"/>
              </a:spcBef>
              <a:spcAft>
                <a:spcPts val="0"/>
              </a:spcAft>
              <a:defRPr sz="4300">
                <a:solidFill>
                  <a:srgbClr val="000000"/>
                </a:solidFill>
                <a:latin typeface="+mn-lt"/>
                <a:ea typeface="+mn-ea"/>
                <a:cs typeface="+mn-cs"/>
                <a:sym typeface="Gill Sans"/>
              </a:defRPr>
            </a:pPr>
            <a:r>
              <a:rPr sz="3000" kern="0">
                <a:solidFill>
                  <a:srgbClr val="000000"/>
                </a:solidFill>
                <a:latin typeface="Gill Sans"/>
                <a:ea typeface="Gill Sans"/>
                <a:cs typeface="Gill Sans"/>
                <a:sym typeface="Gill Sans"/>
              </a:rPr>
              <a:t>Obfuscate the intent of the original synchronous code</a:t>
            </a:r>
          </a:p>
          <a:p>
            <a:pPr defTabSz="410667" fontAlgn="auto" hangingPunct="0">
              <a:lnSpc>
                <a:spcPct val="120000"/>
              </a:lnSpc>
              <a:spcBef>
                <a:spcPts val="0"/>
              </a:spcBef>
              <a:spcAft>
                <a:spcPts val="0"/>
              </a:spcAft>
              <a:defRPr sz="4300">
                <a:solidFill>
                  <a:srgbClr val="000000"/>
                </a:solidFill>
                <a:latin typeface="+mn-lt"/>
                <a:ea typeface="+mn-ea"/>
                <a:cs typeface="+mn-cs"/>
                <a:sym typeface="Gill Sans"/>
              </a:defRPr>
            </a:pPr>
            <a:r>
              <a:rPr sz="3000" kern="0">
                <a:solidFill>
                  <a:srgbClr val="000000"/>
                </a:solidFill>
                <a:latin typeface="Gill Sans"/>
                <a:ea typeface="Gill Sans"/>
                <a:cs typeface="Gill Sans"/>
                <a:sym typeface="Gill Sans"/>
              </a:rPr>
              <a:t>Don’t scale to large programs</a:t>
            </a:r>
          </a:p>
        </p:txBody>
      </p:sp>
      <p:sp>
        <p:nvSpPr>
          <p:cNvPr id="2" name="Slide Number Placeholder 1"/>
          <p:cNvSpPr>
            <a:spLocks noGrp="1"/>
          </p:cNvSpPr>
          <p:nvPr>
            <p:ph type="sldNum" sz="quarter" idx="2"/>
          </p:nvPr>
        </p:nvSpPr>
        <p:spPr/>
        <p:txBody>
          <a:bodyPr/>
          <a:lstStyle/>
          <a:p>
            <a:fld id="{86CB4B4D-7CA3-9044-876B-883B54F8677D}" type="slidenum">
              <a:rPr lang="uk-UA" smtClean="0"/>
              <a:pPr/>
              <a:t>61</a:t>
            </a:fld>
            <a:endParaRPr lang="uk-UA"/>
          </a:p>
        </p:txBody>
      </p:sp>
    </p:spTree>
    <p:custDataLst>
      <p:tags r:id="rId1"/>
    </p:custDataLst>
    <p:extLst>
      <p:ext uri="{BB962C8B-B14F-4D97-AF65-F5344CB8AC3E}">
        <p14:creationId xmlns:p14="http://schemas.microsoft.com/office/powerpoint/2010/main" val="3515340000"/>
      </p:ext>
    </p:extLst>
  </p:cSld>
  <p:clrMapOvr>
    <a:masterClrMapping/>
  </p:clrMapOvr>
  <p:transition spd="slow" advTm="56523"/>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p:cNvSpPr>
          <p:nvPr>
            <p:ph type="title"/>
          </p:nvPr>
        </p:nvSpPr>
        <p:spPr>
          <a:xfrm>
            <a:off x="250031" y="0"/>
            <a:ext cx="8787465" cy="968297"/>
          </a:xfrm>
          <a:prstGeom prst="rect">
            <a:avLst/>
          </a:prstGeom>
        </p:spPr>
        <p:txBody>
          <a:bodyPr/>
          <a:lstStyle/>
          <a:p>
            <a:r>
              <a:t>async/await keywords</a:t>
            </a:r>
          </a:p>
        </p:txBody>
      </p:sp>
      <p:sp>
        <p:nvSpPr>
          <p:cNvPr id="537" name="Shape 537"/>
          <p:cNvSpPr/>
          <p:nvPr/>
        </p:nvSpPr>
        <p:spPr>
          <a:xfrm>
            <a:off x="369400" y="906063"/>
            <a:ext cx="8514384" cy="1457126"/>
          </a:xfrm>
          <a:prstGeom prst="rect">
            <a:avLst/>
          </a:prstGeom>
          <a:ln w="12700">
            <a:miter lim="400000"/>
          </a:ln>
          <a:extLst>
            <a:ext uri="{C572A759-6A51-4108-AA02-DFA0A04FC94B}">
              <ma14:wrappingTextBoxFlag xmlns="" xmlns:ma14="http://schemas.microsoft.com/office/mac/drawingml/2011/main" val="1"/>
            </a:ext>
          </a:extLst>
        </p:spPr>
        <p:txBody>
          <a:bodyPr wrap="none" lIns="35709" tIns="35709" rIns="35709" bIns="35709" anchor="ctr">
            <a:spAutoFit/>
          </a:bodyPr>
          <a:lstStyle/>
          <a:p>
            <a:pPr defTabSz="410667" fontAlgn="auto" hangingPunct="0">
              <a:spcBef>
                <a:spcPts val="0"/>
              </a:spcBef>
              <a:spcAft>
                <a:spcPts val="0"/>
              </a:spcAft>
              <a:defRPr>
                <a:solidFill>
                  <a:srgbClr val="000000"/>
                </a:solidFill>
                <a:latin typeface="+mn-lt"/>
                <a:ea typeface="+mn-ea"/>
                <a:cs typeface="+mn-cs"/>
                <a:sym typeface="Gill Sans"/>
              </a:defRPr>
            </a:pPr>
            <a:r>
              <a:rPr sz="3000" kern="0">
                <a:solidFill>
                  <a:srgbClr val="000000"/>
                </a:solidFill>
                <a:latin typeface="Gill Sans"/>
                <a:ea typeface="Gill Sans"/>
                <a:cs typeface="Gill Sans"/>
                <a:sym typeface="Gill Sans"/>
              </a:rPr>
              <a:t>Special language constructs introduced in C# 5 (2012)</a:t>
            </a:r>
          </a:p>
          <a:p>
            <a:pPr defTabSz="410667" fontAlgn="auto" hangingPunct="0">
              <a:spcBef>
                <a:spcPts val="0"/>
              </a:spcBef>
              <a:spcAft>
                <a:spcPts val="0"/>
              </a:spcAft>
              <a:defRPr>
                <a:solidFill>
                  <a:srgbClr val="000000"/>
                </a:solidFill>
                <a:latin typeface="+mn-lt"/>
                <a:ea typeface="+mn-ea"/>
                <a:cs typeface="+mn-cs"/>
                <a:sym typeface="Gill Sans"/>
              </a:defRPr>
            </a:pPr>
            <a:endParaRPr sz="3000" kern="0">
              <a:solidFill>
                <a:srgbClr val="000000"/>
              </a:solidFill>
              <a:latin typeface="Gill Sans"/>
              <a:ea typeface="Gill Sans"/>
              <a:cs typeface="Gill Sans"/>
              <a:sym typeface="Gill Sans"/>
            </a:endParaRPr>
          </a:p>
          <a:p>
            <a:pPr defTabSz="410667" fontAlgn="auto" hangingPunct="0">
              <a:spcBef>
                <a:spcPts val="0"/>
              </a:spcBef>
              <a:spcAft>
                <a:spcPts val="0"/>
              </a:spcAft>
              <a:defRPr>
                <a:solidFill>
                  <a:srgbClr val="000000"/>
                </a:solidFill>
                <a:latin typeface="+mn-lt"/>
                <a:ea typeface="+mn-ea"/>
                <a:cs typeface="+mn-cs"/>
                <a:sym typeface="Gill Sans"/>
              </a:defRPr>
            </a:pPr>
            <a:r>
              <a:rPr sz="3000" kern="0">
                <a:solidFill>
                  <a:srgbClr val="000000"/>
                </a:solidFill>
                <a:latin typeface="Gill Sans"/>
                <a:ea typeface="Gill Sans"/>
                <a:cs typeface="Gill Sans"/>
                <a:sym typeface="Gill Sans"/>
              </a:rPr>
              <a:t>Make asynchronous programming a first-class citizen!</a:t>
            </a:r>
          </a:p>
        </p:txBody>
      </p:sp>
      <p:sp>
        <p:nvSpPr>
          <p:cNvPr id="538" name="Shape 538"/>
          <p:cNvSpPr/>
          <p:nvPr/>
        </p:nvSpPr>
        <p:spPr>
          <a:xfrm>
            <a:off x="387784" y="2776172"/>
            <a:ext cx="8511967" cy="2398489"/>
          </a:xfrm>
          <a:prstGeom prst="rect">
            <a:avLst/>
          </a:prstGeom>
          <a:ln w="12700">
            <a:miter lim="400000"/>
          </a:ln>
          <a:extLst>
            <a:ext uri="{C572A759-6A51-4108-AA02-DFA0A04FC94B}">
              <ma14:wrappingTextBoxFlag xmlns="" xmlns:ma14="http://schemas.microsoft.com/office/mac/drawingml/2011/main" val="1"/>
            </a:ext>
          </a:extLst>
        </p:spPr>
        <p:txBody>
          <a:bodyPr lIns="35709" tIns="35709" rIns="35709" bIns="35709" anchor="ctr">
            <a:spAutoFit/>
          </a:bodyPr>
          <a:lstStyle/>
          <a:p>
            <a:pPr defTabSz="410667" fontAlgn="auto" hangingPunct="0">
              <a:spcBef>
                <a:spcPts val="0"/>
              </a:spcBef>
              <a:spcAft>
                <a:spcPts val="0"/>
              </a:spcAft>
              <a:defRPr>
                <a:solidFill>
                  <a:srgbClr val="000000"/>
                </a:solidFill>
                <a:latin typeface="+mn-lt"/>
                <a:ea typeface="+mn-ea"/>
                <a:cs typeface="+mn-cs"/>
                <a:sym typeface="Gill Sans"/>
              </a:defRPr>
            </a:pPr>
            <a:r>
              <a:rPr sz="3000" kern="0">
                <a:solidFill>
                  <a:srgbClr val="000000"/>
                </a:solidFill>
                <a:latin typeface="Gill Sans"/>
                <a:ea typeface="Gill Sans"/>
                <a:cs typeface="Gill Sans"/>
                <a:sym typeface="Gill Sans"/>
              </a:rPr>
              <a:t>Possible to express efficient asynchronous code in a familiar direct style</a:t>
            </a:r>
          </a:p>
          <a:p>
            <a:pPr defTabSz="410667" fontAlgn="auto" hangingPunct="0">
              <a:spcBef>
                <a:spcPts val="0"/>
              </a:spcBef>
              <a:spcAft>
                <a:spcPts val="0"/>
              </a:spcAft>
              <a:defRPr>
                <a:solidFill>
                  <a:srgbClr val="000000"/>
                </a:solidFill>
                <a:latin typeface="+mn-lt"/>
                <a:ea typeface="+mn-ea"/>
                <a:cs typeface="+mn-cs"/>
                <a:sym typeface="Gill Sans"/>
              </a:defRPr>
            </a:pPr>
            <a:endParaRPr sz="3000" kern="0">
              <a:solidFill>
                <a:srgbClr val="000000"/>
              </a:solidFill>
              <a:latin typeface="Gill Sans"/>
              <a:ea typeface="Gill Sans"/>
              <a:cs typeface="Gill Sans"/>
              <a:sym typeface="Gill Sans"/>
            </a:endParaRPr>
          </a:p>
          <a:p>
            <a:pPr defTabSz="410667" fontAlgn="auto" hangingPunct="0">
              <a:spcBef>
                <a:spcPts val="0"/>
              </a:spcBef>
              <a:spcAft>
                <a:spcPts val="0"/>
              </a:spcAft>
              <a:defRPr>
                <a:solidFill>
                  <a:srgbClr val="256AC0"/>
                </a:solidFill>
                <a:latin typeface="+mn-lt"/>
                <a:ea typeface="+mn-ea"/>
                <a:cs typeface="+mn-cs"/>
                <a:sym typeface="Gill Sans"/>
              </a:defRPr>
            </a:pPr>
            <a:r>
              <a:rPr sz="3000" kern="0">
                <a:solidFill>
                  <a:srgbClr val="256AC0"/>
                </a:solidFill>
                <a:latin typeface="Monaco"/>
                <a:ea typeface="Monaco"/>
                <a:cs typeface="Monaco"/>
                <a:sym typeface="Monaco"/>
              </a:rPr>
              <a:t>async:</a:t>
            </a:r>
            <a:r>
              <a:rPr sz="3000" kern="0">
                <a:solidFill>
                  <a:srgbClr val="256AC0"/>
                </a:solidFill>
                <a:latin typeface="Gill Sans"/>
                <a:ea typeface="Gill Sans"/>
                <a:cs typeface="Gill Sans"/>
                <a:sym typeface="Gill Sans"/>
              </a:rPr>
              <a:t>method identifier   </a:t>
            </a:r>
          </a:p>
          <a:p>
            <a:pPr defTabSz="410667" fontAlgn="auto" hangingPunct="0">
              <a:spcBef>
                <a:spcPts val="0"/>
              </a:spcBef>
              <a:spcAft>
                <a:spcPts val="0"/>
              </a:spcAft>
              <a:defRPr>
                <a:solidFill>
                  <a:srgbClr val="256AC0"/>
                </a:solidFill>
                <a:latin typeface="+mn-lt"/>
                <a:ea typeface="+mn-ea"/>
                <a:cs typeface="+mn-cs"/>
                <a:sym typeface="Gill Sans"/>
              </a:defRPr>
            </a:pPr>
            <a:r>
              <a:rPr sz="3000" kern="0">
                <a:solidFill>
                  <a:srgbClr val="256AC0"/>
                </a:solidFill>
                <a:latin typeface="Monaco"/>
                <a:ea typeface="Monaco"/>
                <a:cs typeface="Monaco"/>
                <a:sym typeface="Monaco"/>
              </a:rPr>
              <a:t>await:</a:t>
            </a:r>
            <a:r>
              <a:rPr sz="3000" kern="0">
                <a:solidFill>
                  <a:srgbClr val="256AC0"/>
                </a:solidFill>
                <a:latin typeface="Gill Sans"/>
                <a:ea typeface="Gill Sans"/>
                <a:cs typeface="Gill Sans"/>
                <a:sym typeface="Gill Sans"/>
              </a:rPr>
              <a:t>used to define pausing points</a:t>
            </a:r>
          </a:p>
        </p:txBody>
      </p:sp>
      <p:sp>
        <p:nvSpPr>
          <p:cNvPr id="2" name="Slide Number Placeholder 1"/>
          <p:cNvSpPr>
            <a:spLocks noGrp="1"/>
          </p:cNvSpPr>
          <p:nvPr>
            <p:ph type="sldNum" sz="quarter" idx="2"/>
          </p:nvPr>
        </p:nvSpPr>
        <p:spPr/>
        <p:txBody>
          <a:bodyPr/>
          <a:lstStyle/>
          <a:p>
            <a:fld id="{86CB4B4D-7CA3-9044-876B-883B54F8677D}" type="slidenum">
              <a:rPr lang="uk-UA" smtClean="0"/>
              <a:pPr/>
              <a:t>62</a:t>
            </a:fld>
            <a:endParaRPr lang="uk-UA"/>
          </a:p>
        </p:txBody>
      </p:sp>
    </p:spTree>
    <p:custDataLst>
      <p:tags r:id="rId1"/>
    </p:custDataLst>
    <p:extLst>
      <p:ext uri="{BB962C8B-B14F-4D97-AF65-F5344CB8AC3E}">
        <p14:creationId xmlns:p14="http://schemas.microsoft.com/office/powerpoint/2010/main" val="1619270378"/>
      </p:ext>
    </p:extLst>
  </p:cSld>
  <p:clrMapOvr>
    <a:masterClrMapping/>
  </p:clrMapOvr>
  <p:transition spd="slow" advTm="67305"/>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p:cNvSpPr>
          <p:nvPr>
            <p:ph type="title"/>
          </p:nvPr>
        </p:nvSpPr>
        <p:spPr>
          <a:xfrm>
            <a:off x="250032" y="-212692"/>
            <a:ext cx="8643938" cy="1223368"/>
          </a:xfrm>
          <a:prstGeom prst="rect">
            <a:avLst/>
          </a:prstGeom>
        </p:spPr>
        <p:txBody>
          <a:bodyPr/>
          <a:lstStyle/>
          <a:p>
            <a:r>
              <a:t>our study</a:t>
            </a:r>
          </a:p>
        </p:txBody>
      </p:sp>
      <p:sp>
        <p:nvSpPr>
          <p:cNvPr id="639" name="Shape 639"/>
          <p:cNvSpPr/>
          <p:nvPr/>
        </p:nvSpPr>
        <p:spPr>
          <a:xfrm>
            <a:off x="236976" y="3830180"/>
            <a:ext cx="8944179" cy="1239118"/>
          </a:xfrm>
          <a:prstGeom prst="rect">
            <a:avLst/>
          </a:prstGeom>
          <a:ln w="12700">
            <a:miter lim="400000"/>
          </a:ln>
          <a:extLst>
            <a:ext uri="{C572A759-6A51-4108-AA02-DFA0A04FC94B}">
              <ma14:wrappingTextBoxFlag xmlns="" xmlns:ma14="http://schemas.microsoft.com/office/mac/drawingml/2011/main" val="1"/>
            </a:ext>
          </a:extLst>
        </p:spPr>
        <p:txBody>
          <a:bodyPr lIns="35713" tIns="35713" rIns="35713" bIns="35713" anchor="ctr">
            <a:spAutoFit/>
          </a:bodyPr>
          <a:lstStyle/>
          <a:p>
            <a:pPr algn="l">
              <a:lnSpc>
                <a:spcPct val="150000"/>
              </a:lnSpc>
              <a:defRPr>
                <a:solidFill>
                  <a:srgbClr val="256AC0"/>
                </a:solidFill>
                <a:latin typeface="+mn-lt"/>
                <a:ea typeface="+mn-ea"/>
                <a:cs typeface="+mn-cs"/>
                <a:sym typeface="Gill Sans"/>
              </a:defRPr>
            </a:pPr>
            <a:r>
              <a:rPr sz="2600" dirty="0"/>
              <a:t>Q1) How do developers use asynchronous programming?</a:t>
            </a:r>
          </a:p>
          <a:p>
            <a:pPr algn="l">
              <a:lnSpc>
                <a:spcPct val="150000"/>
              </a:lnSpc>
              <a:defRPr>
                <a:solidFill>
                  <a:srgbClr val="256AC0"/>
                </a:solidFill>
                <a:latin typeface="+mn-lt"/>
                <a:ea typeface="+mn-ea"/>
                <a:cs typeface="+mn-cs"/>
                <a:sym typeface="Gill Sans"/>
              </a:defRPr>
            </a:pPr>
            <a:r>
              <a:rPr sz="2600" dirty="0"/>
              <a:t>	  Built </a:t>
            </a:r>
            <a:r>
              <a:rPr sz="2600" dirty="0">
                <a:latin typeface="Monaco"/>
                <a:ea typeface="Monaco"/>
                <a:cs typeface="Monaco"/>
                <a:sym typeface="Monaco"/>
              </a:rPr>
              <a:t>Asyncifier</a:t>
            </a:r>
            <a:r>
              <a:rPr sz="2600" dirty="0"/>
              <a:t>, a refactoring tool.</a:t>
            </a:r>
          </a:p>
        </p:txBody>
      </p:sp>
      <p:sp>
        <p:nvSpPr>
          <p:cNvPr id="640" name="Shape 640"/>
          <p:cNvSpPr/>
          <p:nvPr/>
        </p:nvSpPr>
        <p:spPr>
          <a:xfrm>
            <a:off x="155346" y="2783762"/>
            <a:ext cx="8833309" cy="872351"/>
          </a:xfrm>
          <a:prstGeom prst="rect">
            <a:avLst/>
          </a:prstGeom>
          <a:ln w="12700">
            <a:miter lim="400000"/>
          </a:ln>
          <a:extLst>
            <a:ext uri="{C572A759-6A51-4108-AA02-DFA0A04FC94B}">
              <ma14:wrappingTextBoxFlag xmlns="" xmlns:ma14="http://schemas.microsoft.com/office/mac/drawingml/2011/main" val="1"/>
            </a:ext>
          </a:extLst>
        </p:spPr>
        <p:txBody>
          <a:bodyPr lIns="35713" tIns="35713" rIns="35713" bIns="35713" anchor="ctr">
            <a:spAutoFit/>
          </a:bodyPr>
          <a:lstStyle>
            <a:lvl1pPr>
              <a:defRPr>
                <a:solidFill>
                  <a:srgbClr val="256AC0"/>
                </a:solidFill>
                <a:latin typeface="+mn-lt"/>
                <a:ea typeface="+mn-ea"/>
                <a:cs typeface="+mn-cs"/>
                <a:sym typeface="Gill Sans"/>
              </a:defRPr>
            </a:lvl1pPr>
          </a:lstStyle>
          <a:p>
            <a:r>
              <a:rPr sz="2600" dirty="0"/>
              <a:t>Conducted a first large-scale formative study about asynchronous programming to answer two RQs:</a:t>
            </a:r>
          </a:p>
        </p:txBody>
      </p:sp>
      <p:sp>
        <p:nvSpPr>
          <p:cNvPr id="641" name="Shape 641"/>
          <p:cNvSpPr/>
          <p:nvPr/>
        </p:nvSpPr>
        <p:spPr>
          <a:xfrm>
            <a:off x="99911" y="843540"/>
            <a:ext cx="8944179" cy="1672570"/>
          </a:xfrm>
          <a:prstGeom prst="rect">
            <a:avLst/>
          </a:prstGeom>
          <a:ln w="12700">
            <a:miter lim="400000"/>
          </a:ln>
          <a:extLst>
            <a:ext uri="{C572A759-6A51-4108-AA02-DFA0A04FC94B}">
              <ma14:wrappingTextBoxFlag xmlns="" xmlns:ma14="http://schemas.microsoft.com/office/mac/drawingml/2011/main" val="1"/>
            </a:ext>
          </a:extLst>
        </p:spPr>
        <p:txBody>
          <a:bodyPr lIns="35713" tIns="35713" rIns="35713" bIns="35713" anchor="ctr">
            <a:spAutoFit/>
          </a:bodyPr>
          <a:lstStyle/>
          <a:p>
            <a:pPr marL="434776" indent="-434776">
              <a:buSzPct val="100000"/>
              <a:buAutoNum type="romanLcParenBoth"/>
              <a:defRPr i="1">
                <a:solidFill>
                  <a:srgbClr val="000000"/>
                </a:solidFill>
                <a:latin typeface="+mn-lt"/>
                <a:ea typeface="+mn-ea"/>
                <a:cs typeface="+mn-cs"/>
                <a:sym typeface="Gill Sans"/>
              </a:defRPr>
            </a:pPr>
            <a:r>
              <a:rPr sz="2600" dirty="0"/>
              <a:t>We do not know how developers use asynchronous programming in practice.</a:t>
            </a:r>
          </a:p>
          <a:p>
            <a:pPr algn="l">
              <a:defRPr i="1">
                <a:solidFill>
                  <a:srgbClr val="000000"/>
                </a:solidFill>
                <a:latin typeface="+mn-lt"/>
                <a:ea typeface="+mn-ea"/>
                <a:cs typeface="+mn-cs"/>
                <a:sym typeface="Gill Sans"/>
              </a:defRPr>
            </a:pPr>
            <a:r>
              <a:rPr sz="2600" dirty="0"/>
              <a:t>(ii)  Asynchronous programming is hard to use and developers lack tool support for it. </a:t>
            </a:r>
          </a:p>
        </p:txBody>
      </p:sp>
      <p:sp>
        <p:nvSpPr>
          <p:cNvPr id="642" name="Shape 642"/>
          <p:cNvSpPr/>
          <p:nvPr/>
        </p:nvSpPr>
        <p:spPr>
          <a:xfrm>
            <a:off x="193733" y="5253242"/>
            <a:ext cx="6054781" cy="1239110"/>
          </a:xfrm>
          <a:prstGeom prst="rect">
            <a:avLst/>
          </a:prstGeom>
          <a:ln w="12700">
            <a:miter lim="400000"/>
          </a:ln>
          <a:extLst>
            <a:ext uri="{C572A759-6A51-4108-AA02-DFA0A04FC94B}">
              <ma14:wrappingTextBoxFlag xmlns="" xmlns:ma14="http://schemas.microsoft.com/office/mac/drawingml/2011/main" val="1"/>
            </a:ext>
          </a:extLst>
        </p:spPr>
        <p:txBody>
          <a:bodyPr wrap="none" lIns="35713" tIns="35713" rIns="35713" bIns="35713" anchor="ctr">
            <a:spAutoFit/>
          </a:bodyPr>
          <a:lstStyle/>
          <a:p>
            <a:pPr algn="l">
              <a:lnSpc>
                <a:spcPct val="150000"/>
              </a:lnSpc>
              <a:defRPr>
                <a:solidFill>
                  <a:srgbClr val="256AC0"/>
                </a:solidFill>
                <a:latin typeface="+mn-lt"/>
                <a:ea typeface="+mn-ea"/>
                <a:cs typeface="+mn-cs"/>
                <a:sym typeface="Gill Sans"/>
              </a:defRPr>
            </a:pPr>
            <a:r>
              <a:rPr sz="2600" dirty="0"/>
              <a:t>Q2) Do developers misuse async/await?</a:t>
            </a:r>
          </a:p>
          <a:p>
            <a:pPr algn="l">
              <a:lnSpc>
                <a:spcPct val="150000"/>
              </a:lnSpc>
              <a:defRPr>
                <a:solidFill>
                  <a:srgbClr val="256AC0"/>
                </a:solidFill>
                <a:latin typeface="+mn-lt"/>
                <a:ea typeface="+mn-ea"/>
                <a:cs typeface="+mn-cs"/>
                <a:sym typeface="Gill Sans"/>
              </a:defRPr>
            </a:pPr>
            <a:r>
              <a:rPr sz="2600" dirty="0"/>
              <a:t>	  Built </a:t>
            </a:r>
            <a:r>
              <a:rPr sz="2600" dirty="0">
                <a:latin typeface="Monaco"/>
                <a:ea typeface="Monaco"/>
                <a:cs typeface="Monaco"/>
                <a:sym typeface="Monaco"/>
              </a:rPr>
              <a:t>Corrector</a:t>
            </a:r>
            <a:r>
              <a:rPr sz="2600" dirty="0"/>
              <a:t>, a bug fixing tool.</a:t>
            </a:r>
          </a:p>
        </p:txBody>
      </p:sp>
      <p:sp>
        <p:nvSpPr>
          <p:cNvPr id="2" name="Slide Number Placeholder 1"/>
          <p:cNvSpPr>
            <a:spLocks noGrp="1"/>
          </p:cNvSpPr>
          <p:nvPr>
            <p:ph type="sldNum" sz="quarter" idx="2"/>
          </p:nvPr>
        </p:nvSpPr>
        <p:spPr/>
        <p:txBody>
          <a:bodyPr/>
          <a:lstStyle/>
          <a:p>
            <a:fld id="{86CB4B4D-7CA3-9044-876B-883B54F8677D}" type="slidenum">
              <a:rPr lang="uk-UA" smtClean="0"/>
              <a:pPr/>
              <a:t>63</a:t>
            </a:fld>
            <a:endParaRPr lang="uk-UA"/>
          </a:p>
        </p:txBody>
      </p:sp>
    </p:spTree>
    <p:custDataLst>
      <p:tags r:id="rId1"/>
    </p:custDataLst>
    <p:extLst>
      <p:ext uri="{BB962C8B-B14F-4D97-AF65-F5344CB8AC3E}">
        <p14:creationId xmlns:p14="http://schemas.microsoft.com/office/powerpoint/2010/main" val="788496199"/>
      </p:ext>
    </p:extLst>
  </p:cSld>
  <p:clrMapOvr>
    <a:masterClrMapping/>
  </p:clrMapOvr>
  <p:transition spd="slow" advTm="6249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9" grpId="0" animBg="1" advAuto="0"/>
      <p:bldP spid="640" grpId="0" animBg="1" advAuto="0"/>
      <p:bldP spid="642"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47"/>
          <p:cNvSpPr>
            <a:spLocks noGrp="1"/>
          </p:cNvSpPr>
          <p:nvPr>
            <p:ph type="title"/>
          </p:nvPr>
        </p:nvSpPr>
        <p:spPr>
          <a:xfrm>
            <a:off x="250032" y="-100116"/>
            <a:ext cx="8643938" cy="1220577"/>
          </a:xfrm>
          <a:prstGeom prst="rect">
            <a:avLst/>
          </a:prstGeom>
        </p:spPr>
        <p:txBody>
          <a:bodyPr/>
          <a:lstStyle>
            <a:lvl1pPr>
              <a:defRPr sz="7500"/>
            </a:lvl1pPr>
          </a:lstStyle>
          <a:p>
            <a:r>
              <a:t>code corpus</a:t>
            </a:r>
          </a:p>
        </p:txBody>
      </p:sp>
      <p:pic>
        <p:nvPicPr>
          <p:cNvPr id="648" name="codeplex-logo.jpg"/>
          <p:cNvPicPr>
            <a:picLocks noChangeAspect="1"/>
          </p:cNvPicPr>
          <p:nvPr/>
        </p:nvPicPr>
        <p:blipFill>
          <a:blip r:embed="rId4"/>
          <a:stretch>
            <a:fillRect/>
          </a:stretch>
        </p:blipFill>
        <p:spPr>
          <a:xfrm>
            <a:off x="398004" y="977821"/>
            <a:ext cx="2661048" cy="1013733"/>
          </a:xfrm>
          <a:prstGeom prst="rect">
            <a:avLst/>
          </a:prstGeom>
          <a:ln w="12700">
            <a:miter lim="400000"/>
          </a:ln>
        </p:spPr>
      </p:pic>
      <p:pic>
        <p:nvPicPr>
          <p:cNvPr id="649" name="6a00d8341c767353ef016762f7c808970b-800wi.png"/>
          <p:cNvPicPr>
            <a:picLocks noChangeAspect="1"/>
          </p:cNvPicPr>
          <p:nvPr/>
        </p:nvPicPr>
        <p:blipFill>
          <a:blip r:embed="rId5"/>
          <a:stretch>
            <a:fillRect/>
          </a:stretch>
        </p:blipFill>
        <p:spPr>
          <a:xfrm>
            <a:off x="7060428" y="424869"/>
            <a:ext cx="1259087" cy="1888630"/>
          </a:xfrm>
          <a:prstGeom prst="rect">
            <a:avLst/>
          </a:prstGeom>
          <a:ln w="12700">
            <a:miter lim="400000"/>
          </a:ln>
        </p:spPr>
      </p:pic>
      <p:sp>
        <p:nvSpPr>
          <p:cNvPr id="650" name="Shape 650"/>
          <p:cNvSpPr/>
          <p:nvPr/>
        </p:nvSpPr>
        <p:spPr>
          <a:xfrm>
            <a:off x="0" y="2709841"/>
            <a:ext cx="9230786" cy="872351"/>
          </a:xfrm>
          <a:prstGeom prst="rect">
            <a:avLst/>
          </a:prstGeom>
          <a:ln w="12700">
            <a:miter lim="400000"/>
          </a:ln>
          <a:extLst>
            <a:ext uri="{C572A759-6A51-4108-AA02-DFA0A04FC94B}">
              <ma14:wrappingTextBoxFlag xmlns="" xmlns:ma14="http://schemas.microsoft.com/office/mac/drawingml/2011/main" val="1"/>
            </a:ext>
          </a:extLst>
        </p:spPr>
        <p:txBody>
          <a:bodyPr lIns="35713" tIns="35713" rIns="35713" bIns="35713" anchor="ctr">
            <a:spAutoFit/>
          </a:bodyPr>
          <a:lstStyle>
            <a:lvl1pPr>
              <a:defRPr sz="4300">
                <a:solidFill>
                  <a:srgbClr val="FF9300"/>
                </a:solidFill>
                <a:latin typeface="Gill Sans SemiBold"/>
                <a:ea typeface="Gill Sans SemiBold"/>
                <a:cs typeface="Gill Sans SemiBold"/>
                <a:sym typeface="Gill Sans SemiBold"/>
              </a:defRPr>
            </a:lvl1pPr>
          </a:lstStyle>
          <a:p>
            <a:r>
              <a:rPr sz="2600" dirty="0">
                <a:solidFill>
                  <a:srgbClr val="30353F"/>
                </a:solidFill>
              </a:rPr>
              <a:t>Analyzed 1378 open source Windows Phone apps, comprising 12M SLOC, produced by 3376 developers.</a:t>
            </a:r>
          </a:p>
        </p:txBody>
      </p:sp>
      <p:sp>
        <p:nvSpPr>
          <p:cNvPr id="651" name="Shape 651"/>
          <p:cNvSpPr/>
          <p:nvPr/>
        </p:nvSpPr>
        <p:spPr>
          <a:xfrm>
            <a:off x="255970" y="5666429"/>
            <a:ext cx="72124" cy="626121"/>
          </a:xfrm>
          <a:prstGeom prst="rect">
            <a:avLst/>
          </a:prstGeom>
          <a:ln w="12700">
            <a:miter lim="400000"/>
          </a:ln>
          <a:extLst>
            <a:ext uri="{C572A759-6A51-4108-AA02-DFA0A04FC94B}">
              <ma14:wrappingTextBoxFlag xmlns="" xmlns:ma14="http://schemas.microsoft.com/office/mac/drawingml/2011/main" val="1"/>
            </a:ext>
          </a:extLst>
        </p:spPr>
        <p:txBody>
          <a:bodyPr wrap="none" lIns="35713" tIns="35713" rIns="35713" bIns="35713" anchor="ctr">
            <a:spAutoFit/>
          </a:bodyPr>
          <a:lstStyle>
            <a:lvl1pPr>
              <a:defRPr sz="3600" i="1">
                <a:solidFill>
                  <a:srgbClr val="000000"/>
                </a:solidFill>
                <a:latin typeface="+mn-lt"/>
                <a:ea typeface="+mn-ea"/>
                <a:cs typeface="+mn-cs"/>
                <a:sym typeface="Gill Sans"/>
              </a:defRPr>
            </a:lvl1pPr>
          </a:lstStyle>
          <a:p>
            <a:endParaRPr dirty="0"/>
          </a:p>
        </p:txBody>
      </p:sp>
      <p:sp>
        <p:nvSpPr>
          <p:cNvPr id="655" name="Shape 655"/>
          <p:cNvSpPr/>
          <p:nvPr/>
        </p:nvSpPr>
        <p:spPr>
          <a:xfrm>
            <a:off x="602473" y="4015631"/>
            <a:ext cx="8538405" cy="872351"/>
          </a:xfrm>
          <a:prstGeom prst="rect">
            <a:avLst/>
          </a:prstGeom>
          <a:ln w="12700">
            <a:miter lim="400000"/>
          </a:ln>
          <a:extLst>
            <a:ext uri="{C572A759-6A51-4108-AA02-DFA0A04FC94B}">
              <ma14:wrappingTextBoxFlag xmlns="" xmlns:ma14="http://schemas.microsoft.com/office/mac/drawingml/2011/main" val="1"/>
            </a:ext>
          </a:extLst>
        </p:spPr>
        <p:txBody>
          <a:bodyPr lIns="35713" tIns="35713" rIns="35713" bIns="35713" anchor="ctr">
            <a:spAutoFit/>
          </a:bodyPr>
          <a:lstStyle/>
          <a:p>
            <a:pPr algn="l">
              <a:defRPr>
                <a:solidFill>
                  <a:srgbClr val="000000"/>
                </a:solidFill>
                <a:latin typeface="+mn-lt"/>
                <a:ea typeface="+mn-ea"/>
                <a:cs typeface="+mn-cs"/>
                <a:sym typeface="Gill Sans"/>
              </a:defRPr>
            </a:pPr>
            <a:r>
              <a:rPr sz="2600" dirty="0"/>
              <a:t>Built a static analysis tool with Microsoft’s Roslyn</a:t>
            </a:r>
          </a:p>
          <a:p>
            <a:pPr algn="l">
              <a:defRPr>
                <a:solidFill>
                  <a:srgbClr val="000000"/>
                </a:solidFill>
                <a:latin typeface="+mn-lt"/>
                <a:ea typeface="+mn-ea"/>
                <a:cs typeface="+mn-cs"/>
                <a:sym typeface="Gill Sans"/>
              </a:defRPr>
            </a:pPr>
            <a:r>
              <a:rPr sz="2600" dirty="0"/>
              <a:t>(C# compiler </a:t>
            </a:r>
            <a:r>
              <a:rPr lang="en-US" sz="2600" dirty="0"/>
              <a:t>API</a:t>
            </a:r>
            <a:r>
              <a:rPr sz="2600" dirty="0"/>
              <a:t>s: syntax, symbol, binding)</a:t>
            </a:r>
          </a:p>
        </p:txBody>
      </p:sp>
      <p:sp>
        <p:nvSpPr>
          <p:cNvPr id="2" name="Slide Number Placeholder 1"/>
          <p:cNvSpPr>
            <a:spLocks noGrp="1"/>
          </p:cNvSpPr>
          <p:nvPr>
            <p:ph type="sldNum" sz="quarter" idx="2"/>
          </p:nvPr>
        </p:nvSpPr>
        <p:spPr/>
        <p:txBody>
          <a:bodyPr/>
          <a:lstStyle/>
          <a:p>
            <a:fld id="{86CB4B4D-7CA3-9044-876B-883B54F8677D}" type="slidenum">
              <a:rPr lang="uk-UA" smtClean="0"/>
              <a:pPr/>
              <a:t>64</a:t>
            </a:fld>
            <a:endParaRPr lang="uk-UA"/>
          </a:p>
        </p:txBody>
      </p:sp>
    </p:spTree>
    <p:custDataLst>
      <p:tags r:id="rId1"/>
    </p:custDataLst>
    <p:extLst>
      <p:ext uri="{BB962C8B-B14F-4D97-AF65-F5344CB8AC3E}">
        <p14:creationId xmlns:p14="http://schemas.microsoft.com/office/powerpoint/2010/main" val="2273592436"/>
      </p:ext>
    </p:extLst>
  </p:cSld>
  <p:clrMapOvr>
    <a:masterClrMapping/>
  </p:clrMapOvr>
  <p:transition spd="slow" advTm="24491"/>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 grpId="0" animBg="1" advAuto="0"/>
      <p:bldP spid="655"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p:cNvSpPr>
          <p:nvPr>
            <p:ph type="title"/>
          </p:nvPr>
        </p:nvSpPr>
        <p:spPr>
          <a:xfrm>
            <a:off x="250032" y="28937"/>
            <a:ext cx="8643938" cy="1220577"/>
          </a:xfrm>
          <a:prstGeom prst="rect">
            <a:avLst/>
          </a:prstGeom>
        </p:spPr>
        <p:txBody>
          <a:bodyPr/>
          <a:lstStyle/>
          <a:p>
            <a:pPr>
              <a:defRPr sz="5900"/>
            </a:pPr>
            <a:r>
              <a:rPr sz="4000" dirty="0"/>
              <a:t>developers need a refactoring tool: </a:t>
            </a:r>
            <a:r>
              <a:rPr sz="4000" cap="all" dirty="0"/>
              <a:t>asyncifier</a:t>
            </a:r>
          </a:p>
        </p:txBody>
      </p:sp>
      <p:sp>
        <p:nvSpPr>
          <p:cNvPr id="674" name="Shape 674"/>
          <p:cNvSpPr/>
          <p:nvPr/>
        </p:nvSpPr>
        <p:spPr>
          <a:xfrm>
            <a:off x="13863" y="2241568"/>
            <a:ext cx="9338498" cy="472241"/>
          </a:xfrm>
          <a:prstGeom prst="rect">
            <a:avLst/>
          </a:prstGeom>
          <a:ln w="12700">
            <a:miter lim="400000"/>
          </a:ln>
          <a:extLst>
            <a:ext uri="{C572A759-6A51-4108-AA02-DFA0A04FC94B}">
              <ma14:wrappingTextBoxFlag xmlns="" xmlns:ma14="http://schemas.microsoft.com/office/mac/drawingml/2011/main" val="1"/>
            </a:ext>
          </a:extLst>
        </p:spPr>
        <p:txBody>
          <a:bodyPr lIns="35713" tIns="35713" rIns="35713" bIns="35713" anchor="ctr">
            <a:spAutoFit/>
          </a:bodyPr>
          <a:lstStyle>
            <a:lvl1pPr algn="l">
              <a:defRPr>
                <a:solidFill>
                  <a:srgbClr val="000000"/>
                </a:solidFill>
                <a:latin typeface="+mn-lt"/>
                <a:ea typeface="+mn-ea"/>
                <a:cs typeface="+mn-cs"/>
                <a:sym typeface="Gill Sans"/>
              </a:defRPr>
            </a:lvl1pPr>
          </a:lstStyle>
          <a:p>
            <a:r>
              <a:rPr sz="2600" dirty="0"/>
              <a:t>Microsoft officially no longer recommends these operations</a:t>
            </a:r>
          </a:p>
        </p:txBody>
      </p:sp>
      <p:pic>
        <p:nvPicPr>
          <p:cNvPr id="675" name="pasted-image-small.png"/>
          <p:cNvPicPr>
            <a:picLocks noChangeAspect="1"/>
          </p:cNvPicPr>
          <p:nvPr/>
        </p:nvPicPr>
        <p:blipFill>
          <a:blip r:embed="rId4"/>
          <a:stretch>
            <a:fillRect/>
          </a:stretch>
        </p:blipFill>
        <p:spPr>
          <a:xfrm>
            <a:off x="986350" y="3164290"/>
            <a:ext cx="2876304" cy="606721"/>
          </a:xfrm>
          <a:prstGeom prst="rect">
            <a:avLst/>
          </a:prstGeom>
          <a:ln w="12700">
            <a:miter lim="400000"/>
          </a:ln>
        </p:spPr>
      </p:pic>
      <p:pic>
        <p:nvPicPr>
          <p:cNvPr id="676" name="pasted-image.tif"/>
          <p:cNvPicPr>
            <a:picLocks noChangeAspect="1"/>
          </p:cNvPicPr>
          <p:nvPr/>
        </p:nvPicPr>
        <p:blipFill>
          <a:blip r:embed="rId5"/>
          <a:stretch>
            <a:fillRect/>
          </a:stretch>
        </p:blipFill>
        <p:spPr>
          <a:xfrm>
            <a:off x="5718090" y="3065814"/>
            <a:ext cx="1632102" cy="803673"/>
          </a:xfrm>
          <a:prstGeom prst="rect">
            <a:avLst/>
          </a:prstGeom>
          <a:ln w="12700">
            <a:miter lim="400000"/>
          </a:ln>
        </p:spPr>
      </p:pic>
      <p:sp>
        <p:nvSpPr>
          <p:cNvPr id="677" name="Shape 677"/>
          <p:cNvSpPr/>
          <p:nvPr/>
        </p:nvSpPr>
        <p:spPr>
          <a:xfrm>
            <a:off x="145383" y="4096733"/>
            <a:ext cx="8853236" cy="472241"/>
          </a:xfrm>
          <a:prstGeom prst="rect">
            <a:avLst/>
          </a:prstGeom>
          <a:ln w="12700">
            <a:miter lim="400000"/>
          </a:ln>
          <a:extLst>
            <a:ext uri="{C572A759-6A51-4108-AA02-DFA0A04FC94B}">
              <ma14:wrappingTextBoxFlag xmlns="" xmlns:ma14="http://schemas.microsoft.com/office/mac/drawingml/2011/main" val="1"/>
            </a:ext>
          </a:extLst>
        </p:spPr>
        <p:txBody>
          <a:bodyPr lIns="35713" tIns="35713" rIns="35713" bIns="35713" anchor="ctr">
            <a:spAutoFit/>
          </a:bodyPr>
          <a:lstStyle>
            <a:lvl1pPr algn="l">
              <a:defRPr>
                <a:solidFill>
                  <a:srgbClr val="000000"/>
                </a:solidFill>
                <a:latin typeface="+mn-lt"/>
                <a:ea typeface="+mn-ea"/>
                <a:cs typeface="+mn-cs"/>
                <a:sym typeface="Gill Sans"/>
              </a:defRPr>
            </a:lvl1pPr>
          </a:lstStyle>
          <a:p>
            <a:r>
              <a:rPr sz="2600" dirty="0"/>
              <a:t>Refactoring from callbacks to async/await is non-trivial</a:t>
            </a:r>
          </a:p>
        </p:txBody>
      </p:sp>
      <p:sp>
        <p:nvSpPr>
          <p:cNvPr id="678" name="Shape 678"/>
          <p:cNvSpPr/>
          <p:nvPr/>
        </p:nvSpPr>
        <p:spPr>
          <a:xfrm>
            <a:off x="260146" y="5097291"/>
            <a:ext cx="8655254" cy="872351"/>
          </a:xfrm>
          <a:prstGeom prst="rect">
            <a:avLst/>
          </a:prstGeom>
          <a:ln w="12700">
            <a:miter lim="400000"/>
          </a:ln>
          <a:extLst>
            <a:ext uri="{C572A759-6A51-4108-AA02-DFA0A04FC94B}">
              <ma14:wrappingTextBoxFlag xmlns="" xmlns:ma14="http://schemas.microsoft.com/office/mac/drawingml/2011/main" val="1"/>
            </a:ext>
          </a:extLst>
        </p:spPr>
        <p:txBody>
          <a:bodyPr wrap="square" lIns="35713" tIns="35713" rIns="35713" bIns="35713" anchor="ctr">
            <a:spAutoFit/>
          </a:bodyPr>
          <a:lstStyle/>
          <a:p>
            <a:pPr>
              <a:defRPr sz="5000">
                <a:solidFill>
                  <a:srgbClr val="FF9300"/>
                </a:solidFill>
                <a:latin typeface="Gill Sans SemiBold"/>
                <a:ea typeface="Gill Sans SemiBold"/>
                <a:cs typeface="Gill Sans SemiBold"/>
                <a:sym typeface="Gill Sans SemiBold"/>
              </a:defRPr>
            </a:pPr>
            <a:r>
              <a:rPr sz="2600" dirty="0"/>
              <a:t>We built ASYNCIFIER:  </a:t>
            </a:r>
          </a:p>
          <a:p>
            <a:pPr>
              <a:defRPr sz="5000">
                <a:solidFill>
                  <a:srgbClr val="FF9300"/>
                </a:solidFill>
                <a:latin typeface="Gill Sans SemiBold"/>
                <a:ea typeface="Gill Sans SemiBold"/>
                <a:cs typeface="Gill Sans SemiBold"/>
                <a:sym typeface="Gill Sans SemiBold"/>
              </a:defRPr>
            </a:pPr>
            <a:r>
              <a:rPr sz="2600" dirty="0"/>
              <a:t>a refactoring tool to upgrade callback code to async/await</a:t>
            </a:r>
          </a:p>
        </p:txBody>
      </p:sp>
      <p:sp>
        <p:nvSpPr>
          <p:cNvPr id="679" name="Shape 679"/>
          <p:cNvSpPr/>
          <p:nvPr/>
        </p:nvSpPr>
        <p:spPr>
          <a:xfrm>
            <a:off x="59234" y="1398943"/>
            <a:ext cx="9025532" cy="472241"/>
          </a:xfrm>
          <a:prstGeom prst="rect">
            <a:avLst/>
          </a:prstGeom>
          <a:ln w="12700">
            <a:miter lim="400000"/>
          </a:ln>
          <a:extLst>
            <a:ext uri="{C572A759-6A51-4108-AA02-DFA0A04FC94B}">
              <ma14:wrappingTextBoxFlag xmlns="" xmlns:ma14="http://schemas.microsoft.com/office/mac/drawingml/2011/main" val="1"/>
            </a:ext>
          </a:extLst>
        </p:spPr>
        <p:txBody>
          <a:bodyPr lIns="35713" tIns="35713" rIns="35713" bIns="35713" anchor="ctr">
            <a:spAutoFit/>
          </a:bodyPr>
          <a:lstStyle>
            <a:lvl1pPr algn="l">
              <a:defRPr>
                <a:solidFill>
                  <a:srgbClr val="000000"/>
                </a:solidFill>
                <a:latin typeface="+mn-lt"/>
                <a:ea typeface="+mn-ea"/>
                <a:cs typeface="+mn-cs"/>
                <a:sym typeface="Gill Sans"/>
              </a:defRPr>
            </a:lvl1pPr>
          </a:lstStyle>
          <a:p>
            <a:r>
              <a:rPr sz="2600" dirty="0"/>
              <a:t>Developers heavily use callback-based operations</a:t>
            </a:r>
          </a:p>
        </p:txBody>
      </p:sp>
      <p:sp>
        <p:nvSpPr>
          <p:cNvPr id="2" name="Slide Number Placeholder 1"/>
          <p:cNvSpPr>
            <a:spLocks noGrp="1"/>
          </p:cNvSpPr>
          <p:nvPr>
            <p:ph type="sldNum" sz="quarter" idx="2"/>
          </p:nvPr>
        </p:nvSpPr>
        <p:spPr/>
        <p:txBody>
          <a:bodyPr/>
          <a:lstStyle/>
          <a:p>
            <a:fld id="{86CB4B4D-7CA3-9044-876B-883B54F8677D}" type="slidenum">
              <a:rPr lang="uk-UA" smtClean="0"/>
              <a:pPr/>
              <a:t>65</a:t>
            </a:fld>
            <a:endParaRPr lang="uk-UA"/>
          </a:p>
        </p:txBody>
      </p:sp>
    </p:spTree>
    <p:custDataLst>
      <p:tags r:id="rId1"/>
    </p:custDataLst>
    <p:extLst>
      <p:ext uri="{BB962C8B-B14F-4D97-AF65-F5344CB8AC3E}">
        <p14:creationId xmlns:p14="http://schemas.microsoft.com/office/powerpoint/2010/main" val="166846322"/>
      </p:ext>
    </p:extLst>
  </p:cSld>
  <p:clrMapOvr>
    <a:masterClrMapping/>
  </p:clrMapOvr>
  <p:transition spd="slow" advTm="41225"/>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7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67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67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6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 grpId="0" animBg="1" advAuto="0"/>
      <p:bldP spid="675" grpId="0" animBg="1" advAuto="0"/>
      <p:bldP spid="676" grpId="0" animBg="1" advAuto="0"/>
      <p:bldP spid="677" grpId="0" animBg="1" advAuto="0"/>
      <p:bldP spid="678"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Shape 750"/>
          <p:cNvSpPr>
            <a:spLocks noGrp="1"/>
          </p:cNvSpPr>
          <p:nvPr>
            <p:ph type="title"/>
          </p:nvPr>
        </p:nvSpPr>
        <p:spPr>
          <a:xfrm>
            <a:off x="250032" y="1625"/>
            <a:ext cx="8643938" cy="1220578"/>
          </a:xfrm>
          <a:prstGeom prst="rect">
            <a:avLst/>
          </a:prstGeom>
        </p:spPr>
        <p:txBody>
          <a:bodyPr/>
          <a:lstStyle/>
          <a:p>
            <a:r>
              <a:rPr dirty="0"/>
              <a:t>developers need a bug fixing tool: </a:t>
            </a:r>
            <a:r>
              <a:rPr lang="en-US" dirty="0"/>
              <a:t>C</a:t>
            </a:r>
            <a:r>
              <a:rPr dirty="0"/>
              <a:t>orrector</a:t>
            </a:r>
          </a:p>
        </p:txBody>
      </p:sp>
      <p:sp>
        <p:nvSpPr>
          <p:cNvPr id="752" name="Shape 752"/>
          <p:cNvSpPr/>
          <p:nvPr/>
        </p:nvSpPr>
        <p:spPr>
          <a:xfrm>
            <a:off x="156132" y="2055929"/>
            <a:ext cx="8831739" cy="1272456"/>
          </a:xfrm>
          <a:prstGeom prst="rect">
            <a:avLst/>
          </a:prstGeom>
          <a:ln w="12700">
            <a:miter lim="400000"/>
          </a:ln>
          <a:extLst>
            <a:ext uri="{C572A759-6A51-4108-AA02-DFA0A04FC94B}">
              <ma14:wrappingTextBoxFlag xmlns="" xmlns:ma14="http://schemas.microsoft.com/office/mac/drawingml/2011/main" val="1"/>
            </a:ext>
          </a:extLst>
        </p:spPr>
        <p:txBody>
          <a:bodyPr lIns="35715" tIns="35715" rIns="35715" bIns="35715" anchor="ctr">
            <a:spAutoFit/>
          </a:bodyPr>
          <a:lstStyle/>
          <a:p>
            <a:pPr>
              <a:defRPr>
                <a:solidFill>
                  <a:srgbClr val="941751"/>
                </a:solidFill>
                <a:latin typeface="+mn-lt"/>
                <a:ea typeface="+mn-ea"/>
                <a:cs typeface="+mn-cs"/>
                <a:sym typeface="Gill Sans"/>
              </a:defRPr>
            </a:pPr>
            <a:r>
              <a:rPr sz="2600" dirty="0"/>
              <a:t>We built </a:t>
            </a:r>
            <a:r>
              <a:rPr sz="2600" cap="all" dirty="0"/>
              <a:t>Corrector</a:t>
            </a:r>
            <a:r>
              <a:rPr sz="2600" dirty="0"/>
              <a:t>:  </a:t>
            </a:r>
          </a:p>
          <a:p>
            <a:pPr>
              <a:defRPr>
                <a:solidFill>
                  <a:srgbClr val="941751"/>
                </a:solidFill>
                <a:latin typeface="+mn-lt"/>
                <a:ea typeface="+mn-ea"/>
                <a:cs typeface="+mn-cs"/>
                <a:sym typeface="Gill Sans"/>
              </a:defRPr>
            </a:pPr>
            <a:r>
              <a:rPr sz="2600" dirty="0"/>
              <a:t>a transformation tool to find and correct the misused async/await</a:t>
            </a:r>
          </a:p>
        </p:txBody>
      </p:sp>
      <p:sp>
        <p:nvSpPr>
          <p:cNvPr id="753" name="Shape 753"/>
          <p:cNvSpPr/>
          <p:nvPr/>
        </p:nvSpPr>
        <p:spPr>
          <a:xfrm>
            <a:off x="740799" y="3722502"/>
            <a:ext cx="2889007" cy="872347"/>
          </a:xfrm>
          <a:prstGeom prst="rect">
            <a:avLst/>
          </a:prstGeom>
          <a:ln w="12700">
            <a:miter lim="400000"/>
          </a:ln>
          <a:extLst>
            <a:ext uri="{C572A759-6A51-4108-AA02-DFA0A04FC94B}">
              <ma14:wrappingTextBoxFlag xmlns="" xmlns:ma14="http://schemas.microsoft.com/office/mac/drawingml/2011/main" val="1"/>
            </a:ext>
          </a:extLst>
        </p:spPr>
        <p:txBody>
          <a:bodyPr lIns="35715" tIns="35715" rIns="35715" bIns="35715" anchor="ctr">
            <a:spAutoFit/>
          </a:bodyPr>
          <a:lstStyle>
            <a:lvl1pPr algn="l">
              <a:defRPr>
                <a:solidFill>
                  <a:srgbClr val="000000"/>
                </a:solidFill>
                <a:latin typeface="+mn-lt"/>
                <a:ea typeface="+mn-ea"/>
                <a:cs typeface="+mn-cs"/>
                <a:sym typeface="Gill Sans"/>
              </a:defRPr>
            </a:lvl1pPr>
          </a:lstStyle>
          <a:p>
            <a:r>
              <a:rPr sz="2600" dirty="0"/>
              <a:t>Batch mode to fix existing mistakes</a:t>
            </a:r>
          </a:p>
        </p:txBody>
      </p:sp>
      <p:sp>
        <p:nvSpPr>
          <p:cNvPr id="754" name="Shape 754"/>
          <p:cNvSpPr/>
          <p:nvPr/>
        </p:nvSpPr>
        <p:spPr>
          <a:xfrm>
            <a:off x="4817645" y="3722501"/>
            <a:ext cx="4326355" cy="872347"/>
          </a:xfrm>
          <a:prstGeom prst="rect">
            <a:avLst/>
          </a:prstGeom>
          <a:ln w="12700">
            <a:miter lim="400000"/>
          </a:ln>
          <a:extLst>
            <a:ext uri="{C572A759-6A51-4108-AA02-DFA0A04FC94B}">
              <ma14:wrappingTextBoxFlag xmlns="" xmlns:ma14="http://schemas.microsoft.com/office/mac/drawingml/2011/main" val="1"/>
            </a:ext>
          </a:extLst>
        </p:spPr>
        <p:txBody>
          <a:bodyPr wrap="square" lIns="35715" tIns="35715" rIns="35715" bIns="35715" anchor="ctr">
            <a:spAutoFit/>
          </a:bodyPr>
          <a:lstStyle>
            <a:lvl1pPr>
              <a:defRPr>
                <a:solidFill>
                  <a:srgbClr val="000000"/>
                </a:solidFill>
                <a:latin typeface="+mn-lt"/>
                <a:ea typeface="+mn-ea"/>
                <a:cs typeface="+mn-cs"/>
                <a:sym typeface="Gill Sans"/>
              </a:defRPr>
            </a:lvl1pPr>
          </a:lstStyle>
          <a:p>
            <a:r>
              <a:rPr sz="2600" dirty="0"/>
              <a:t>Quick fix (VS) mode prevent</a:t>
            </a:r>
            <a:r>
              <a:rPr lang="en-US" sz="2600" dirty="0"/>
              <a:t>s</a:t>
            </a:r>
            <a:r>
              <a:rPr sz="2600" dirty="0"/>
              <a:t> user from introducing mistake</a:t>
            </a:r>
            <a:r>
              <a:rPr lang="en-US" sz="2600" dirty="0"/>
              <a:t>s</a:t>
            </a:r>
            <a:endParaRPr sz="2600" dirty="0"/>
          </a:p>
        </p:txBody>
      </p:sp>
      <p:sp>
        <p:nvSpPr>
          <p:cNvPr id="757" name="Shape 757"/>
          <p:cNvSpPr/>
          <p:nvPr/>
        </p:nvSpPr>
        <p:spPr>
          <a:xfrm>
            <a:off x="220446" y="1375035"/>
            <a:ext cx="7071277" cy="472237"/>
          </a:xfrm>
          <a:prstGeom prst="rect">
            <a:avLst/>
          </a:prstGeom>
          <a:ln w="12700">
            <a:miter lim="400000"/>
          </a:ln>
          <a:extLst>
            <a:ext uri="{C572A759-6A51-4108-AA02-DFA0A04FC94B}">
              <ma14:wrappingTextBoxFlag xmlns="" xmlns:ma14="http://schemas.microsoft.com/office/mac/drawingml/2011/main" val="1"/>
            </a:ext>
          </a:extLst>
        </p:spPr>
        <p:txBody>
          <a:bodyPr wrap="none" lIns="35715" tIns="35715" rIns="35715" bIns="35715" anchor="ctr">
            <a:spAutoFit/>
          </a:bodyPr>
          <a:lstStyle>
            <a:lvl1pPr algn="l">
              <a:defRPr>
                <a:solidFill>
                  <a:srgbClr val="000000"/>
                </a:solidFill>
                <a:latin typeface="+mn-lt"/>
                <a:ea typeface="+mn-ea"/>
                <a:cs typeface="+mn-cs"/>
                <a:sym typeface="Gill Sans"/>
              </a:defRPr>
            </a:lvl1pPr>
          </a:lstStyle>
          <a:p>
            <a:r>
              <a:rPr sz="2600" dirty="0"/>
              <a:t>Developers frequently misuse async/await keywords</a:t>
            </a:r>
          </a:p>
        </p:txBody>
      </p:sp>
      <p:sp>
        <p:nvSpPr>
          <p:cNvPr id="2" name="Slide Number Placeholder 1"/>
          <p:cNvSpPr>
            <a:spLocks noGrp="1"/>
          </p:cNvSpPr>
          <p:nvPr>
            <p:ph type="sldNum" sz="quarter" idx="2"/>
          </p:nvPr>
        </p:nvSpPr>
        <p:spPr/>
        <p:txBody>
          <a:bodyPr/>
          <a:lstStyle/>
          <a:p>
            <a:fld id="{86CB4B4D-7CA3-9044-876B-883B54F8677D}" type="slidenum">
              <a:rPr lang="uk-UA" smtClean="0"/>
              <a:pPr/>
              <a:t>66</a:t>
            </a:fld>
            <a:endParaRPr lang="uk-UA"/>
          </a:p>
        </p:txBody>
      </p:sp>
    </p:spTree>
    <p:custDataLst>
      <p:tags r:id="rId1"/>
    </p:custDataLst>
    <p:extLst>
      <p:ext uri="{BB962C8B-B14F-4D97-AF65-F5344CB8AC3E}">
        <p14:creationId xmlns:p14="http://schemas.microsoft.com/office/powerpoint/2010/main" val="1517198956"/>
      </p:ext>
    </p:extLst>
  </p:cSld>
  <p:clrMapOvr>
    <a:masterClrMapping/>
  </p:clrMapOvr>
  <p:transition spd="slow" advTm="44957"/>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2" grpId="0" animBg="1" advAuto="0"/>
      <p:bldP spid="753" grpId="0" animBg="1" advAuto="0"/>
      <p:bldP spid="754"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Shape 782"/>
          <p:cNvSpPr>
            <a:spLocks noGrp="1"/>
          </p:cNvSpPr>
          <p:nvPr>
            <p:ph type="title"/>
          </p:nvPr>
        </p:nvSpPr>
        <p:spPr>
          <a:prstGeom prst="rect">
            <a:avLst/>
          </a:prstGeom>
        </p:spPr>
        <p:txBody>
          <a:bodyPr/>
          <a:lstStyle/>
          <a:p>
            <a:r>
              <a:t>Empirical evaluation</a:t>
            </a:r>
          </a:p>
        </p:txBody>
      </p:sp>
      <p:sp>
        <p:nvSpPr>
          <p:cNvPr id="783" name="Shape 783"/>
          <p:cNvSpPr/>
          <p:nvPr/>
        </p:nvSpPr>
        <p:spPr>
          <a:xfrm>
            <a:off x="104272" y="2099647"/>
            <a:ext cx="3963171" cy="47224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a:solidFill>
                  <a:srgbClr val="008F00"/>
                </a:solidFill>
                <a:latin typeface="Gill Sans SemiBold"/>
                <a:ea typeface="Gill Sans SemiBold"/>
                <a:cs typeface="Gill Sans SemiBold"/>
                <a:sym typeface="Gill Sans SemiBold"/>
              </a:defRPr>
            </a:lvl1pPr>
          </a:lstStyle>
          <a:p>
            <a:r>
              <a:rPr sz="2600" dirty="0"/>
              <a:t>(</a:t>
            </a:r>
            <a:r>
              <a:rPr lang="en-US" sz="2600" dirty="0"/>
              <a:t>EQ</a:t>
            </a:r>
            <a:r>
              <a:rPr sz="2600" dirty="0"/>
              <a:t>1) Are they applicable?</a:t>
            </a:r>
          </a:p>
        </p:txBody>
      </p:sp>
      <p:sp>
        <p:nvSpPr>
          <p:cNvPr id="784" name="Shape 784"/>
          <p:cNvSpPr/>
          <p:nvPr/>
        </p:nvSpPr>
        <p:spPr>
          <a:xfrm>
            <a:off x="231204" y="938408"/>
            <a:ext cx="8484037" cy="87235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lvl1pPr algn="l">
              <a:defRPr>
                <a:solidFill>
                  <a:srgbClr val="000000"/>
                </a:solidFill>
                <a:latin typeface="+mn-lt"/>
                <a:ea typeface="+mn-ea"/>
                <a:cs typeface="+mn-cs"/>
                <a:sym typeface="Gill Sans"/>
              </a:defRPr>
            </a:lvl1pPr>
          </a:lstStyle>
          <a:p>
            <a:r>
              <a:rPr sz="2600" dirty="0"/>
              <a:t>Used the same code corpus from the Formative Empirical Study:  1378 WP apps, 12M SLOC</a:t>
            </a:r>
          </a:p>
        </p:txBody>
      </p:sp>
      <p:sp>
        <p:nvSpPr>
          <p:cNvPr id="785" name="Shape 785"/>
          <p:cNvSpPr/>
          <p:nvPr/>
        </p:nvSpPr>
        <p:spPr>
          <a:xfrm>
            <a:off x="47207" y="3380097"/>
            <a:ext cx="6227951" cy="47224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a:solidFill>
                  <a:srgbClr val="008F00"/>
                </a:solidFill>
                <a:latin typeface="Gill Sans SemiBold"/>
                <a:ea typeface="Gill Sans SemiBold"/>
                <a:cs typeface="Gill Sans SemiBold"/>
                <a:sym typeface="Gill Sans SemiBold"/>
              </a:defRPr>
            </a:lvl1pPr>
          </a:lstStyle>
          <a:p>
            <a:r>
              <a:rPr sz="2600" dirty="0"/>
              <a:t>(</a:t>
            </a:r>
            <a:r>
              <a:rPr lang="en-US" sz="2600" dirty="0"/>
              <a:t>EQ</a:t>
            </a:r>
            <a:r>
              <a:rPr sz="2600" dirty="0"/>
              <a:t>2) What is the impact o</a:t>
            </a:r>
            <a:r>
              <a:rPr lang="en-US" sz="2600" dirty="0"/>
              <a:t>n productivity</a:t>
            </a:r>
            <a:r>
              <a:rPr sz="2600" dirty="0"/>
              <a:t>?</a:t>
            </a:r>
            <a:endParaRPr sz="2600" dirty="0">
              <a:latin typeface="+mn-lt"/>
              <a:ea typeface="+mn-ea"/>
              <a:cs typeface="+mn-cs"/>
              <a:sym typeface="Gill Sans"/>
            </a:endParaRPr>
          </a:p>
        </p:txBody>
      </p:sp>
      <p:sp>
        <p:nvSpPr>
          <p:cNvPr id="786" name="Shape 786"/>
          <p:cNvSpPr/>
          <p:nvPr/>
        </p:nvSpPr>
        <p:spPr>
          <a:xfrm>
            <a:off x="0" y="4759624"/>
            <a:ext cx="6160061" cy="47224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a:solidFill>
                  <a:srgbClr val="008F00"/>
                </a:solidFill>
                <a:latin typeface="Gill Sans SemiBold"/>
                <a:ea typeface="Gill Sans SemiBold"/>
                <a:cs typeface="Gill Sans SemiBold"/>
                <a:sym typeface="Gill Sans SemiBold"/>
              </a:defRPr>
            </a:lvl1pPr>
          </a:lstStyle>
          <a:p>
            <a:r>
              <a:rPr sz="2600" dirty="0"/>
              <a:t>(</a:t>
            </a:r>
            <a:r>
              <a:rPr lang="en-US" sz="2600" dirty="0"/>
              <a:t>EQ</a:t>
            </a:r>
            <a:r>
              <a:rPr sz="2600" dirty="0"/>
              <a:t>3) </a:t>
            </a:r>
            <a:r>
              <a:rPr lang="en-US" sz="2600" dirty="0"/>
              <a:t>What is the run-time performance?</a:t>
            </a:r>
            <a:endParaRPr sz="2600" dirty="0"/>
          </a:p>
        </p:txBody>
      </p:sp>
      <p:sp>
        <p:nvSpPr>
          <p:cNvPr id="787" name="Shape 787"/>
          <p:cNvSpPr/>
          <p:nvPr/>
        </p:nvSpPr>
        <p:spPr>
          <a:xfrm>
            <a:off x="16933" y="6020387"/>
            <a:ext cx="7843490" cy="47224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a:solidFill>
                  <a:srgbClr val="008F00"/>
                </a:solidFill>
                <a:latin typeface="Gill Sans SemiBold"/>
                <a:ea typeface="Gill Sans SemiBold"/>
                <a:cs typeface="Gill Sans SemiBold"/>
                <a:sym typeface="Gill Sans SemiBold"/>
              </a:defRPr>
            </a:lvl1pPr>
          </a:lstStyle>
          <a:p>
            <a:r>
              <a:rPr sz="2600" dirty="0"/>
              <a:t>(</a:t>
            </a:r>
            <a:r>
              <a:rPr lang="en-US" sz="2600" dirty="0"/>
              <a:t>EQ</a:t>
            </a:r>
            <a:r>
              <a:rPr sz="2600" dirty="0"/>
              <a:t>4) </a:t>
            </a:r>
            <a:r>
              <a:rPr lang="en-US" sz="2600" dirty="0"/>
              <a:t>Do developers find </a:t>
            </a:r>
            <a:r>
              <a:rPr sz="2600" dirty="0"/>
              <a:t>the transformations useful?</a:t>
            </a:r>
          </a:p>
        </p:txBody>
      </p:sp>
      <p:sp>
        <p:nvSpPr>
          <p:cNvPr id="9" name="Shape 783"/>
          <p:cNvSpPr/>
          <p:nvPr/>
        </p:nvSpPr>
        <p:spPr>
          <a:xfrm>
            <a:off x="459868" y="2489109"/>
            <a:ext cx="7756364" cy="47224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a:solidFill>
                  <a:srgbClr val="008F00"/>
                </a:solidFill>
                <a:latin typeface="Gill Sans SemiBold"/>
                <a:ea typeface="Gill Sans SemiBold"/>
                <a:cs typeface="Gill Sans SemiBold"/>
                <a:sym typeface="Gill Sans SemiBold"/>
              </a:defRPr>
            </a:lvl1pPr>
          </a:lstStyle>
          <a:p>
            <a:r>
              <a:rPr lang="en-US" sz="2600" dirty="0"/>
              <a:t>A: Yes, applied successfully on thousands of instances</a:t>
            </a:r>
            <a:endParaRPr sz="2600" dirty="0"/>
          </a:p>
        </p:txBody>
      </p:sp>
      <p:sp>
        <p:nvSpPr>
          <p:cNvPr id="10" name="Shape 783"/>
          <p:cNvSpPr/>
          <p:nvPr/>
        </p:nvSpPr>
        <p:spPr>
          <a:xfrm>
            <a:off x="457200" y="3843872"/>
            <a:ext cx="7003065" cy="47224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a:solidFill>
                  <a:srgbClr val="008F00"/>
                </a:solidFill>
                <a:latin typeface="Gill Sans SemiBold"/>
                <a:ea typeface="Gill Sans SemiBold"/>
                <a:cs typeface="Gill Sans SemiBold"/>
                <a:sym typeface="Gill Sans SemiBold"/>
              </a:defRPr>
            </a:lvl1pPr>
          </a:lstStyle>
          <a:p>
            <a:r>
              <a:rPr lang="en-US" sz="2600" dirty="0"/>
              <a:t>A: Each refactoring changes 29 LOC, non-trivial</a:t>
            </a:r>
            <a:endParaRPr sz="2600" dirty="0"/>
          </a:p>
        </p:txBody>
      </p:sp>
      <p:sp>
        <p:nvSpPr>
          <p:cNvPr id="11" name="Shape 783"/>
          <p:cNvSpPr/>
          <p:nvPr/>
        </p:nvSpPr>
        <p:spPr>
          <a:xfrm>
            <a:off x="457200" y="5257803"/>
            <a:ext cx="5535166" cy="47224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a:solidFill>
                  <a:srgbClr val="008F00"/>
                </a:solidFill>
                <a:latin typeface="Gill Sans SemiBold"/>
                <a:ea typeface="Gill Sans SemiBold"/>
                <a:cs typeface="Gill Sans SemiBold"/>
                <a:sym typeface="Gill Sans SemiBold"/>
              </a:defRPr>
            </a:lvl1pPr>
          </a:lstStyle>
          <a:p>
            <a:r>
              <a:rPr lang="en-US" sz="2600" dirty="0"/>
              <a:t>A:  &lt; 2sec, suitable for interactive use</a:t>
            </a:r>
            <a:endParaRPr sz="2600"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67</a:t>
            </a:fld>
            <a:endParaRPr lang="uk-UA"/>
          </a:p>
        </p:txBody>
      </p:sp>
    </p:spTree>
    <p:custDataLst>
      <p:tags r:id="rId1"/>
    </p:custDataLst>
    <p:extLst>
      <p:ext uri="{BB962C8B-B14F-4D97-AF65-F5344CB8AC3E}">
        <p14:creationId xmlns:p14="http://schemas.microsoft.com/office/powerpoint/2010/main" val="1776726171"/>
      </p:ext>
    </p:extLst>
  </p:cSld>
  <p:clrMapOvr>
    <a:masterClrMapping/>
  </p:clrMapOvr>
  <p:transition spd="slow" advTm="4868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83"/>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785"/>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86"/>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7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 grpId="0" animBg="1" advAuto="0"/>
      <p:bldP spid="785" grpId="0" animBg="1" advAuto="0"/>
      <p:bldP spid="786" grpId="0" animBg="1" advAuto="0"/>
      <p:bldP spid="787" grpId="0" animBg="1" advAuto="0"/>
      <p:bldP spid="9" grpId="0" animBg="1" advAuto="0"/>
      <p:bldP spid="10" grpId="0" animBg="1" advAuto="0"/>
      <p:bldP spid="11" grpId="0"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809"/>
          <p:cNvSpPr/>
          <p:nvPr/>
        </p:nvSpPr>
        <p:spPr>
          <a:xfrm>
            <a:off x="23322" y="851052"/>
            <a:ext cx="8035412" cy="1499189"/>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lgn="l">
              <a:lnSpc>
                <a:spcPct val="120000"/>
              </a:lnSpc>
              <a:defRPr>
                <a:solidFill>
                  <a:srgbClr val="000000"/>
                </a:solidFill>
                <a:latin typeface="+mn-lt"/>
                <a:ea typeface="+mn-ea"/>
                <a:cs typeface="+mn-cs"/>
                <a:sym typeface="Gill Sans"/>
              </a:defRPr>
            </a:pPr>
            <a:r>
              <a:rPr sz="2600" dirty="0"/>
              <a:t>Chose 10 most recently updated apps that have callbacks.</a:t>
            </a:r>
          </a:p>
          <a:p>
            <a:pPr algn="l">
              <a:lnSpc>
                <a:spcPct val="120000"/>
              </a:lnSpc>
              <a:defRPr>
                <a:solidFill>
                  <a:srgbClr val="000000"/>
                </a:solidFill>
                <a:latin typeface="+mn-lt"/>
                <a:ea typeface="+mn-ea"/>
                <a:cs typeface="+mn-cs"/>
                <a:sym typeface="Gill Sans"/>
              </a:defRPr>
            </a:pPr>
            <a:r>
              <a:rPr sz="2600" dirty="0"/>
              <a:t>Applied Asyncifier ourselves and offered patches.</a:t>
            </a:r>
          </a:p>
          <a:p>
            <a:pPr algn="l">
              <a:lnSpc>
                <a:spcPct val="120000"/>
              </a:lnSpc>
              <a:defRPr>
                <a:solidFill>
                  <a:srgbClr val="000000"/>
                </a:solidFill>
                <a:latin typeface="+mn-lt"/>
                <a:ea typeface="+mn-ea"/>
                <a:cs typeface="+mn-cs"/>
                <a:sym typeface="Gill Sans"/>
              </a:defRPr>
            </a:pPr>
            <a:r>
              <a:rPr sz="2600" dirty="0"/>
              <a:t>9 out of 10 apps responded and accepted 28 refactorings.</a:t>
            </a:r>
          </a:p>
        </p:txBody>
      </p:sp>
      <p:sp>
        <p:nvSpPr>
          <p:cNvPr id="810" name="Shape 810"/>
          <p:cNvSpPr/>
          <p:nvPr/>
        </p:nvSpPr>
        <p:spPr>
          <a:xfrm>
            <a:off x="36242" y="2328049"/>
            <a:ext cx="9071516" cy="87235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algn="l">
              <a:defRPr sz="4300">
                <a:solidFill>
                  <a:srgbClr val="008F00"/>
                </a:solidFill>
                <a:latin typeface="+mn-lt"/>
                <a:ea typeface="+mn-ea"/>
                <a:cs typeface="+mn-cs"/>
                <a:sym typeface="Gill Sans"/>
              </a:defRPr>
            </a:pPr>
            <a:r>
              <a:rPr sz="2600" dirty="0"/>
              <a:t>“That was pretty good</a:t>
            </a:r>
            <a:r>
              <a:rPr lang="en-US" sz="2600" dirty="0"/>
              <a:t>,</a:t>
            </a:r>
            <a:r>
              <a:rPr sz="2600" dirty="0"/>
              <a:t> look forward to the release of refactoring tool, it seems to be really </a:t>
            </a:r>
            <a:r>
              <a:rPr sz="2600" dirty="0">
                <a:solidFill>
                  <a:srgbClr val="FF0000"/>
                </a:solidFill>
              </a:rPr>
              <a:t>useful</a:t>
            </a:r>
            <a:r>
              <a:rPr sz="2600" dirty="0"/>
              <a:t>.” </a:t>
            </a:r>
            <a:r>
              <a:rPr sz="2600" i="1" dirty="0"/>
              <a:t>Ocell app</a:t>
            </a:r>
          </a:p>
        </p:txBody>
      </p:sp>
      <p:sp>
        <p:nvSpPr>
          <p:cNvPr id="813" name="Shape 813"/>
          <p:cNvSpPr>
            <a:spLocks noGrp="1"/>
          </p:cNvSpPr>
          <p:nvPr>
            <p:ph type="title"/>
          </p:nvPr>
        </p:nvSpPr>
        <p:spPr>
          <a:xfrm>
            <a:off x="-238304" y="-163048"/>
            <a:ext cx="9382303" cy="1220577"/>
          </a:xfrm>
          <a:prstGeom prst="rect">
            <a:avLst/>
          </a:prstGeom>
        </p:spPr>
        <p:txBody>
          <a:bodyPr/>
          <a:lstStyle/>
          <a:p>
            <a:r>
              <a:rPr sz="3800" dirty="0"/>
              <a:t> Developers find </a:t>
            </a:r>
            <a:r>
              <a:rPr lang="en-US" sz="3800" dirty="0"/>
              <a:t>A</a:t>
            </a:r>
            <a:r>
              <a:rPr sz="3800" dirty="0"/>
              <a:t>syncifier</a:t>
            </a:r>
            <a:r>
              <a:rPr lang="en-US" sz="3800" dirty="0"/>
              <a:t> &amp; Corrector</a:t>
            </a:r>
            <a:r>
              <a:rPr sz="3800" dirty="0"/>
              <a:t> useful</a:t>
            </a:r>
          </a:p>
        </p:txBody>
      </p:sp>
      <p:pic>
        <p:nvPicPr>
          <p:cNvPr id="2" name="Picture 1"/>
          <p:cNvPicPr>
            <a:picLocks noChangeAspect="1"/>
          </p:cNvPicPr>
          <p:nvPr/>
        </p:nvPicPr>
        <p:blipFill>
          <a:blip r:embed="rId4"/>
          <a:stretch>
            <a:fillRect/>
          </a:stretch>
        </p:blipFill>
        <p:spPr>
          <a:xfrm>
            <a:off x="5867400" y="2743200"/>
            <a:ext cx="762000" cy="762000"/>
          </a:xfrm>
          <a:prstGeom prst="rect">
            <a:avLst/>
          </a:prstGeom>
        </p:spPr>
      </p:pic>
      <p:sp>
        <p:nvSpPr>
          <p:cNvPr id="9" name="Shape 818"/>
          <p:cNvSpPr/>
          <p:nvPr/>
        </p:nvSpPr>
        <p:spPr>
          <a:xfrm>
            <a:off x="32141" y="3657600"/>
            <a:ext cx="9144001" cy="47224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lvl1pPr algn="l">
              <a:defRPr>
                <a:solidFill>
                  <a:srgbClr val="000000"/>
                </a:solidFill>
                <a:latin typeface="+mn-lt"/>
                <a:ea typeface="+mn-ea"/>
                <a:cs typeface="+mn-cs"/>
                <a:sym typeface="Gill Sans"/>
              </a:defRPr>
            </a:lvl1pPr>
          </a:lstStyle>
          <a:p>
            <a:r>
              <a:rPr sz="2600" dirty="0"/>
              <a:t>Chose 20 most recently updated apps (</a:t>
            </a:r>
            <a:r>
              <a:rPr lang="en-US" sz="2600" dirty="0"/>
              <a:t>where we found async err</a:t>
            </a:r>
            <a:r>
              <a:rPr sz="2600" dirty="0"/>
              <a:t>)</a:t>
            </a:r>
          </a:p>
        </p:txBody>
      </p:sp>
      <p:sp>
        <p:nvSpPr>
          <p:cNvPr id="10" name="Shape 822"/>
          <p:cNvSpPr/>
          <p:nvPr/>
        </p:nvSpPr>
        <p:spPr>
          <a:xfrm>
            <a:off x="94157" y="4156849"/>
            <a:ext cx="8857609" cy="87235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algn="l">
              <a:defRPr>
                <a:solidFill>
                  <a:srgbClr val="000000"/>
                </a:solidFill>
                <a:latin typeface="+mn-lt"/>
                <a:ea typeface="+mn-ea"/>
                <a:cs typeface="+mn-cs"/>
                <a:sym typeface="Gill Sans"/>
              </a:defRPr>
            </a:pPr>
            <a:r>
              <a:rPr sz="2600" dirty="0"/>
              <a:t>All apps accepted all our 288 instances of </a:t>
            </a:r>
            <a:r>
              <a:rPr sz="2600" cap="all" dirty="0"/>
              <a:t>Corrector</a:t>
            </a:r>
            <a:r>
              <a:rPr sz="2600" dirty="0"/>
              <a:t> transformations</a:t>
            </a:r>
          </a:p>
        </p:txBody>
      </p:sp>
      <p:sp>
        <p:nvSpPr>
          <p:cNvPr id="11" name="Shape 823"/>
          <p:cNvSpPr/>
          <p:nvPr/>
        </p:nvSpPr>
        <p:spPr>
          <a:xfrm>
            <a:off x="-3800" y="4995049"/>
            <a:ext cx="9062970" cy="87235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algn="l">
              <a:defRPr sz="4500">
                <a:solidFill>
                  <a:srgbClr val="008F00"/>
                </a:solidFill>
                <a:latin typeface="+mn-lt"/>
                <a:ea typeface="+mn-ea"/>
                <a:cs typeface="+mn-cs"/>
                <a:sym typeface="Gill Sans"/>
              </a:defRPr>
            </a:pPr>
            <a:r>
              <a:rPr sz="2600" dirty="0"/>
              <a:t>"</a:t>
            </a:r>
            <a:r>
              <a:rPr lang="en-US" sz="2600" dirty="0"/>
              <a:t>What </a:t>
            </a:r>
            <a:r>
              <a:rPr sz="2600" dirty="0"/>
              <a:t>you have pointed out is correct. This time, </a:t>
            </a:r>
            <a:r>
              <a:rPr sz="2600" dirty="0">
                <a:solidFill>
                  <a:srgbClr val="FF0000"/>
                </a:solidFill>
              </a:rPr>
              <a:t>performance has been improved</a:t>
            </a:r>
            <a:r>
              <a:rPr lang="en-US" sz="2600" dirty="0">
                <a:solidFill>
                  <a:srgbClr val="FF0000"/>
                </a:solidFill>
              </a:rPr>
              <a:t> by 2x</a:t>
            </a:r>
            <a:r>
              <a:rPr sz="2600" dirty="0"/>
              <a:t>.” </a:t>
            </a:r>
            <a:r>
              <a:rPr sz="2600" i="1" dirty="0"/>
              <a:t>Softbuild.Data app</a:t>
            </a:r>
          </a:p>
        </p:txBody>
      </p:sp>
      <p:sp>
        <p:nvSpPr>
          <p:cNvPr id="3" name="Slide Number Placeholder 2"/>
          <p:cNvSpPr>
            <a:spLocks noGrp="1"/>
          </p:cNvSpPr>
          <p:nvPr>
            <p:ph type="sldNum" sz="quarter" idx="2"/>
          </p:nvPr>
        </p:nvSpPr>
        <p:spPr/>
        <p:txBody>
          <a:bodyPr/>
          <a:lstStyle/>
          <a:p>
            <a:fld id="{86CB4B4D-7CA3-9044-876B-883B54F8677D}" type="slidenum">
              <a:rPr lang="uk-UA" smtClean="0"/>
              <a:pPr/>
              <a:t>68</a:t>
            </a:fld>
            <a:endParaRPr lang="uk-UA"/>
          </a:p>
        </p:txBody>
      </p:sp>
      <p:sp>
        <p:nvSpPr>
          <p:cNvPr id="12" name="Shape 818"/>
          <p:cNvSpPr/>
          <p:nvPr/>
        </p:nvSpPr>
        <p:spPr>
          <a:xfrm>
            <a:off x="184541" y="5867400"/>
            <a:ext cx="9144001" cy="47224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lvl1pPr algn="l">
              <a:defRPr>
                <a:solidFill>
                  <a:srgbClr val="000000"/>
                </a:solidFill>
                <a:latin typeface="+mn-lt"/>
                <a:ea typeface="+mn-ea"/>
                <a:cs typeface="+mn-cs"/>
                <a:sym typeface="Gill Sans"/>
              </a:defRPr>
            </a:lvl1pPr>
          </a:lstStyle>
          <a:p>
            <a:r>
              <a:rPr lang="en-US" sz="2600" dirty="0"/>
              <a:t>CORRECTOR ships now with official release of </a:t>
            </a:r>
            <a:endParaRPr sz="2600"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4336" y="5924490"/>
            <a:ext cx="2264834" cy="381000"/>
          </a:xfrm>
          <a:prstGeom prst="rect">
            <a:avLst/>
          </a:prstGeom>
        </p:spPr>
      </p:pic>
    </p:spTree>
    <p:custDataLst>
      <p:tags r:id="rId1"/>
    </p:custDataLst>
    <p:extLst>
      <p:ext uri="{BB962C8B-B14F-4D97-AF65-F5344CB8AC3E}">
        <p14:creationId xmlns:p14="http://schemas.microsoft.com/office/powerpoint/2010/main" val="3461059641"/>
      </p:ext>
    </p:extLst>
  </p:cSld>
  <p:clrMapOvr>
    <a:masterClrMapping/>
  </p:clrMapOvr>
  <p:transition spd="slow" advTm="76766"/>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0" grpId="0" animBg="1" advAuto="0"/>
      <p:bldP spid="9" grpId="0" animBg="1"/>
      <p:bldP spid="10" grpId="0" animBg="1"/>
      <p:bldP spid="11" grpId="0" animBg="1" advAuto="0"/>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Mobile Devices are Everywhere</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b="1" dirty="0"/>
          </a:p>
          <a:p>
            <a:pPr marL="0" lvl="2" indent="0">
              <a:buNone/>
            </a:pPr>
            <a:endParaRPr lang="en-US" b="1" dirty="0"/>
          </a:p>
          <a:p>
            <a:pPr marL="0" lvl="2" indent="0">
              <a:buNone/>
            </a:pPr>
            <a:endParaRPr lang="en-US" b="1" dirty="0"/>
          </a:p>
          <a:p>
            <a:pPr marL="0" lvl="2" indent="0">
              <a:buNone/>
            </a:pPr>
            <a:r>
              <a:rPr lang="en-US" b="1" dirty="0"/>
              <a:t>     </a:t>
            </a:r>
          </a:p>
          <a:p>
            <a:pPr marL="0" lvl="2" indent="0">
              <a:buNone/>
            </a:pPr>
            <a:endParaRPr lang="en-US" b="1" dirty="0"/>
          </a:p>
          <a:p>
            <a:pPr marL="0" lvl="2" indent="0">
              <a:buNone/>
            </a:pPr>
            <a:r>
              <a:rPr lang="en-US" sz="2800" b="1" dirty="0"/>
              <a:t>300B apps downloaded annually [Gartner]</a:t>
            </a:r>
          </a:p>
          <a:p>
            <a:pPr marL="0" lvl="2" indent="0">
              <a:buNone/>
            </a:pPr>
            <a:endParaRPr lang="en-US" sz="2000" b="1" dirty="0"/>
          </a:p>
          <a:p>
            <a:pPr marL="0" lvl="2" indent="0">
              <a:buNone/>
            </a:pPr>
            <a:r>
              <a:rPr lang="en-US" sz="2800" b="1" dirty="0"/>
              <a:t>Most end-users spend most of their time on mobile devices</a:t>
            </a:r>
            <a:endParaRPr lang="en-US" b="1" dirty="0"/>
          </a:p>
          <a:p>
            <a:pPr marL="0" lvl="2" indent="0">
              <a:buNone/>
            </a:pPr>
            <a:endParaRPr lang="en-US" sz="2000" b="1" dirty="0"/>
          </a:p>
          <a:p>
            <a:pPr marL="0" lvl="2" indent="0">
              <a:buNone/>
            </a:pPr>
            <a:r>
              <a:rPr lang="en-US" sz="2800" b="1" dirty="0"/>
              <a:t>Q: What is the next Killer Feature for mobile computing?</a:t>
            </a:r>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7" name="Picture 6"/>
          <p:cNvPicPr>
            <a:picLocks noChangeAspect="1"/>
          </p:cNvPicPr>
          <p:nvPr/>
        </p:nvPicPr>
        <p:blipFill>
          <a:blip r:embed="rId4"/>
          <a:stretch>
            <a:fillRect/>
          </a:stretch>
        </p:blipFill>
        <p:spPr>
          <a:xfrm>
            <a:off x="1219200" y="1134562"/>
            <a:ext cx="3200400" cy="1805160"/>
          </a:xfrm>
          <a:prstGeom prst="rect">
            <a:avLst/>
          </a:prstGeom>
        </p:spPr>
      </p:pic>
      <p:sp>
        <p:nvSpPr>
          <p:cNvPr id="3" name="Slide Number Placeholder 2"/>
          <p:cNvSpPr>
            <a:spLocks noGrp="1"/>
          </p:cNvSpPr>
          <p:nvPr>
            <p:ph type="sldNum" sz="quarter" idx="10"/>
          </p:nvPr>
        </p:nvSpPr>
        <p:spPr/>
        <p:txBody>
          <a:bodyPr/>
          <a:lstStyle/>
          <a:p>
            <a:fld id="{9E09538B-8050-9642-BAB9-14094EB459F8}" type="slidenum">
              <a:rPr lang="en-US" smtClean="0"/>
              <a:t>69</a:t>
            </a:fld>
            <a:endParaRPr lang="en-US"/>
          </a:p>
        </p:txBody>
      </p:sp>
    </p:spTree>
    <p:custDataLst>
      <p:tags r:id="rId1"/>
    </p:custDataLst>
    <p:extLst>
      <p:ext uri="{BB962C8B-B14F-4D97-AF65-F5344CB8AC3E}">
        <p14:creationId xmlns:p14="http://schemas.microsoft.com/office/powerpoint/2010/main" val="1220736942"/>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O2: To Grow, Expand Focus of Interest </a:t>
            </a:r>
            <a:br>
              <a:rPr lang="en-US" b="1" dirty="0">
                <a:solidFill>
                  <a:srgbClr val="1F4C7F"/>
                </a:solidFill>
              </a:rPr>
            </a:br>
            <a:r>
              <a:rPr lang="en-US" b="1" dirty="0">
                <a:solidFill>
                  <a:srgbClr val="1F4C7F"/>
                </a:solidFill>
              </a:rPr>
              <a:t>(the WHAT)</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15" y="1295400"/>
            <a:ext cx="7073900" cy="36957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5635" y="3789664"/>
            <a:ext cx="2508691" cy="1592655"/>
          </a:xfrm>
          <a:prstGeom prst="rect">
            <a:avLst/>
          </a:prstGeom>
        </p:spPr>
      </p:pic>
      <p:sp>
        <p:nvSpPr>
          <p:cNvPr id="12" name="TextBox 11"/>
          <p:cNvSpPr txBox="1"/>
          <p:nvPr/>
        </p:nvSpPr>
        <p:spPr>
          <a:xfrm>
            <a:off x="6530469" y="1478907"/>
            <a:ext cx="1709056" cy="430855"/>
          </a:xfrm>
          <a:prstGeom prst="rect">
            <a:avLst/>
          </a:prstGeom>
          <a:noFill/>
        </p:spPr>
        <p:txBody>
          <a:bodyPr wrap="none" lIns="91407" tIns="45704" rIns="91407" bIns="45704" rtlCol="0">
            <a:spAutoFit/>
          </a:bodyPr>
          <a:lstStyle/>
          <a:p>
            <a:pPr marL="0" lvl="2"/>
            <a:r>
              <a:rPr lang="en-US" b="1" dirty="0"/>
              <a:t>automating</a:t>
            </a:r>
            <a:endParaRPr lang="en-US" b="1" dirty="0">
              <a:solidFill>
                <a:srgbClr val="FF0000"/>
              </a:solidFill>
            </a:endParaRPr>
          </a:p>
        </p:txBody>
      </p:sp>
      <p:sp>
        <p:nvSpPr>
          <p:cNvPr id="13" name="TextBox 12"/>
          <p:cNvSpPr txBox="1"/>
          <p:nvPr/>
        </p:nvSpPr>
        <p:spPr>
          <a:xfrm>
            <a:off x="6530469" y="1957408"/>
            <a:ext cx="1112738" cy="430855"/>
          </a:xfrm>
          <a:prstGeom prst="rect">
            <a:avLst/>
          </a:prstGeom>
          <a:noFill/>
        </p:spPr>
        <p:txBody>
          <a:bodyPr wrap="none" lIns="91407" tIns="45704" rIns="91407" bIns="45704" rtlCol="0">
            <a:spAutoFit/>
          </a:bodyPr>
          <a:lstStyle/>
          <a:p>
            <a:pPr marL="0" lvl="2"/>
            <a:r>
              <a:rPr lang="en-US" b="1" dirty="0"/>
              <a:t>insight</a:t>
            </a:r>
            <a:endParaRPr lang="en-US" b="1" dirty="0">
              <a:solidFill>
                <a:srgbClr val="FF0000"/>
              </a:solidFill>
            </a:endParaRPr>
          </a:p>
        </p:txBody>
      </p:sp>
      <p:sp>
        <p:nvSpPr>
          <p:cNvPr id="14" name="TextBox 13"/>
          <p:cNvSpPr txBox="1"/>
          <p:nvPr/>
        </p:nvSpPr>
        <p:spPr>
          <a:xfrm>
            <a:off x="6550798" y="2325302"/>
            <a:ext cx="1112738" cy="430855"/>
          </a:xfrm>
          <a:prstGeom prst="rect">
            <a:avLst/>
          </a:prstGeom>
          <a:noFill/>
        </p:spPr>
        <p:txBody>
          <a:bodyPr wrap="none" lIns="91407" tIns="45704" rIns="91407" bIns="45704" rtlCol="0">
            <a:spAutoFit/>
          </a:bodyPr>
          <a:lstStyle/>
          <a:p>
            <a:pPr marL="0" lvl="2"/>
            <a:r>
              <a:rPr lang="en-US" b="1" dirty="0"/>
              <a:t>testing</a:t>
            </a:r>
            <a:endParaRPr lang="en-US" b="1" dirty="0">
              <a:solidFill>
                <a:srgbClr val="FF0000"/>
              </a:solidFill>
            </a:endParaRPr>
          </a:p>
        </p:txBody>
      </p:sp>
      <p:sp>
        <p:nvSpPr>
          <p:cNvPr id="15" name="TextBox 14"/>
          <p:cNvSpPr txBox="1"/>
          <p:nvPr/>
        </p:nvSpPr>
        <p:spPr>
          <a:xfrm>
            <a:off x="6530469" y="2727469"/>
            <a:ext cx="1896606" cy="430855"/>
          </a:xfrm>
          <a:prstGeom prst="rect">
            <a:avLst/>
          </a:prstGeom>
          <a:noFill/>
        </p:spPr>
        <p:txBody>
          <a:bodyPr wrap="none" lIns="91407" tIns="45704" rIns="91407" bIns="45704" rtlCol="0">
            <a:spAutoFit/>
          </a:bodyPr>
          <a:lstStyle/>
          <a:p>
            <a:pPr marL="0" lvl="2"/>
            <a:r>
              <a:rPr lang="en-US" b="1" dirty="0"/>
              <a:t>prioritization</a:t>
            </a:r>
            <a:endParaRPr lang="en-US" b="1" dirty="0">
              <a:solidFill>
                <a:srgbClr val="FF0000"/>
              </a:solidFill>
            </a:endParaRPr>
          </a:p>
        </p:txBody>
      </p:sp>
      <p:sp>
        <p:nvSpPr>
          <p:cNvPr id="16" name="TextBox 15"/>
          <p:cNvSpPr txBox="1"/>
          <p:nvPr/>
        </p:nvSpPr>
        <p:spPr>
          <a:xfrm>
            <a:off x="6463834" y="3192730"/>
            <a:ext cx="1441354" cy="430855"/>
          </a:xfrm>
          <a:prstGeom prst="rect">
            <a:avLst/>
          </a:prstGeom>
          <a:noFill/>
        </p:spPr>
        <p:txBody>
          <a:bodyPr wrap="none" lIns="91407" tIns="45704" rIns="91407" bIns="45704" rtlCol="0">
            <a:spAutoFit/>
          </a:bodyPr>
          <a:lstStyle/>
          <a:p>
            <a:pPr marL="0" lvl="2"/>
            <a:r>
              <a:rPr lang="en-US" b="1" dirty="0"/>
              <a:t>inference</a:t>
            </a:r>
            <a:endParaRPr lang="en-US" b="1" dirty="0">
              <a:solidFill>
                <a:srgbClr val="FF0000"/>
              </a:solidFill>
            </a:endParaRPr>
          </a:p>
        </p:txBody>
      </p:sp>
      <p:sp>
        <p:nvSpPr>
          <p:cNvPr id="17" name="TextBox 16"/>
          <p:cNvSpPr txBox="1"/>
          <p:nvPr/>
        </p:nvSpPr>
        <p:spPr>
          <a:xfrm>
            <a:off x="5891736" y="3529066"/>
            <a:ext cx="2460863" cy="430855"/>
          </a:xfrm>
          <a:prstGeom prst="rect">
            <a:avLst/>
          </a:prstGeom>
          <a:noFill/>
        </p:spPr>
        <p:txBody>
          <a:bodyPr wrap="none" lIns="91407" tIns="45704" rIns="91407" bIns="45704" rtlCol="0">
            <a:spAutoFit/>
          </a:bodyPr>
          <a:lstStyle/>
          <a:p>
            <a:pPr marL="0" lvl="2"/>
            <a:r>
              <a:rPr lang="en-US" b="1" dirty="0"/>
              <a:t>recommendation</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9E09538B-8050-9642-BAB9-14094EB459F8}" type="slidenum">
              <a:rPr lang="en-US" smtClean="0"/>
              <a:t>7</a:t>
            </a:fld>
            <a:endParaRPr lang="en-US"/>
          </a:p>
        </p:txBody>
      </p:sp>
      <p:sp useBgFill="1">
        <p:nvSpPr>
          <p:cNvPr id="19" name="TextBox 18"/>
          <p:cNvSpPr txBox="1"/>
          <p:nvPr/>
        </p:nvSpPr>
        <p:spPr>
          <a:xfrm>
            <a:off x="1904652" y="5919616"/>
            <a:ext cx="6125328" cy="430855"/>
          </a:xfrm>
          <a:prstGeom prst="rect">
            <a:avLst/>
          </a:prstGeom>
        </p:spPr>
        <p:txBody>
          <a:bodyPr wrap="none" lIns="91407" tIns="45704" rIns="91407" bIns="45704" rtlCol="0">
            <a:spAutoFit/>
          </a:bodyPr>
          <a:lstStyle/>
          <a:p>
            <a:pPr marL="0" lvl="2"/>
            <a:r>
              <a:rPr lang="en-US" b="1" dirty="0"/>
              <a:t>Expand to meet the needs of </a:t>
            </a:r>
            <a:r>
              <a:rPr lang="en-US" b="1"/>
              <a:t>new audiences</a:t>
            </a:r>
            <a:endParaRPr lang="en-US" b="1" dirty="0"/>
          </a:p>
        </p:txBody>
      </p:sp>
      <p:pic>
        <p:nvPicPr>
          <p:cNvPr id="18" name="Picture 17">
            <a:extLst>
              <a:ext uri="{FF2B5EF4-FFF2-40B4-BE49-F238E27FC236}">
                <a16:creationId xmlns:a16="http://schemas.microsoft.com/office/drawing/2014/main" id="{24E5E4F7-A54E-E645-84B4-96B212A679E0}"/>
              </a:ext>
            </a:extLst>
          </p:cNvPr>
          <p:cNvPicPr>
            <a:picLocks noChangeAspect="1"/>
          </p:cNvPicPr>
          <p:nvPr/>
        </p:nvPicPr>
        <p:blipFill>
          <a:blip r:embed="rId6"/>
          <a:stretch>
            <a:fillRect/>
          </a:stretch>
        </p:blipFill>
        <p:spPr>
          <a:xfrm>
            <a:off x="578145" y="5596868"/>
            <a:ext cx="1076350" cy="1076350"/>
          </a:xfrm>
          <a:prstGeom prst="rect">
            <a:avLst/>
          </a:prstGeom>
        </p:spPr>
      </p:pic>
    </p:spTree>
    <p:custDataLst>
      <p:tags r:id="rId1"/>
    </p:custDataLst>
    <p:extLst>
      <p:ext uri="{BB962C8B-B14F-4D97-AF65-F5344CB8AC3E}">
        <p14:creationId xmlns:p14="http://schemas.microsoft.com/office/powerpoint/2010/main" val="19242781"/>
      </p:ext>
    </p:extLst>
  </p:cSld>
  <p:clrMapOvr>
    <a:masterClrMapping/>
  </p:clrMapOvr>
  <mc:AlternateContent xmlns:mc="http://schemas.openxmlformats.org/markup-compatibility/2006" xmlns:p14="http://schemas.microsoft.com/office/powerpoint/2010/main">
    <mc:Choice Requires="p14">
      <p:transition spd="slow" p14:dur="2000" advTm="187779"/>
    </mc:Choice>
    <mc:Fallback xmlns="">
      <p:transition spd="slow" advTm="1877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Intelligent Personal Assistant</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b="1" dirty="0"/>
          </a:p>
          <a:p>
            <a:pPr marL="0" lvl="2" indent="0">
              <a:buNone/>
            </a:pPr>
            <a:endParaRPr lang="en-US" b="1" dirty="0"/>
          </a:p>
          <a:p>
            <a:pPr marL="0" lvl="2" indent="0">
              <a:buNone/>
            </a:pPr>
            <a:endParaRPr lang="en-US" b="1" dirty="0"/>
          </a:p>
          <a:p>
            <a:pPr marL="0" lvl="2" indent="0">
              <a:buNone/>
            </a:pPr>
            <a:r>
              <a:rPr lang="en-US" b="1" dirty="0"/>
              <a:t>     </a:t>
            </a:r>
          </a:p>
          <a:p>
            <a:pPr marL="0" lvl="2" indent="0">
              <a:buNone/>
            </a:pPr>
            <a:endParaRPr lang="en-US" b="1" dirty="0"/>
          </a:p>
          <a:p>
            <a:pPr marL="0" lvl="2" indent="0">
              <a:buNone/>
            </a:pPr>
            <a:endParaRPr lang="en-US"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pic>
        <p:nvPicPr>
          <p:cNvPr id="3" name="Picture 2"/>
          <p:cNvPicPr>
            <a:picLocks noChangeAspect="1"/>
          </p:cNvPicPr>
          <p:nvPr/>
        </p:nvPicPr>
        <p:blipFill>
          <a:blip r:embed="rId4"/>
          <a:stretch>
            <a:fillRect/>
          </a:stretch>
        </p:blipFill>
        <p:spPr>
          <a:xfrm>
            <a:off x="-1828800" y="609600"/>
            <a:ext cx="5994400" cy="6350000"/>
          </a:xfrm>
          <a:prstGeom prst="rect">
            <a:avLst/>
          </a:prstGeom>
        </p:spPr>
      </p:pic>
      <p:sp>
        <p:nvSpPr>
          <p:cNvPr id="4" name="TextBox 3"/>
          <p:cNvSpPr txBox="1"/>
          <p:nvPr/>
        </p:nvSpPr>
        <p:spPr>
          <a:xfrm>
            <a:off x="2971800" y="1752600"/>
            <a:ext cx="3281668" cy="523220"/>
          </a:xfrm>
          <a:prstGeom prst="rect">
            <a:avLst/>
          </a:prstGeom>
          <a:noFill/>
        </p:spPr>
        <p:txBody>
          <a:bodyPr wrap="none" rtlCol="0">
            <a:spAutoFit/>
          </a:bodyPr>
          <a:lstStyle/>
          <a:p>
            <a:r>
              <a:rPr lang="en-US" sz="2800" b="1" dirty="0"/>
              <a:t>Remember names</a:t>
            </a:r>
          </a:p>
        </p:txBody>
      </p:sp>
      <p:sp>
        <p:nvSpPr>
          <p:cNvPr id="9" name="TextBox 8"/>
          <p:cNvSpPr txBox="1"/>
          <p:nvPr/>
        </p:nvSpPr>
        <p:spPr>
          <a:xfrm>
            <a:off x="2966732" y="2362200"/>
            <a:ext cx="4482317" cy="523220"/>
          </a:xfrm>
          <a:prstGeom prst="rect">
            <a:avLst/>
          </a:prstGeom>
          <a:noFill/>
        </p:spPr>
        <p:txBody>
          <a:bodyPr wrap="none" rtlCol="0">
            <a:spAutoFit/>
          </a:bodyPr>
          <a:lstStyle/>
          <a:p>
            <a:r>
              <a:rPr lang="en-US" sz="2800" b="1" dirty="0"/>
              <a:t>Activity-based reminders</a:t>
            </a:r>
          </a:p>
        </p:txBody>
      </p:sp>
      <p:sp>
        <p:nvSpPr>
          <p:cNvPr id="10" name="TextBox 9"/>
          <p:cNvSpPr txBox="1"/>
          <p:nvPr/>
        </p:nvSpPr>
        <p:spPr>
          <a:xfrm>
            <a:off x="2985283" y="3058180"/>
            <a:ext cx="4897495" cy="523220"/>
          </a:xfrm>
          <a:prstGeom prst="rect">
            <a:avLst/>
          </a:prstGeom>
          <a:noFill/>
        </p:spPr>
        <p:txBody>
          <a:bodyPr wrap="none" rtlCol="0">
            <a:spAutoFit/>
          </a:bodyPr>
          <a:lstStyle/>
          <a:p>
            <a:r>
              <a:rPr lang="en-US" sz="2800" b="1" dirty="0"/>
              <a:t>Scheduling for busy people</a:t>
            </a:r>
          </a:p>
        </p:txBody>
      </p:sp>
      <p:sp>
        <p:nvSpPr>
          <p:cNvPr id="12" name="TextBox 11"/>
          <p:cNvSpPr txBox="1"/>
          <p:nvPr/>
        </p:nvSpPr>
        <p:spPr>
          <a:xfrm>
            <a:off x="2985283" y="3743980"/>
            <a:ext cx="3558988" cy="523220"/>
          </a:xfrm>
          <a:prstGeom prst="rect">
            <a:avLst/>
          </a:prstGeom>
          <a:noFill/>
        </p:spPr>
        <p:txBody>
          <a:bodyPr wrap="none" rtlCol="0">
            <a:spAutoFit/>
          </a:bodyPr>
          <a:lstStyle/>
          <a:p>
            <a:r>
              <a:rPr lang="en-US" sz="2800" b="1" dirty="0"/>
              <a:t>Information sharing</a:t>
            </a:r>
          </a:p>
        </p:txBody>
      </p:sp>
      <p:sp>
        <p:nvSpPr>
          <p:cNvPr id="11" name="TextBox 10"/>
          <p:cNvSpPr txBox="1"/>
          <p:nvPr/>
        </p:nvSpPr>
        <p:spPr>
          <a:xfrm>
            <a:off x="2966732" y="4429780"/>
            <a:ext cx="4737194" cy="523220"/>
          </a:xfrm>
          <a:prstGeom prst="rect">
            <a:avLst/>
          </a:prstGeom>
          <a:noFill/>
        </p:spPr>
        <p:txBody>
          <a:bodyPr wrap="none" rtlCol="0">
            <a:spAutoFit/>
          </a:bodyPr>
          <a:lstStyle/>
          <a:p>
            <a:r>
              <a:rPr lang="en-US" sz="2800" b="1" dirty="0"/>
              <a:t>Interfacing with Smart City</a:t>
            </a:r>
          </a:p>
        </p:txBody>
      </p:sp>
      <p:sp>
        <p:nvSpPr>
          <p:cNvPr id="7" name="Slide Number Placeholder 6"/>
          <p:cNvSpPr>
            <a:spLocks noGrp="1"/>
          </p:cNvSpPr>
          <p:nvPr>
            <p:ph type="sldNum" sz="quarter" idx="10"/>
          </p:nvPr>
        </p:nvSpPr>
        <p:spPr/>
        <p:txBody>
          <a:bodyPr/>
          <a:lstStyle/>
          <a:p>
            <a:fld id="{9E09538B-8050-9642-BAB9-14094EB459F8}" type="slidenum">
              <a:rPr lang="en-US" smtClean="0"/>
              <a:t>70</a:t>
            </a:fld>
            <a:endParaRPr lang="en-US"/>
          </a:p>
        </p:txBody>
      </p:sp>
    </p:spTree>
    <p:custDataLst>
      <p:tags r:id="rId1"/>
    </p:custDataLst>
    <p:extLst>
      <p:ext uri="{BB962C8B-B14F-4D97-AF65-F5344CB8AC3E}">
        <p14:creationId xmlns:p14="http://schemas.microsoft.com/office/powerpoint/2010/main" val="1056836963"/>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2"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1143000"/>
          </a:xfrm>
        </p:spPr>
        <p:txBody>
          <a:bodyPr>
            <a:normAutofit/>
          </a:bodyPr>
          <a:lstStyle/>
          <a:p>
            <a:r>
              <a:rPr lang="en-US" b="1" dirty="0">
                <a:solidFill>
                  <a:srgbClr val="1F4C7F"/>
                </a:solidFill>
              </a:rPr>
              <a:t>Enabling Research Thrusts</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400" y="990600"/>
            <a:ext cx="7620000" cy="5712211"/>
          </a:xfrm>
          <a:prstGeom prst="rect">
            <a:avLst/>
          </a:prstGeom>
        </p:spPr>
      </p:pic>
      <p:sp>
        <p:nvSpPr>
          <p:cNvPr id="11" name="TextBox 10"/>
          <p:cNvSpPr txBox="1"/>
          <p:nvPr/>
        </p:nvSpPr>
        <p:spPr>
          <a:xfrm>
            <a:off x="3276600" y="3962400"/>
            <a:ext cx="2063385" cy="830997"/>
          </a:xfrm>
          <a:prstGeom prst="rect">
            <a:avLst/>
          </a:prstGeom>
          <a:noFill/>
        </p:spPr>
        <p:txBody>
          <a:bodyPr wrap="none" rtlCol="0">
            <a:spAutoFit/>
          </a:bodyPr>
          <a:lstStyle/>
          <a:p>
            <a:r>
              <a:rPr lang="en-US" sz="2400" b="1" dirty="0"/>
              <a:t>Intelligence: </a:t>
            </a:r>
          </a:p>
          <a:p>
            <a:r>
              <a:rPr lang="en-US" sz="2400" b="1" dirty="0"/>
              <a:t>ML, AI, NLP</a:t>
            </a:r>
          </a:p>
        </p:txBody>
      </p:sp>
      <p:sp>
        <p:nvSpPr>
          <p:cNvPr id="13" name="TextBox 12"/>
          <p:cNvSpPr txBox="1"/>
          <p:nvPr/>
        </p:nvSpPr>
        <p:spPr>
          <a:xfrm rot="20191390">
            <a:off x="3348658" y="2264074"/>
            <a:ext cx="3076483" cy="830997"/>
          </a:xfrm>
          <a:prstGeom prst="rect">
            <a:avLst/>
          </a:prstGeom>
          <a:noFill/>
        </p:spPr>
        <p:txBody>
          <a:bodyPr wrap="none" rtlCol="0">
            <a:spAutoFit/>
          </a:bodyPr>
          <a:lstStyle/>
          <a:p>
            <a:r>
              <a:rPr lang="en-US" sz="2400" b="1" dirty="0"/>
              <a:t>Security &amp; Privacy: </a:t>
            </a:r>
          </a:p>
          <a:p>
            <a:r>
              <a:rPr lang="en-US" sz="2400" b="1" dirty="0"/>
              <a:t>Software Security</a:t>
            </a:r>
          </a:p>
        </p:txBody>
      </p:sp>
      <p:sp>
        <p:nvSpPr>
          <p:cNvPr id="14" name="TextBox 13"/>
          <p:cNvSpPr txBox="1"/>
          <p:nvPr/>
        </p:nvSpPr>
        <p:spPr>
          <a:xfrm rot="20696980">
            <a:off x="6219302" y="2761721"/>
            <a:ext cx="2013133" cy="830997"/>
          </a:xfrm>
          <a:prstGeom prst="rect">
            <a:avLst/>
          </a:prstGeom>
          <a:noFill/>
        </p:spPr>
        <p:txBody>
          <a:bodyPr wrap="square" rtlCol="0">
            <a:spAutoFit/>
          </a:bodyPr>
          <a:lstStyle/>
          <a:p>
            <a:r>
              <a:rPr lang="en-US" sz="2400" b="1" dirty="0"/>
              <a:t>Cloud: </a:t>
            </a:r>
          </a:p>
          <a:p>
            <a:r>
              <a:rPr lang="en-US" sz="2400" b="1" dirty="0"/>
              <a:t>Systems</a:t>
            </a:r>
          </a:p>
        </p:txBody>
      </p:sp>
      <p:sp>
        <p:nvSpPr>
          <p:cNvPr id="15" name="TextBox 14"/>
          <p:cNvSpPr txBox="1"/>
          <p:nvPr/>
        </p:nvSpPr>
        <p:spPr>
          <a:xfrm rot="21237195">
            <a:off x="5755548" y="3700542"/>
            <a:ext cx="2940639" cy="830997"/>
          </a:xfrm>
          <a:prstGeom prst="rect">
            <a:avLst/>
          </a:prstGeom>
          <a:noFill/>
        </p:spPr>
        <p:txBody>
          <a:bodyPr wrap="square" rtlCol="0">
            <a:spAutoFit/>
          </a:bodyPr>
          <a:lstStyle/>
          <a:p>
            <a:r>
              <a:rPr lang="en-US" sz="2400" b="1" dirty="0"/>
              <a:t>Energy Efficiency: </a:t>
            </a:r>
          </a:p>
          <a:p>
            <a:r>
              <a:rPr lang="en-US" sz="2400" b="1" dirty="0"/>
              <a:t>PL, SE</a:t>
            </a:r>
          </a:p>
        </p:txBody>
      </p:sp>
      <p:sp>
        <p:nvSpPr>
          <p:cNvPr id="17" name="TextBox 16"/>
          <p:cNvSpPr txBox="1"/>
          <p:nvPr/>
        </p:nvSpPr>
        <p:spPr>
          <a:xfrm>
            <a:off x="5216192" y="4591047"/>
            <a:ext cx="3299010" cy="830997"/>
          </a:xfrm>
          <a:prstGeom prst="rect">
            <a:avLst/>
          </a:prstGeom>
          <a:noFill/>
        </p:spPr>
        <p:txBody>
          <a:bodyPr wrap="square" rtlCol="0">
            <a:spAutoFit/>
          </a:bodyPr>
          <a:lstStyle/>
          <a:p>
            <a:r>
              <a:rPr lang="en-US" sz="2400" b="1" dirty="0"/>
              <a:t>Evolution &amp; Testing:     </a:t>
            </a:r>
          </a:p>
          <a:p>
            <a:r>
              <a:rPr lang="en-US" sz="2400" b="1" dirty="0"/>
              <a:t>   SE</a:t>
            </a:r>
          </a:p>
        </p:txBody>
      </p:sp>
      <p:sp>
        <p:nvSpPr>
          <p:cNvPr id="18" name="TextBox 17"/>
          <p:cNvSpPr txBox="1"/>
          <p:nvPr/>
        </p:nvSpPr>
        <p:spPr>
          <a:xfrm>
            <a:off x="5207725" y="5286644"/>
            <a:ext cx="3299010" cy="830997"/>
          </a:xfrm>
          <a:prstGeom prst="rect">
            <a:avLst/>
          </a:prstGeom>
          <a:noFill/>
        </p:spPr>
        <p:txBody>
          <a:bodyPr wrap="square" rtlCol="0">
            <a:spAutoFit/>
          </a:bodyPr>
          <a:lstStyle/>
          <a:p>
            <a:r>
              <a:rPr lang="en-US" sz="2400" b="1" dirty="0"/>
              <a:t>Usability: </a:t>
            </a:r>
          </a:p>
          <a:p>
            <a:r>
              <a:rPr lang="en-US" sz="2400" b="1" dirty="0"/>
              <a:t>HCI, PL, SE</a:t>
            </a:r>
          </a:p>
        </p:txBody>
      </p:sp>
      <p:sp>
        <p:nvSpPr>
          <p:cNvPr id="4" name="Rectangle 3"/>
          <p:cNvSpPr/>
          <p:nvPr/>
        </p:nvSpPr>
        <p:spPr bwMode="auto">
          <a:xfrm>
            <a:off x="5181962" y="4693231"/>
            <a:ext cx="1600200" cy="677357"/>
          </a:xfrm>
          <a:prstGeom prst="rect">
            <a:avLst/>
          </a:prstGeom>
          <a:noFill/>
          <a:ln w="60325" cap="flat" cmpd="sng" algn="ctr">
            <a:solidFill>
              <a:srgbClr val="FF0000"/>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latin typeface="Arial" pitchFamily="34" charset="0"/>
            </a:endParaRPr>
          </a:p>
        </p:txBody>
      </p:sp>
      <p:sp>
        <p:nvSpPr>
          <p:cNvPr id="3" name="Slide Number Placeholder 2"/>
          <p:cNvSpPr>
            <a:spLocks noGrp="1"/>
          </p:cNvSpPr>
          <p:nvPr>
            <p:ph type="sldNum" sz="quarter" idx="10"/>
          </p:nvPr>
        </p:nvSpPr>
        <p:spPr/>
        <p:txBody>
          <a:bodyPr/>
          <a:lstStyle/>
          <a:p>
            <a:fld id="{9E09538B-8050-9642-BAB9-14094EB459F8}" type="slidenum">
              <a:rPr lang="en-US" smtClean="0"/>
              <a:t>71</a:t>
            </a:fld>
            <a:endParaRPr lang="en-US"/>
          </a:p>
        </p:txBody>
      </p:sp>
    </p:spTree>
    <p:custDataLst>
      <p:tags r:id="rId1"/>
    </p:custDataLst>
    <p:extLst>
      <p:ext uri="{BB962C8B-B14F-4D97-AF65-F5344CB8AC3E}">
        <p14:creationId xmlns:p14="http://schemas.microsoft.com/office/powerpoint/2010/main" val="1161705375"/>
      </p:ext>
    </p:extLst>
  </p:cSld>
  <p:clrMapOvr>
    <a:masterClrMapping/>
  </p:clrMapOvr>
  <mc:AlternateContent xmlns:mc="http://schemas.openxmlformats.org/markup-compatibility/2006" xmlns:p14="http://schemas.microsoft.com/office/powerpoint/2010/main">
    <mc:Choice Requires="p14">
      <p:transition spd="slow" p14:dur="2000" advTm="39025"/>
    </mc:Choice>
    <mc:Fallback xmlns="">
      <p:transition spd="slow" advTm="390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7" grpId="0"/>
      <p:bldP spid="18" grpId="0"/>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1168190" cy="457200"/>
          </a:xfrm>
          <a:prstGeom prst="rect">
            <a:avLst/>
          </a:prstGeom>
          <a:solidFill>
            <a:srgbClr val="CCCC00"/>
          </a:solidFill>
          <a:ln w="88900" cap="flat" cmpd="sng" algn="ctr">
            <a:solidFill>
              <a:srgbClr val="CA2800"/>
            </a:solidFill>
            <a:prstDash val="solid"/>
            <a:round/>
            <a:headEnd type="none" w="med" len="med"/>
            <a:tailEnd type="arrow"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a:ln>
                <a:noFill/>
              </a:ln>
              <a:effectLst/>
              <a:latin typeface="Arial" pitchFamily="34" charset="0"/>
            </a:endParaRPr>
          </a:p>
        </p:txBody>
      </p:sp>
      <p:cxnSp>
        <p:nvCxnSpPr>
          <p:cNvPr id="14" name="Straight Connector 13"/>
          <p:cNvCxnSpPr/>
          <p:nvPr/>
        </p:nvCxnSpPr>
        <p:spPr bwMode="auto">
          <a:xfrm>
            <a:off x="3615059" y="6858000"/>
            <a:ext cx="49814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000" dirty="0">
                <a:latin typeface="Arial Black" charset="0"/>
                <a:ea typeface="Arial Black" charset="0"/>
                <a:cs typeface="Arial Black" charset="0"/>
              </a:rPr>
              <a:t>Interactive Analysis &amp;</a:t>
            </a:r>
          </a:p>
          <a:p>
            <a:pPr algn="ctr" eaLnBrk="0" hangingPunct="0">
              <a:defRPr/>
            </a:pPr>
            <a:r>
              <a:rPr lang="en-US" sz="2000" dirty="0">
                <a:latin typeface="Arial Black" charset="0"/>
                <a:ea typeface="Arial Black" charset="0"/>
                <a:cs typeface="Arial Black" charset="0"/>
              </a:rPr>
              <a:t>Transformation</a:t>
            </a:r>
          </a:p>
        </p:txBody>
      </p:sp>
      <p:cxnSp>
        <p:nvCxnSpPr>
          <p:cNvPr id="31" name="Straight Connector 26"/>
          <p:cNvCxnSpPr>
            <a:cxnSpLocks noChangeShapeType="1"/>
            <a:endCxn id="12" idx="2"/>
          </p:cNvCxnSpPr>
          <p:nvPr/>
        </p:nvCxnSpPr>
        <p:spPr bwMode="auto">
          <a:xfrm flipV="1">
            <a:off x="5257800" y="1528433"/>
            <a:ext cx="756484" cy="681368"/>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32" name="Straight Connector 30"/>
          <p:cNvCxnSpPr>
            <a:cxnSpLocks noChangeShapeType="1"/>
            <a:stCxn id="24" idx="0"/>
          </p:cNvCxnSpPr>
          <p:nvPr/>
        </p:nvCxnSpPr>
        <p:spPr bwMode="auto">
          <a:xfrm flipV="1">
            <a:off x="825860" y="4038600"/>
            <a:ext cx="1959512" cy="228600"/>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9" name="Straight Connector 8"/>
          <p:cNvCxnSpPr/>
          <p:nvPr/>
        </p:nvCxnSpPr>
        <p:spPr bwMode="auto">
          <a:xfrm>
            <a:off x="8016875" y="152717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81692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831215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52082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859790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87407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a:off x="8915400" y="1552576"/>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2" name="TextBox 11"/>
          <p:cNvSpPr txBox="1"/>
          <p:nvPr/>
        </p:nvSpPr>
        <p:spPr>
          <a:xfrm>
            <a:off x="5410200" y="1066800"/>
            <a:ext cx="1208167" cy="461633"/>
          </a:xfrm>
          <a:prstGeom prst="rect">
            <a:avLst/>
          </a:prstGeom>
          <a:noFill/>
        </p:spPr>
        <p:txBody>
          <a:bodyPr wrap="none" lIns="91407" tIns="45704" rIns="91407" bIns="45704" rtlCol="0">
            <a:spAutoFit/>
          </a:bodyPr>
          <a:lstStyle/>
          <a:p>
            <a:r>
              <a:rPr lang="en-US" sz="2400" b="1" dirty="0">
                <a:latin typeface="Arial Narrow"/>
                <a:cs typeface="Arial Narrow"/>
              </a:rPr>
              <a:t>Inferring</a:t>
            </a:r>
          </a:p>
        </p:txBody>
      </p:sp>
      <p:cxnSp>
        <p:nvCxnSpPr>
          <p:cNvPr id="39" name="Straight Connector 26"/>
          <p:cNvCxnSpPr>
            <a:cxnSpLocks noChangeShapeType="1"/>
            <a:stCxn id="19" idx="1"/>
          </p:cNvCxnSpPr>
          <p:nvPr/>
        </p:nvCxnSpPr>
        <p:spPr bwMode="auto">
          <a:xfrm flipH="1" flipV="1">
            <a:off x="1981200" y="1524000"/>
            <a:ext cx="1013249" cy="726377"/>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24" name="TextBox 23"/>
          <p:cNvSpPr txBox="1"/>
          <p:nvPr/>
        </p:nvSpPr>
        <p:spPr>
          <a:xfrm>
            <a:off x="25407" y="4267202"/>
            <a:ext cx="1600919" cy="830997"/>
          </a:xfrm>
          <a:prstGeom prst="rect">
            <a:avLst/>
          </a:prstGeom>
          <a:noFill/>
        </p:spPr>
        <p:txBody>
          <a:bodyPr wrap="none" lIns="91407" tIns="45704" rIns="91407" bIns="45704" rtlCol="0">
            <a:spAutoFit/>
          </a:bodyPr>
          <a:lstStyle/>
          <a:p>
            <a:r>
              <a:rPr lang="en-US" sz="2400" b="1" dirty="0">
                <a:latin typeface="Arial Narrow"/>
                <a:cs typeface="Arial Narrow"/>
              </a:rPr>
              <a:t>Archiving &amp; </a:t>
            </a:r>
          </a:p>
          <a:p>
            <a:r>
              <a:rPr lang="en-US" sz="2400" b="1" dirty="0">
                <a:latin typeface="Arial Narrow"/>
                <a:cs typeface="Arial Narrow"/>
              </a:rPr>
              <a:t>Retrieving</a:t>
            </a:r>
          </a:p>
        </p:txBody>
      </p:sp>
      <p:sp>
        <p:nvSpPr>
          <p:cNvPr id="41" name="Title 4"/>
          <p:cNvSpPr>
            <a:spLocks noGrp="1"/>
          </p:cNvSpPr>
          <p:nvPr>
            <p:ph type="title"/>
          </p:nvPr>
        </p:nvSpPr>
        <p:spPr>
          <a:xfrm>
            <a:off x="2133564" y="-304794"/>
            <a:ext cx="8839200" cy="1143000"/>
          </a:xfrm>
        </p:spPr>
        <p:txBody>
          <a:bodyPr>
            <a:normAutofit/>
          </a:bodyPr>
          <a:lstStyle/>
          <a:p>
            <a:r>
              <a:rPr lang="en-US" b="1" dirty="0">
                <a:solidFill>
                  <a:srgbClr val="1F4C7F"/>
                </a:solidFill>
              </a:rPr>
              <a:t>Overview of My Research</a:t>
            </a:r>
          </a:p>
        </p:txBody>
      </p:sp>
      <p:sp>
        <p:nvSpPr>
          <p:cNvPr id="44" name="TextBox 43"/>
          <p:cNvSpPr txBox="1"/>
          <p:nvPr/>
        </p:nvSpPr>
        <p:spPr>
          <a:xfrm>
            <a:off x="3657607" y="5334000"/>
            <a:ext cx="1063663" cy="461665"/>
          </a:xfrm>
          <a:prstGeom prst="rect">
            <a:avLst/>
          </a:prstGeom>
          <a:noFill/>
        </p:spPr>
        <p:txBody>
          <a:bodyPr wrap="none" lIns="91407" tIns="45704" rIns="91407" bIns="45704" rtlCol="0">
            <a:spAutoFit/>
          </a:bodyPr>
          <a:lstStyle/>
          <a:p>
            <a:r>
              <a:rPr lang="en-US" sz="2400" b="1" dirty="0">
                <a:latin typeface="Arial Narrow"/>
                <a:cs typeface="Arial Narrow"/>
              </a:rPr>
              <a:t>Testing</a:t>
            </a:r>
          </a:p>
        </p:txBody>
      </p:sp>
      <p:cxnSp>
        <p:nvCxnSpPr>
          <p:cNvPr id="47" name="Straight Connector 26"/>
          <p:cNvCxnSpPr>
            <a:cxnSpLocks noChangeShapeType="1"/>
            <a:stCxn id="44" idx="0"/>
          </p:cNvCxnSpPr>
          <p:nvPr/>
        </p:nvCxnSpPr>
        <p:spPr bwMode="auto">
          <a:xfrm flipV="1">
            <a:off x="4189432" y="4665138"/>
            <a:ext cx="450288" cy="668862"/>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50" name="TextBox 49"/>
          <p:cNvSpPr txBox="1"/>
          <p:nvPr/>
        </p:nvSpPr>
        <p:spPr>
          <a:xfrm>
            <a:off x="6400800" y="4758273"/>
            <a:ext cx="2743200" cy="769409"/>
          </a:xfrm>
          <a:prstGeom prst="rect">
            <a:avLst/>
          </a:prstGeom>
          <a:noFill/>
        </p:spPr>
        <p:txBody>
          <a:bodyPr wrap="square" lIns="91407" tIns="45704" rIns="91407" bIns="45704" rtlCol="0">
            <a:spAutoFit/>
          </a:bodyPr>
          <a:lstStyle/>
          <a:p>
            <a:r>
              <a:rPr lang="en-US" b="1" dirty="0">
                <a:solidFill>
                  <a:srgbClr val="C0504D"/>
                </a:solidFill>
              </a:rPr>
              <a:t>-user-centered research</a:t>
            </a:r>
          </a:p>
        </p:txBody>
      </p:sp>
      <p:sp>
        <p:nvSpPr>
          <p:cNvPr id="51" name="TextBox 50"/>
          <p:cNvSpPr txBox="1"/>
          <p:nvPr/>
        </p:nvSpPr>
        <p:spPr>
          <a:xfrm>
            <a:off x="3737989" y="5689609"/>
            <a:ext cx="2743200" cy="769409"/>
          </a:xfrm>
          <a:prstGeom prst="rect">
            <a:avLst/>
          </a:prstGeom>
          <a:noFill/>
        </p:spPr>
        <p:txBody>
          <a:bodyPr wrap="square" lIns="91407" tIns="45704" rIns="91407" bIns="45704" rtlCol="0">
            <a:spAutoFit/>
          </a:bodyPr>
          <a:lstStyle/>
          <a:p>
            <a:r>
              <a:rPr lang="en-US" b="1" dirty="0">
                <a:solidFill>
                  <a:srgbClr val="C0504D"/>
                </a:solidFill>
              </a:rPr>
              <a:t>- generate test suites </a:t>
            </a:r>
          </a:p>
        </p:txBody>
      </p:sp>
      <p:sp>
        <p:nvSpPr>
          <p:cNvPr id="52" name="TextBox 51"/>
          <p:cNvSpPr txBox="1"/>
          <p:nvPr/>
        </p:nvSpPr>
        <p:spPr>
          <a:xfrm>
            <a:off x="16933" y="6324607"/>
            <a:ext cx="2743200" cy="430887"/>
          </a:xfrm>
          <a:prstGeom prst="rect">
            <a:avLst/>
          </a:prstGeom>
          <a:solidFill>
            <a:schemeClr val="bg1"/>
          </a:solidFill>
        </p:spPr>
        <p:txBody>
          <a:bodyPr wrap="square" lIns="91407" tIns="45704" rIns="91407" bIns="45704" rtlCol="0">
            <a:spAutoFit/>
          </a:bodyPr>
          <a:lstStyle/>
          <a:p>
            <a:endParaRPr lang="en-US" b="1" dirty="0">
              <a:solidFill>
                <a:srgbClr val="C0504D"/>
              </a:solidFill>
            </a:endParaRPr>
          </a:p>
        </p:txBody>
      </p:sp>
      <p:sp>
        <p:nvSpPr>
          <p:cNvPr id="54" name="TextBox 53"/>
          <p:cNvSpPr txBox="1"/>
          <p:nvPr/>
        </p:nvSpPr>
        <p:spPr>
          <a:xfrm>
            <a:off x="5943600" y="1676400"/>
            <a:ext cx="3254350" cy="1107963"/>
          </a:xfrm>
          <a:prstGeom prst="rect">
            <a:avLst/>
          </a:prstGeom>
          <a:noFill/>
        </p:spPr>
        <p:txBody>
          <a:bodyPr wrap="none" lIns="91407" tIns="45704" rIns="91407" bIns="45704" rtlCol="0">
            <a:spAutoFit/>
          </a:bodyPr>
          <a:lstStyle/>
          <a:p>
            <a:r>
              <a:rPr lang="en-US" b="1" dirty="0">
                <a:solidFill>
                  <a:srgbClr val="C0504D"/>
                </a:solidFill>
              </a:rPr>
              <a:t>program analysis </a:t>
            </a:r>
          </a:p>
          <a:p>
            <a:r>
              <a:rPr lang="en-US" b="1" dirty="0">
                <a:solidFill>
                  <a:srgbClr val="C0504D"/>
                </a:solidFill>
              </a:rPr>
              <a:t>+ Information Retrieval</a:t>
            </a:r>
          </a:p>
          <a:p>
            <a:r>
              <a:rPr lang="en-US" b="1" dirty="0">
                <a:solidFill>
                  <a:srgbClr val="C0504D"/>
                </a:solidFill>
              </a:rPr>
              <a:t>+ data mining</a:t>
            </a:r>
          </a:p>
        </p:txBody>
      </p:sp>
      <p:sp>
        <p:nvSpPr>
          <p:cNvPr id="45" name="TextBox 44"/>
          <p:cNvSpPr txBox="1"/>
          <p:nvPr/>
        </p:nvSpPr>
        <p:spPr>
          <a:xfrm>
            <a:off x="6019800" y="4267200"/>
            <a:ext cx="1965352" cy="461665"/>
          </a:xfrm>
          <a:prstGeom prst="rect">
            <a:avLst/>
          </a:prstGeom>
          <a:noFill/>
        </p:spPr>
        <p:txBody>
          <a:bodyPr wrap="none" lIns="91407" tIns="45704" rIns="91407" bIns="45704" rtlCol="0">
            <a:spAutoFit/>
          </a:bodyPr>
          <a:lstStyle/>
          <a:p>
            <a:r>
              <a:rPr lang="en-US" sz="2400" b="1" dirty="0">
                <a:latin typeface="Arial Narrow"/>
                <a:cs typeface="Arial Narrow"/>
              </a:rPr>
              <a:t>Understanding</a:t>
            </a:r>
          </a:p>
        </p:txBody>
      </p:sp>
      <p:cxnSp>
        <p:nvCxnSpPr>
          <p:cNvPr id="46" name="Straight Connector 26"/>
          <p:cNvCxnSpPr>
            <a:cxnSpLocks noChangeShapeType="1"/>
          </p:cNvCxnSpPr>
          <p:nvPr/>
        </p:nvCxnSpPr>
        <p:spPr bwMode="auto">
          <a:xfrm flipH="1" flipV="1">
            <a:off x="5334000" y="4343401"/>
            <a:ext cx="609600" cy="76199"/>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30" name="Oval 29"/>
          <p:cNvSpPr>
            <a:spLocks noChangeArrowheads="1"/>
          </p:cNvSpPr>
          <p:nvPr/>
        </p:nvSpPr>
        <p:spPr bwMode="auto">
          <a:xfrm>
            <a:off x="-287867" y="914401"/>
            <a:ext cx="2286000" cy="914400"/>
          </a:xfrm>
          <a:prstGeom prst="ellipse">
            <a:avLst/>
          </a:prstGeom>
          <a:solidFill>
            <a:srgbClr val="FF6600">
              <a:alpha val="93000"/>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400" b="1" dirty="0">
                <a:latin typeface="Arial Narrow"/>
                <a:ea typeface="Arial Black" charset="0"/>
                <a:cs typeface="Arial Narrow"/>
              </a:rPr>
              <a:t>Automating</a:t>
            </a:r>
          </a:p>
        </p:txBody>
      </p:sp>
      <p:sp>
        <p:nvSpPr>
          <p:cNvPr id="2" name="Rectangle 1"/>
          <p:cNvSpPr/>
          <p:nvPr/>
        </p:nvSpPr>
        <p:spPr>
          <a:xfrm>
            <a:off x="-16936" y="-50796"/>
            <a:ext cx="984013" cy="461665"/>
          </a:xfrm>
          <a:prstGeom prst="rect">
            <a:avLst/>
          </a:prstGeom>
        </p:spPr>
        <p:txBody>
          <a:bodyPr wrap="none">
            <a:spAutoFit/>
          </a:bodyPr>
          <a:lstStyle/>
          <a:p>
            <a:pPr algn="ctr" eaLnBrk="0" hangingPunct="0">
              <a:defRPr/>
            </a:pPr>
            <a:r>
              <a:rPr lang="en-US" sz="2400" b="1" dirty="0">
                <a:latin typeface="Arial Narrow"/>
                <a:ea typeface="Arial Black" charset="0"/>
                <a:cs typeface="Arial Narrow"/>
              </a:rPr>
              <a:t>Mobile</a:t>
            </a:r>
          </a:p>
        </p:txBody>
      </p:sp>
      <p:sp>
        <p:nvSpPr>
          <p:cNvPr id="33" name="Rectangle 32"/>
          <p:cNvSpPr/>
          <p:nvPr/>
        </p:nvSpPr>
        <p:spPr>
          <a:xfrm>
            <a:off x="1473198" y="-67729"/>
            <a:ext cx="1517663" cy="461665"/>
          </a:xfrm>
          <a:prstGeom prst="rect">
            <a:avLst/>
          </a:prstGeom>
        </p:spPr>
        <p:txBody>
          <a:bodyPr wrap="none">
            <a:spAutoFit/>
          </a:bodyPr>
          <a:lstStyle/>
          <a:p>
            <a:pPr algn="ctr" eaLnBrk="0" hangingPunct="0">
              <a:defRPr/>
            </a:pPr>
            <a:r>
              <a:rPr lang="en-US" sz="2400" b="1" dirty="0">
                <a:latin typeface="Arial Narrow"/>
                <a:ea typeface="Arial Black" charset="0"/>
                <a:cs typeface="Arial Narrow"/>
              </a:rPr>
              <a:t>Parallelism</a:t>
            </a:r>
          </a:p>
        </p:txBody>
      </p:sp>
      <p:sp>
        <p:nvSpPr>
          <p:cNvPr id="40" name="Rectangle 39"/>
          <p:cNvSpPr/>
          <p:nvPr/>
        </p:nvSpPr>
        <p:spPr>
          <a:xfrm>
            <a:off x="-82573" y="2286000"/>
            <a:ext cx="1250763" cy="461665"/>
          </a:xfrm>
          <a:prstGeom prst="rect">
            <a:avLst/>
          </a:prstGeom>
        </p:spPr>
        <p:txBody>
          <a:bodyPr wrap="none">
            <a:spAutoFit/>
          </a:bodyPr>
          <a:lstStyle/>
          <a:p>
            <a:pPr algn="ctr" eaLnBrk="0" hangingPunct="0">
              <a:defRPr/>
            </a:pPr>
            <a:r>
              <a:rPr lang="en-US" sz="2400" b="1" dirty="0">
                <a:latin typeface="Arial Narrow"/>
                <a:ea typeface="Arial Black" charset="0"/>
                <a:cs typeface="Arial Narrow"/>
              </a:rPr>
              <a:t>Libraries</a:t>
            </a:r>
          </a:p>
        </p:txBody>
      </p:sp>
      <p:sp>
        <p:nvSpPr>
          <p:cNvPr id="42" name="Rectangle 41"/>
          <p:cNvSpPr/>
          <p:nvPr/>
        </p:nvSpPr>
        <p:spPr>
          <a:xfrm>
            <a:off x="1227665" y="2286000"/>
            <a:ext cx="1287532" cy="461665"/>
          </a:xfrm>
          <a:prstGeom prst="rect">
            <a:avLst/>
          </a:prstGeom>
        </p:spPr>
        <p:txBody>
          <a:bodyPr wrap="none">
            <a:spAutoFit/>
          </a:bodyPr>
          <a:lstStyle/>
          <a:p>
            <a:pPr algn="ctr" eaLnBrk="0" hangingPunct="0">
              <a:defRPr/>
            </a:pPr>
            <a:r>
              <a:rPr lang="en-US" sz="2400" b="1" dirty="0">
                <a:latin typeface="Arial Narrow"/>
                <a:ea typeface="Arial Black" charset="0"/>
                <a:cs typeface="Arial Narrow"/>
              </a:rPr>
              <a:t>End-user</a:t>
            </a:r>
          </a:p>
        </p:txBody>
      </p:sp>
      <p:cxnSp>
        <p:nvCxnSpPr>
          <p:cNvPr id="43" name="Straight Connector 26"/>
          <p:cNvCxnSpPr>
            <a:cxnSpLocks noChangeShapeType="1"/>
          </p:cNvCxnSpPr>
          <p:nvPr/>
        </p:nvCxnSpPr>
        <p:spPr bwMode="auto">
          <a:xfrm flipH="1" flipV="1">
            <a:off x="1219200" y="1828800"/>
            <a:ext cx="381000" cy="533401"/>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48" name="Straight Connector 26"/>
          <p:cNvCxnSpPr>
            <a:cxnSpLocks noChangeShapeType="1"/>
          </p:cNvCxnSpPr>
          <p:nvPr/>
        </p:nvCxnSpPr>
        <p:spPr bwMode="auto">
          <a:xfrm flipH="1" flipV="1">
            <a:off x="287864" y="431799"/>
            <a:ext cx="436016" cy="444265"/>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49" name="Straight Connector 26"/>
          <p:cNvCxnSpPr>
            <a:cxnSpLocks noChangeShapeType="1"/>
          </p:cNvCxnSpPr>
          <p:nvPr/>
        </p:nvCxnSpPr>
        <p:spPr bwMode="auto">
          <a:xfrm flipV="1">
            <a:off x="1333483" y="457200"/>
            <a:ext cx="647717" cy="486597"/>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55" name="Straight Connector 26"/>
          <p:cNvCxnSpPr>
            <a:cxnSpLocks noChangeShapeType="1"/>
          </p:cNvCxnSpPr>
          <p:nvPr/>
        </p:nvCxnSpPr>
        <p:spPr bwMode="auto">
          <a:xfrm flipV="1">
            <a:off x="228600" y="1905000"/>
            <a:ext cx="457200" cy="444266"/>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56" name="TextBox 55"/>
          <p:cNvSpPr txBox="1"/>
          <p:nvPr/>
        </p:nvSpPr>
        <p:spPr>
          <a:xfrm>
            <a:off x="25407" y="4972694"/>
            <a:ext cx="2965454" cy="769409"/>
          </a:xfrm>
          <a:prstGeom prst="rect">
            <a:avLst/>
          </a:prstGeom>
          <a:noFill/>
        </p:spPr>
        <p:txBody>
          <a:bodyPr wrap="square" lIns="91407" tIns="45704" rIns="91407" bIns="45704" rtlCol="0">
            <a:spAutoFit/>
          </a:bodyPr>
          <a:lstStyle/>
          <a:p>
            <a:r>
              <a:rPr lang="en-US" b="1">
                <a:solidFill>
                  <a:srgbClr val="C0504D"/>
                </a:solidFill>
              </a:rPr>
              <a:t>-history </a:t>
            </a:r>
            <a:r>
              <a:rPr lang="en-US" b="1" dirty="0">
                <a:solidFill>
                  <a:srgbClr val="C0504D"/>
                </a:solidFill>
              </a:rPr>
              <a:t>at higher-levels of abstraction </a:t>
            </a:r>
          </a:p>
        </p:txBody>
      </p:sp>
      <p:sp>
        <p:nvSpPr>
          <p:cNvPr id="5" name="Slide Number Placeholder 4"/>
          <p:cNvSpPr>
            <a:spLocks noGrp="1"/>
          </p:cNvSpPr>
          <p:nvPr>
            <p:ph type="sldNum" sz="quarter" idx="10"/>
          </p:nvPr>
        </p:nvSpPr>
        <p:spPr/>
        <p:txBody>
          <a:bodyPr/>
          <a:lstStyle/>
          <a:p>
            <a:fld id="{9E09538B-8050-9642-BAB9-14094EB459F8}" type="slidenum">
              <a:rPr lang="en-US" smtClean="0"/>
              <a:t>72</a:t>
            </a:fld>
            <a:endParaRPr lang="en-US"/>
          </a:p>
        </p:txBody>
      </p:sp>
    </p:spTree>
    <p:custDataLst>
      <p:tags r:id="rId1"/>
    </p:custDataLst>
    <p:extLst>
      <p:ext uri="{BB962C8B-B14F-4D97-AF65-F5344CB8AC3E}">
        <p14:creationId xmlns:p14="http://schemas.microsoft.com/office/powerpoint/2010/main" val="1161017066"/>
      </p:ext>
    </p:extLst>
  </p:cSld>
  <p:clrMapOvr>
    <a:masterClrMapping/>
  </p:clrMapOvr>
  <mc:AlternateContent xmlns:mc="http://schemas.openxmlformats.org/markup-compatibility/2006" xmlns:p14="http://schemas.microsoft.com/office/powerpoint/2010/main">
    <mc:Choice Requires="p14">
      <p:transition spd="slow" p14:dur="2000" advTm="84052"/>
    </mc:Choice>
    <mc:Fallback xmlns="">
      <p:transition spd="slow" advTm="840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24" grpId="0"/>
      <p:bldP spid="44" grpId="0"/>
      <p:bldP spid="50" grpId="0"/>
      <p:bldP spid="51" grpId="0"/>
      <p:bldP spid="54" grpId="0"/>
      <p:bldP spid="45" grpId="0"/>
      <p:bldP spid="5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4"/>
          <a:stretch>
            <a:fillRect/>
          </a:stretch>
        </p:blipFill>
        <p:spPr>
          <a:xfrm>
            <a:off x="1219200" y="1371600"/>
            <a:ext cx="2286000" cy="840260"/>
          </a:xfrm>
          <a:prstGeom prst="rect">
            <a:avLst/>
          </a:prstGeom>
        </p:spPr>
      </p:pic>
      <p:pic>
        <p:nvPicPr>
          <p:cNvPr id="4" name="Picture 3"/>
          <p:cNvPicPr>
            <a:picLocks noChangeAspect="1"/>
          </p:cNvPicPr>
          <p:nvPr/>
        </p:nvPicPr>
        <p:blipFill>
          <a:blip r:embed="rId5"/>
          <a:stretch>
            <a:fillRect/>
          </a:stretch>
        </p:blipFill>
        <p:spPr>
          <a:xfrm>
            <a:off x="533400" y="1981200"/>
            <a:ext cx="3886200" cy="3057144"/>
          </a:xfrm>
          <a:prstGeom prst="rect">
            <a:avLst/>
          </a:prstGeom>
        </p:spPr>
      </p:pic>
      <p:sp>
        <p:nvSpPr>
          <p:cNvPr id="5" name="Title 4"/>
          <p:cNvSpPr>
            <a:spLocks noGrp="1"/>
          </p:cNvSpPr>
          <p:nvPr>
            <p:ph type="title"/>
          </p:nvPr>
        </p:nvSpPr>
        <p:spPr/>
        <p:txBody>
          <a:bodyPr>
            <a:normAutofit/>
          </a:bodyPr>
          <a:lstStyle/>
          <a:p>
            <a:r>
              <a:rPr lang="en-US" b="1" dirty="0">
                <a:solidFill>
                  <a:srgbClr val="1F4C7F"/>
                </a:solidFill>
              </a:rPr>
              <a:t>Industry Partners</a:t>
            </a:r>
          </a:p>
        </p:txBody>
      </p:sp>
      <p:pic>
        <p:nvPicPr>
          <p:cNvPr id="3" name="Picture 2"/>
          <p:cNvPicPr>
            <a:picLocks noChangeAspect="1"/>
          </p:cNvPicPr>
          <p:nvPr/>
        </p:nvPicPr>
        <p:blipFill>
          <a:blip r:embed="rId6"/>
          <a:stretch>
            <a:fillRect/>
          </a:stretch>
        </p:blipFill>
        <p:spPr>
          <a:xfrm>
            <a:off x="2286000" y="2971800"/>
            <a:ext cx="1524000" cy="35320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000" y="2819400"/>
            <a:ext cx="886500" cy="35460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6807" y="6019800"/>
            <a:ext cx="1731937" cy="245554"/>
          </a:xfrm>
          <a:prstGeom prst="rect">
            <a:avLst/>
          </a:prstGeom>
        </p:spPr>
      </p:pic>
      <p:pic>
        <p:nvPicPr>
          <p:cNvPr id="12" name="Picture 11"/>
          <p:cNvPicPr>
            <a:picLocks noChangeAspect="1"/>
          </p:cNvPicPr>
          <p:nvPr/>
        </p:nvPicPr>
        <p:blipFill>
          <a:blip r:embed="rId9"/>
          <a:stretch>
            <a:fillRect/>
          </a:stretch>
        </p:blipFill>
        <p:spPr>
          <a:xfrm>
            <a:off x="1143000" y="5105401"/>
            <a:ext cx="1600200" cy="861041"/>
          </a:xfrm>
          <a:prstGeom prst="rect">
            <a:avLst/>
          </a:prstGeom>
        </p:spPr>
      </p:pic>
      <p:pic>
        <p:nvPicPr>
          <p:cNvPr id="15" name="Picture 14"/>
          <p:cNvPicPr>
            <a:picLocks noChangeAspect="1"/>
          </p:cNvPicPr>
          <p:nvPr/>
        </p:nvPicPr>
        <p:blipFill>
          <a:blip r:embed="rId10"/>
          <a:stretch>
            <a:fillRect/>
          </a:stretch>
        </p:blipFill>
        <p:spPr>
          <a:xfrm>
            <a:off x="1295400" y="2590801"/>
            <a:ext cx="1257300" cy="670560"/>
          </a:xfrm>
          <a:prstGeom prst="rect">
            <a:avLst/>
          </a:prstGeom>
        </p:spPr>
      </p:pic>
      <p:pic>
        <p:nvPicPr>
          <p:cNvPr id="18" name="Picture 17"/>
          <p:cNvPicPr>
            <a:picLocks noChangeAspect="1"/>
          </p:cNvPicPr>
          <p:nvPr/>
        </p:nvPicPr>
        <p:blipFill>
          <a:blip r:embed="rId11"/>
          <a:stretch>
            <a:fillRect/>
          </a:stretch>
        </p:blipFill>
        <p:spPr>
          <a:xfrm>
            <a:off x="2057400" y="304800"/>
            <a:ext cx="2743200" cy="2057400"/>
          </a:xfrm>
          <a:prstGeom prst="rect">
            <a:avLst/>
          </a:prstGeom>
        </p:spPr>
      </p:pic>
      <p:pic>
        <p:nvPicPr>
          <p:cNvPr id="7" name="Picture 6"/>
          <p:cNvPicPr>
            <a:picLocks noChangeAspect="1"/>
          </p:cNvPicPr>
          <p:nvPr/>
        </p:nvPicPr>
        <p:blipFill>
          <a:blip r:embed="rId12"/>
          <a:stretch>
            <a:fillRect/>
          </a:stretch>
        </p:blipFill>
        <p:spPr>
          <a:xfrm>
            <a:off x="1143000" y="3581400"/>
            <a:ext cx="1066800" cy="704524"/>
          </a:xfrm>
          <a:prstGeom prst="rect">
            <a:avLst/>
          </a:prstGeom>
        </p:spPr>
      </p:pic>
      <p:sp>
        <p:nvSpPr>
          <p:cNvPr id="17" name="TextBox 16"/>
          <p:cNvSpPr txBox="1"/>
          <p:nvPr/>
        </p:nvSpPr>
        <p:spPr>
          <a:xfrm>
            <a:off x="4724400" y="4343401"/>
            <a:ext cx="4224233" cy="1107996"/>
          </a:xfrm>
          <a:prstGeom prst="rect">
            <a:avLst/>
          </a:prstGeom>
          <a:noFill/>
        </p:spPr>
        <p:txBody>
          <a:bodyPr wrap="none" lIns="91407" tIns="45704" rIns="91407" bIns="45704" rtlCol="0">
            <a:spAutoFit/>
          </a:bodyPr>
          <a:lstStyle/>
          <a:p>
            <a:pPr marL="342778" indent="-342778">
              <a:buFontTx/>
              <a:buChar char="-"/>
            </a:pPr>
            <a:r>
              <a:rPr lang="en-US" b="1" dirty="0"/>
              <a:t>studies on proprietary code</a:t>
            </a:r>
          </a:p>
          <a:p>
            <a:pPr marL="342778" indent="-342778">
              <a:buFontTx/>
              <a:buChar char="-"/>
            </a:pPr>
            <a:r>
              <a:rPr lang="en-US" b="1" dirty="0"/>
              <a:t>joint publications</a:t>
            </a:r>
          </a:p>
          <a:p>
            <a:pPr marL="342778" indent="-342778">
              <a:buFontTx/>
              <a:buChar char="-"/>
            </a:pPr>
            <a:r>
              <a:rPr lang="en-US" b="1" dirty="0"/>
              <a:t>funding</a:t>
            </a:r>
          </a:p>
        </p:txBody>
      </p:sp>
      <p:sp>
        <p:nvSpPr>
          <p:cNvPr id="6" name="Slide Number Placeholder 5"/>
          <p:cNvSpPr>
            <a:spLocks noGrp="1"/>
          </p:cNvSpPr>
          <p:nvPr>
            <p:ph type="sldNum" sz="quarter" idx="10"/>
          </p:nvPr>
        </p:nvSpPr>
        <p:spPr/>
        <p:txBody>
          <a:bodyPr/>
          <a:lstStyle/>
          <a:p>
            <a:fld id="{9E09538B-8050-9642-BAB9-14094EB459F8}" type="slidenum">
              <a:rPr lang="en-US" smtClean="0"/>
              <a:t>73</a:t>
            </a:fld>
            <a:endParaRPr lang="en-US"/>
          </a:p>
        </p:txBody>
      </p:sp>
    </p:spTree>
    <p:custDataLst>
      <p:tags r:id="rId1"/>
    </p:custDataLst>
    <p:extLst>
      <p:ext uri="{BB962C8B-B14F-4D97-AF65-F5344CB8AC3E}">
        <p14:creationId xmlns:p14="http://schemas.microsoft.com/office/powerpoint/2010/main" val="814741545"/>
      </p:ext>
    </p:extLst>
  </p:cSld>
  <p:clrMapOvr>
    <a:masterClrMapping/>
  </p:clrMapOvr>
  <mc:AlternateContent xmlns:mc="http://schemas.openxmlformats.org/markup-compatibility/2006" xmlns:p14="http://schemas.microsoft.com/office/powerpoint/2010/main">
    <mc:Choice Requires="p14">
      <p:transition spd="slow" p14:dur="2000" advTm="60486"/>
    </mc:Choice>
    <mc:Fallback xmlns="">
      <p:transition xmlns:p14="http://schemas.microsoft.com/office/powerpoint/2010/main" spd="slow" advTm="604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p:cNvSpPr>
          <p:nvPr>
            <p:ph type="title"/>
          </p:nvPr>
        </p:nvSpPr>
        <p:spPr>
          <a:xfrm>
            <a:off x="250031" y="-180158"/>
            <a:ext cx="8643938" cy="1220578"/>
          </a:xfrm>
          <a:prstGeom prst="rect">
            <a:avLst/>
          </a:prstGeom>
        </p:spPr>
        <p:txBody>
          <a:bodyPr/>
          <a:lstStyle/>
          <a:p>
            <a:r>
              <a:rPr dirty="0"/>
              <a:t>implications</a:t>
            </a:r>
          </a:p>
        </p:txBody>
      </p:sp>
      <p:sp>
        <p:nvSpPr>
          <p:cNvPr id="830" name="Shape 830"/>
          <p:cNvSpPr/>
          <p:nvPr/>
        </p:nvSpPr>
        <p:spPr>
          <a:xfrm>
            <a:off x="128316" y="1801280"/>
            <a:ext cx="8887368" cy="87235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algn="l">
              <a:defRPr sz="4600">
                <a:solidFill>
                  <a:srgbClr val="000000"/>
                </a:solidFill>
                <a:latin typeface="+mn-lt"/>
                <a:ea typeface="+mn-ea"/>
                <a:cs typeface="+mn-cs"/>
                <a:sym typeface="Gill Sans"/>
              </a:defRPr>
            </a:pPr>
            <a:r>
              <a:rPr sz="2600" u="sng" dirty="0">
                <a:hlinkClick r:id="rId4"/>
              </a:rPr>
              <a:t>LearnAsync.NET</a:t>
            </a:r>
            <a:r>
              <a:rPr sz="2600" dirty="0"/>
              <a:t>: hundreds of real-world positive and negative examples of asynchronous idioms</a:t>
            </a:r>
          </a:p>
        </p:txBody>
      </p:sp>
      <p:sp>
        <p:nvSpPr>
          <p:cNvPr id="831" name="Shape 831"/>
          <p:cNvSpPr/>
          <p:nvPr/>
        </p:nvSpPr>
        <p:spPr>
          <a:xfrm>
            <a:off x="2045469" y="819700"/>
            <a:ext cx="2750712" cy="764629"/>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4500">
                <a:solidFill>
                  <a:srgbClr val="008F00"/>
                </a:solidFill>
                <a:latin typeface="+mn-lt"/>
                <a:ea typeface="+mn-ea"/>
                <a:cs typeface="+mn-cs"/>
                <a:sym typeface="Gill Sans"/>
              </a:defRPr>
            </a:lvl1pPr>
          </a:lstStyle>
          <a:p>
            <a:r>
              <a:t>Developers</a:t>
            </a:r>
          </a:p>
        </p:txBody>
      </p:sp>
      <p:pic>
        <p:nvPicPr>
          <p:cNvPr id="832" name="computer_guy.png"/>
          <p:cNvPicPr>
            <a:picLocks noChangeAspect="1"/>
          </p:cNvPicPr>
          <p:nvPr/>
        </p:nvPicPr>
        <p:blipFill>
          <a:blip r:embed="rId5"/>
          <a:stretch>
            <a:fillRect/>
          </a:stretch>
        </p:blipFill>
        <p:spPr>
          <a:xfrm>
            <a:off x="294680" y="723103"/>
            <a:ext cx="1444676" cy="957821"/>
          </a:xfrm>
          <a:prstGeom prst="rect">
            <a:avLst/>
          </a:prstGeom>
          <a:ln w="12700">
            <a:miter lim="400000"/>
          </a:ln>
        </p:spPr>
      </p:pic>
      <p:pic>
        <p:nvPicPr>
          <p:cNvPr id="833" name="Screen Shot 2014-06-02 at 11.57.01 AM.png"/>
          <p:cNvPicPr>
            <a:picLocks noChangeAspect="1"/>
          </p:cNvPicPr>
          <p:nvPr/>
        </p:nvPicPr>
        <p:blipFill>
          <a:blip r:embed="rId6"/>
          <a:stretch>
            <a:fillRect/>
          </a:stretch>
        </p:blipFill>
        <p:spPr>
          <a:xfrm>
            <a:off x="2085981" y="2692598"/>
            <a:ext cx="4603115" cy="3844204"/>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uk-UA" smtClean="0"/>
              <a:pPr/>
              <a:t>74</a:t>
            </a:fld>
            <a:endParaRPr lang="uk-UA"/>
          </a:p>
        </p:txBody>
      </p:sp>
    </p:spTree>
    <p:custDataLst>
      <p:tags r:id="rId1"/>
    </p:custDataLst>
    <p:extLst>
      <p:ext uri="{BB962C8B-B14F-4D97-AF65-F5344CB8AC3E}">
        <p14:creationId xmlns:p14="http://schemas.microsoft.com/office/powerpoint/2010/main" val="207804354"/>
      </p:ext>
    </p:extLst>
  </p:cSld>
  <p:clrMapOvr>
    <a:masterClrMapping/>
  </p:clrMapOvr>
  <p:transition spd="slow" advTm="15831"/>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 grpId="0"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solidFill>
                  <a:srgbClr val="1F4C7F"/>
                </a:solidFill>
              </a:rPr>
              <a:t>My Research Approach</a:t>
            </a:r>
          </a:p>
        </p:txBody>
      </p:sp>
      <p:sp>
        <p:nvSpPr>
          <p:cNvPr id="6" name="Content Placeholder 5"/>
          <p:cNvSpPr>
            <a:spLocks noGrp="1"/>
          </p:cNvSpPr>
          <p:nvPr>
            <p:ph idx="1"/>
          </p:nvPr>
        </p:nvSpPr>
        <p:spPr>
          <a:xfrm>
            <a:off x="457200" y="1320800"/>
            <a:ext cx="8915400" cy="4711700"/>
          </a:xfrm>
        </p:spPr>
        <p:txBody>
          <a:bodyPr/>
          <a:lstStyle/>
          <a:p>
            <a:pPr marL="0" lvl="2" indent="0">
              <a:buNone/>
            </a:pPr>
            <a:r>
              <a:rPr lang="en-US" b="1" dirty="0"/>
              <a:t>Build tools: automation shows we formalized concepts</a:t>
            </a:r>
          </a:p>
          <a:p>
            <a:pPr marL="0" lvl="2" indent="0">
              <a:buNone/>
            </a:pPr>
            <a:r>
              <a:rPr lang="en-US" b="1" dirty="0"/>
              <a:t> </a:t>
            </a:r>
          </a:p>
          <a:p>
            <a:pPr marL="0" lvl="2" indent="0">
              <a:buNone/>
            </a:pPr>
            <a:r>
              <a:rPr lang="en-US" b="1" dirty="0"/>
              <a:t>Rigorously employ </a:t>
            </a:r>
            <a:r>
              <a:rPr lang="en-US" b="1" dirty="0">
                <a:solidFill>
                  <a:srgbClr val="FF0000"/>
                </a:solidFill>
              </a:rPr>
              <a:t>empirical methods </a:t>
            </a:r>
            <a:r>
              <a:rPr lang="en-US" b="1" dirty="0"/>
              <a:t>during evaluation </a:t>
            </a:r>
          </a:p>
          <a:p>
            <a:pPr marL="0" lvl="2" indent="0">
              <a:buNone/>
            </a:pPr>
            <a:r>
              <a:rPr lang="en-US" b="1" dirty="0"/>
              <a:t>  </a:t>
            </a:r>
            <a:r>
              <a:rPr lang="en-US" b="1" dirty="0">
                <a:solidFill>
                  <a:srgbClr val="FF0000"/>
                </a:solidFill>
              </a:rPr>
              <a:t>and</a:t>
            </a:r>
            <a:r>
              <a:rPr lang="en-US" b="1" dirty="0"/>
              <a:t> formative stage</a:t>
            </a:r>
          </a:p>
          <a:p>
            <a:pPr marL="0" lvl="2" indent="0">
              <a:buNone/>
            </a:pPr>
            <a:endParaRPr lang="en-US" b="1" dirty="0"/>
          </a:p>
          <a:p>
            <a:pPr marL="0" lvl="2" indent="0">
              <a:buNone/>
            </a:pPr>
            <a:r>
              <a:rPr lang="en-US" b="1" dirty="0"/>
              <a:t>Connect seemingly unrelated areas and make novel contributions </a:t>
            </a:r>
            <a:r>
              <a:rPr lang="en-US" sz="2000" b="1" dirty="0"/>
              <a:t>(e.g., design scalable program analyses using data-mining techniques)</a:t>
            </a:r>
          </a:p>
          <a:p>
            <a:pPr marL="0" lvl="2" indent="0">
              <a:buNone/>
            </a:pPr>
            <a:endParaRPr lang="en-US" sz="1600" b="1" dirty="0"/>
          </a:p>
          <a:p>
            <a:pPr marL="0" lvl="2" indent="0">
              <a:buNone/>
            </a:pPr>
            <a:r>
              <a:rPr lang="en-US" b="1" dirty="0"/>
              <a:t>Committed to move my research into practice</a:t>
            </a:r>
          </a:p>
          <a:p>
            <a:pPr marL="0" lvl="2" indent="0">
              <a:buNone/>
            </a:pPr>
            <a:endParaRPr lang="en-US" b="1" dirty="0"/>
          </a:p>
          <a:p>
            <a:pPr marL="0" lvl="2" indent="0">
              <a:buNone/>
            </a:pPr>
            <a:r>
              <a:rPr lang="en-US" b="1" dirty="0"/>
              <a:t>Devise theories that generalize to solve larger classes of problems, principles for changing programming models</a:t>
            </a:r>
          </a:p>
          <a:p>
            <a:pPr marL="0" lvl="2" indent="0">
              <a:buNone/>
            </a:pPr>
            <a:endParaRPr lang="en-US" b="1" dirty="0"/>
          </a:p>
          <a:p>
            <a:pPr marL="0" lvl="2" indent="0">
              <a:buNone/>
            </a:pPr>
            <a:endParaRPr lang="en-US" b="1" dirty="0"/>
          </a:p>
          <a:p>
            <a:pPr marL="0" lvl="2" indent="0">
              <a:buNone/>
            </a:pPr>
            <a:endParaRPr lang="en-US" b="1" dirty="0"/>
          </a:p>
          <a:p>
            <a:pPr marL="0" lvl="2" indent="0">
              <a:buNone/>
            </a:pPr>
            <a:endParaRPr lang="en-US" b="1" dirty="0"/>
          </a:p>
          <a:p>
            <a:pPr marL="0" lvl="2" indent="0">
              <a:buNone/>
            </a:pPr>
            <a:endParaRPr lang="en-US" sz="1600" b="1" dirty="0"/>
          </a:p>
          <a:p>
            <a:pPr marL="0" lvl="2" indent="0">
              <a:buNone/>
            </a:pPr>
            <a:endParaRPr lang="en-US" sz="2400" b="1" dirty="0"/>
          </a:p>
          <a:p>
            <a:pPr marL="0" lvl="2" indent="0">
              <a:buNone/>
            </a:pPr>
            <a:endParaRPr lang="en-US" sz="2400" b="1" dirty="0"/>
          </a:p>
          <a:p>
            <a:pPr marL="0" lvl="2" indent="0">
              <a:buNone/>
            </a:pPr>
            <a:endParaRPr lang="en-US" sz="2400" b="1" dirty="0"/>
          </a:p>
          <a:p>
            <a:pPr marL="0" lvl="2" indent="0">
              <a:buNone/>
            </a:pPr>
            <a:endParaRPr lang="en-US" sz="2000" dirty="0"/>
          </a:p>
          <a:p>
            <a:pPr marL="0" indent="0">
              <a:buNone/>
            </a:pPr>
            <a:endParaRPr lang="en-US" dirty="0"/>
          </a:p>
          <a:p>
            <a:pPr marL="0" indent="0">
              <a:buNone/>
            </a:pPr>
            <a:endParaRPr lang="en-US" dirty="0"/>
          </a:p>
        </p:txBody>
      </p:sp>
      <p:sp>
        <p:nvSpPr>
          <p:cNvPr id="3" name="Slide Number Placeholder 2"/>
          <p:cNvSpPr>
            <a:spLocks noGrp="1"/>
          </p:cNvSpPr>
          <p:nvPr>
            <p:ph type="sldNum" sz="quarter" idx="10"/>
          </p:nvPr>
        </p:nvSpPr>
        <p:spPr/>
        <p:txBody>
          <a:bodyPr/>
          <a:lstStyle/>
          <a:p>
            <a:fld id="{9E09538B-8050-9642-BAB9-14094EB459F8}" type="slidenum">
              <a:rPr lang="en-US" smtClean="0"/>
              <a:t>75</a:t>
            </a:fld>
            <a:endParaRPr lang="en-US"/>
          </a:p>
        </p:txBody>
      </p:sp>
    </p:spTree>
    <p:custDataLst>
      <p:tags r:id="rId1"/>
    </p:custDataLst>
    <p:extLst>
      <p:ext uri="{BB962C8B-B14F-4D97-AF65-F5344CB8AC3E}">
        <p14:creationId xmlns:p14="http://schemas.microsoft.com/office/powerpoint/2010/main" val="1344583250"/>
      </p:ext>
    </p:extLst>
  </p:cSld>
  <p:clrMapOvr>
    <a:masterClrMapping/>
  </p:clrMapOvr>
  <mc:AlternateContent xmlns:mc="http://schemas.openxmlformats.org/markup-compatibility/2006" xmlns:p14="http://schemas.microsoft.com/office/powerpoint/2010/main">
    <mc:Choice Requires="p14">
      <p:transition spd="slow" p14:dur="2000" advTm="106601"/>
    </mc:Choice>
    <mc:Fallback xmlns="">
      <p:transition spd="slow" advTm="106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4"/>
          <a:stretch>
            <a:fillRect/>
          </a:stretch>
        </p:blipFill>
        <p:spPr>
          <a:xfrm>
            <a:off x="8111069" y="1803405"/>
            <a:ext cx="914400" cy="731520"/>
          </a:xfrm>
          <a:prstGeom prst="rect">
            <a:avLst/>
          </a:prstGeom>
        </p:spPr>
      </p:pic>
      <p:pic>
        <p:nvPicPr>
          <p:cNvPr id="33" name="Picture 32"/>
          <p:cNvPicPr>
            <a:picLocks noChangeAspect="1"/>
          </p:cNvPicPr>
          <p:nvPr/>
        </p:nvPicPr>
        <p:blipFill>
          <a:blip r:embed="rId4"/>
          <a:stretch>
            <a:fillRect/>
          </a:stretch>
        </p:blipFill>
        <p:spPr>
          <a:xfrm>
            <a:off x="8398930" y="2387610"/>
            <a:ext cx="914400" cy="731520"/>
          </a:xfrm>
          <a:prstGeom prst="rect">
            <a:avLst/>
          </a:prstGeom>
        </p:spPr>
      </p:pic>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000" dirty="0">
                <a:latin typeface="Arial Black" charset="0"/>
                <a:ea typeface="Arial Black" charset="0"/>
                <a:cs typeface="Arial Black" charset="0"/>
              </a:rPr>
              <a:t>Interactive Analysis &amp;</a:t>
            </a:r>
          </a:p>
          <a:p>
            <a:pPr algn="ctr" eaLnBrk="0" hangingPunct="0">
              <a:defRPr/>
            </a:pPr>
            <a:r>
              <a:rPr lang="en-US" sz="2000" dirty="0">
                <a:latin typeface="Arial Black" charset="0"/>
                <a:ea typeface="Arial Black" charset="0"/>
                <a:cs typeface="Arial Black" charset="0"/>
              </a:rPr>
              <a:t>Transformation</a:t>
            </a:r>
          </a:p>
        </p:txBody>
      </p:sp>
      <p:cxnSp>
        <p:nvCxnSpPr>
          <p:cNvPr id="31" name="Straight Connector 26"/>
          <p:cNvCxnSpPr>
            <a:cxnSpLocks noChangeShapeType="1"/>
          </p:cNvCxnSpPr>
          <p:nvPr/>
        </p:nvCxnSpPr>
        <p:spPr bwMode="auto">
          <a:xfrm flipV="1">
            <a:off x="5257800" y="1676407"/>
            <a:ext cx="990600" cy="533401"/>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32" name="Straight Connector 30"/>
          <p:cNvCxnSpPr>
            <a:cxnSpLocks noChangeShapeType="1"/>
            <a:stCxn id="24" idx="0"/>
          </p:cNvCxnSpPr>
          <p:nvPr/>
        </p:nvCxnSpPr>
        <p:spPr bwMode="auto">
          <a:xfrm flipV="1">
            <a:off x="1457118" y="4038600"/>
            <a:ext cx="1328255" cy="228600"/>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9" name="Straight Connector 8"/>
          <p:cNvCxnSpPr/>
          <p:nvPr/>
        </p:nvCxnSpPr>
        <p:spPr bwMode="auto">
          <a:xfrm>
            <a:off x="8016875" y="152717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81692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831215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52082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859790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87407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a:off x="8915400" y="1552576"/>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0" name="TextBox 9"/>
          <p:cNvSpPr txBox="1"/>
          <p:nvPr/>
        </p:nvSpPr>
        <p:spPr>
          <a:xfrm>
            <a:off x="5666363" y="4572001"/>
            <a:ext cx="3452237" cy="461665"/>
          </a:xfrm>
          <a:prstGeom prst="rect">
            <a:avLst/>
          </a:prstGeom>
          <a:noFill/>
        </p:spPr>
        <p:txBody>
          <a:bodyPr wrap="none" lIns="91407" tIns="45704" rIns="91407" bIns="45704" rtlCol="0">
            <a:spAutoFit/>
          </a:bodyPr>
          <a:lstStyle/>
          <a:p>
            <a:r>
              <a:rPr lang="en-US" sz="2400" b="1" dirty="0">
                <a:latin typeface="Arial Narrow"/>
                <a:cs typeface="Arial Narrow"/>
              </a:rPr>
              <a:t>Refactor end-user software</a:t>
            </a:r>
          </a:p>
        </p:txBody>
      </p:sp>
      <p:sp>
        <p:nvSpPr>
          <p:cNvPr id="12" name="TextBox 11"/>
          <p:cNvSpPr txBox="1"/>
          <p:nvPr/>
        </p:nvSpPr>
        <p:spPr>
          <a:xfrm>
            <a:off x="5410200" y="1066800"/>
            <a:ext cx="2470749" cy="461665"/>
          </a:xfrm>
          <a:prstGeom prst="rect">
            <a:avLst/>
          </a:prstGeom>
          <a:noFill/>
        </p:spPr>
        <p:txBody>
          <a:bodyPr wrap="none" lIns="91407" tIns="45704" rIns="91407" bIns="45704" rtlCol="0">
            <a:spAutoFit/>
          </a:bodyPr>
          <a:lstStyle/>
          <a:p>
            <a:r>
              <a:rPr lang="en-US" sz="2400" b="1" dirty="0">
                <a:latin typeface="Arial Narrow"/>
                <a:cs typeface="Arial Narrow"/>
              </a:rPr>
              <a:t>Retrofit parallelism</a:t>
            </a:r>
          </a:p>
        </p:txBody>
      </p:sp>
      <p:cxnSp>
        <p:nvCxnSpPr>
          <p:cNvPr id="39" name="Straight Connector 26"/>
          <p:cNvCxnSpPr>
            <a:cxnSpLocks noChangeShapeType="1"/>
            <a:stCxn id="19" idx="1"/>
          </p:cNvCxnSpPr>
          <p:nvPr/>
        </p:nvCxnSpPr>
        <p:spPr bwMode="auto">
          <a:xfrm flipH="1" flipV="1">
            <a:off x="1752600" y="1447800"/>
            <a:ext cx="1241849" cy="802577"/>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0" name="TextBox 39"/>
          <p:cNvSpPr txBox="1"/>
          <p:nvPr/>
        </p:nvSpPr>
        <p:spPr>
          <a:xfrm>
            <a:off x="25401" y="990606"/>
            <a:ext cx="4191000" cy="461665"/>
          </a:xfrm>
          <a:prstGeom prst="rect">
            <a:avLst/>
          </a:prstGeom>
          <a:noFill/>
        </p:spPr>
        <p:txBody>
          <a:bodyPr wrap="square" lIns="91407" tIns="45704" rIns="91407" bIns="45704" rtlCol="0">
            <a:spAutoFit/>
          </a:bodyPr>
          <a:lstStyle/>
          <a:p>
            <a:r>
              <a:rPr lang="en-US" sz="2400" b="1" dirty="0">
                <a:latin typeface="Arial Narrow"/>
                <a:cs typeface="Arial Narrow"/>
              </a:rPr>
              <a:t>Convert &amp; fix </a:t>
            </a:r>
            <a:r>
              <a:rPr lang="en-US" sz="2400" b="1" dirty="0" err="1">
                <a:latin typeface="Arial Narrow"/>
                <a:cs typeface="Arial Narrow"/>
              </a:rPr>
              <a:t>async</a:t>
            </a:r>
            <a:r>
              <a:rPr lang="en-US" sz="2400" b="1" dirty="0">
                <a:latin typeface="Arial Narrow"/>
                <a:cs typeface="Arial Narrow"/>
              </a:rPr>
              <a:t> for mobile</a:t>
            </a:r>
          </a:p>
        </p:txBody>
      </p:sp>
      <p:cxnSp>
        <p:nvCxnSpPr>
          <p:cNvPr id="43" name="Straight Connector 26"/>
          <p:cNvCxnSpPr>
            <a:cxnSpLocks noChangeShapeType="1"/>
            <a:stCxn id="10" idx="1"/>
            <a:endCxn id="19" idx="5"/>
          </p:cNvCxnSpPr>
          <p:nvPr/>
        </p:nvCxnSpPr>
        <p:spPr bwMode="auto">
          <a:xfrm flipH="1" flipV="1">
            <a:off x="5311354" y="4285890"/>
            <a:ext cx="355009" cy="516944"/>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24" name="TextBox 23"/>
          <p:cNvSpPr txBox="1"/>
          <p:nvPr/>
        </p:nvSpPr>
        <p:spPr>
          <a:xfrm>
            <a:off x="25401" y="4267202"/>
            <a:ext cx="2863434" cy="830997"/>
          </a:xfrm>
          <a:prstGeom prst="rect">
            <a:avLst/>
          </a:prstGeom>
          <a:noFill/>
        </p:spPr>
        <p:txBody>
          <a:bodyPr wrap="none" lIns="91407" tIns="45704" rIns="91407" bIns="45704" rtlCol="0">
            <a:spAutoFit/>
          </a:bodyPr>
          <a:lstStyle/>
          <a:p>
            <a:r>
              <a:rPr lang="en-US" sz="2400" b="1" dirty="0">
                <a:latin typeface="Arial Narrow"/>
                <a:cs typeface="Arial Narrow"/>
              </a:rPr>
              <a:t>Upgrade library-based</a:t>
            </a:r>
          </a:p>
          <a:p>
            <a:r>
              <a:rPr lang="en-US" sz="2400" b="1" dirty="0">
                <a:latin typeface="Arial Narrow"/>
                <a:cs typeface="Arial Narrow"/>
              </a:rPr>
              <a:t>programs</a:t>
            </a:r>
          </a:p>
        </p:txBody>
      </p:sp>
      <p:sp>
        <p:nvSpPr>
          <p:cNvPr id="41" name="Title 4"/>
          <p:cNvSpPr>
            <a:spLocks noGrp="1"/>
          </p:cNvSpPr>
          <p:nvPr>
            <p:ph type="title"/>
          </p:nvPr>
        </p:nvSpPr>
        <p:spPr>
          <a:xfrm>
            <a:off x="-152400" y="41801"/>
            <a:ext cx="8839200" cy="1143000"/>
          </a:xfrm>
        </p:spPr>
        <p:txBody>
          <a:bodyPr>
            <a:normAutofit/>
          </a:bodyPr>
          <a:lstStyle/>
          <a:p>
            <a:r>
              <a:rPr lang="en-US" b="1" dirty="0">
                <a:solidFill>
                  <a:srgbClr val="1F4C7F"/>
                </a:solidFill>
              </a:rPr>
              <a:t>Overview of My Research on Automating Transformations</a:t>
            </a:r>
          </a:p>
        </p:txBody>
      </p:sp>
      <p:sp>
        <p:nvSpPr>
          <p:cNvPr id="49" name="TextBox 48"/>
          <p:cNvSpPr txBox="1"/>
          <p:nvPr/>
        </p:nvSpPr>
        <p:spPr>
          <a:xfrm>
            <a:off x="5813922" y="1769533"/>
            <a:ext cx="3411408" cy="2336024"/>
          </a:xfrm>
          <a:prstGeom prst="rect">
            <a:avLst/>
          </a:prstGeom>
          <a:noFill/>
        </p:spPr>
        <p:txBody>
          <a:bodyPr wrap="none" lIns="91407" tIns="45704" rIns="91407" bIns="45704" rtlCol="0">
            <a:spAutoFit/>
          </a:bodyPr>
          <a:lstStyle/>
          <a:p>
            <a:r>
              <a:rPr lang="en-US" b="1" dirty="0">
                <a:solidFill>
                  <a:srgbClr val="C0504D"/>
                </a:solidFill>
              </a:rPr>
              <a:t>TOSEM15,STVR15,</a:t>
            </a:r>
          </a:p>
          <a:p>
            <a:r>
              <a:rPr lang="en-US" b="1" dirty="0">
                <a:solidFill>
                  <a:srgbClr val="C0504D"/>
                </a:solidFill>
              </a:rPr>
              <a:t>ECOOP14,ISSTA13,</a:t>
            </a:r>
          </a:p>
          <a:p>
            <a:r>
              <a:rPr lang="en-US" b="1" dirty="0">
                <a:solidFill>
                  <a:srgbClr val="C0504D"/>
                </a:solidFill>
              </a:rPr>
              <a:t>FSE13,ICST13,FSE12,</a:t>
            </a:r>
          </a:p>
          <a:p>
            <a:r>
              <a:rPr lang="en-US" b="1" dirty="0">
                <a:solidFill>
                  <a:srgbClr val="C0504D"/>
                </a:solidFill>
              </a:rPr>
              <a:t>ICSE11,SOFTW11, </a:t>
            </a:r>
          </a:p>
          <a:p>
            <a:r>
              <a:rPr lang="en-US" b="1" dirty="0">
                <a:solidFill>
                  <a:srgbClr val="C0504D"/>
                </a:solidFill>
              </a:rPr>
              <a:t>OOPSLA09, </a:t>
            </a:r>
          </a:p>
          <a:p>
            <a:r>
              <a:rPr lang="en-US" b="1" dirty="0">
                <a:solidFill>
                  <a:srgbClr val="C0504D"/>
                </a:solidFill>
              </a:rPr>
              <a:t>ICSE09, ASE09a</a:t>
            </a:r>
          </a:p>
        </p:txBody>
      </p:sp>
      <p:sp>
        <p:nvSpPr>
          <p:cNvPr id="50" name="TextBox 49"/>
          <p:cNvSpPr txBox="1"/>
          <p:nvPr/>
        </p:nvSpPr>
        <p:spPr>
          <a:xfrm>
            <a:off x="6400800" y="5029207"/>
            <a:ext cx="2743200" cy="430887"/>
          </a:xfrm>
          <a:prstGeom prst="rect">
            <a:avLst/>
          </a:prstGeom>
          <a:noFill/>
        </p:spPr>
        <p:txBody>
          <a:bodyPr wrap="square" lIns="91407" tIns="45704" rIns="91407" bIns="45704" rtlCol="0">
            <a:spAutoFit/>
          </a:bodyPr>
          <a:lstStyle/>
          <a:p>
            <a:r>
              <a:rPr lang="en-US" b="1" dirty="0">
                <a:solidFill>
                  <a:srgbClr val="C0504D"/>
                </a:solidFill>
              </a:rPr>
              <a:t>FSE14d,ICSM12</a:t>
            </a:r>
          </a:p>
        </p:txBody>
      </p:sp>
      <p:sp>
        <p:nvSpPr>
          <p:cNvPr id="53" name="TextBox 52"/>
          <p:cNvSpPr txBox="1"/>
          <p:nvPr/>
        </p:nvSpPr>
        <p:spPr>
          <a:xfrm>
            <a:off x="0" y="5029200"/>
            <a:ext cx="3187700" cy="1446550"/>
          </a:xfrm>
          <a:prstGeom prst="rect">
            <a:avLst/>
          </a:prstGeom>
          <a:solidFill>
            <a:schemeClr val="bg1"/>
          </a:solidFill>
        </p:spPr>
        <p:txBody>
          <a:bodyPr wrap="square" lIns="91407" tIns="45704" rIns="91407" bIns="45704" rtlCol="0">
            <a:spAutoFit/>
          </a:bodyPr>
          <a:lstStyle/>
          <a:p>
            <a:r>
              <a:rPr lang="en-US" b="1" dirty="0">
                <a:solidFill>
                  <a:srgbClr val="C0504D"/>
                </a:solidFill>
              </a:rPr>
              <a:t>ECOOP13,ECOOP12,</a:t>
            </a:r>
          </a:p>
          <a:p>
            <a:r>
              <a:rPr lang="en-US" b="1" dirty="0">
                <a:solidFill>
                  <a:srgbClr val="C0504D"/>
                </a:solidFill>
              </a:rPr>
              <a:t>TSE08, ICSE08, ICSE07,ECOOP06,</a:t>
            </a:r>
          </a:p>
          <a:p>
            <a:r>
              <a:rPr lang="en-US" b="1" dirty="0">
                <a:solidFill>
                  <a:srgbClr val="C0504D"/>
                </a:solidFill>
              </a:rPr>
              <a:t>JSME06,ICSM05</a:t>
            </a:r>
          </a:p>
        </p:txBody>
      </p:sp>
      <p:pic>
        <p:nvPicPr>
          <p:cNvPr id="29" name="Picture 28"/>
          <p:cNvPicPr>
            <a:picLocks noChangeAspect="1"/>
          </p:cNvPicPr>
          <p:nvPr/>
        </p:nvPicPr>
        <p:blipFill>
          <a:blip r:embed="rId4"/>
          <a:stretch>
            <a:fillRect/>
          </a:stretch>
        </p:blipFill>
        <p:spPr>
          <a:xfrm>
            <a:off x="-33865" y="2336808"/>
            <a:ext cx="914400" cy="731520"/>
          </a:xfrm>
          <a:prstGeom prst="rect">
            <a:avLst/>
          </a:prstGeom>
        </p:spPr>
      </p:pic>
      <p:pic>
        <p:nvPicPr>
          <p:cNvPr id="45" name="Picture 44"/>
          <p:cNvPicPr>
            <a:picLocks noChangeAspect="1"/>
          </p:cNvPicPr>
          <p:nvPr/>
        </p:nvPicPr>
        <p:blipFill>
          <a:blip r:embed="rId4"/>
          <a:stretch>
            <a:fillRect/>
          </a:stretch>
        </p:blipFill>
        <p:spPr>
          <a:xfrm>
            <a:off x="2286000" y="6092613"/>
            <a:ext cx="914400" cy="731520"/>
          </a:xfrm>
          <a:prstGeom prst="rect">
            <a:avLst/>
          </a:prstGeom>
        </p:spPr>
      </p:pic>
      <p:sp>
        <p:nvSpPr>
          <p:cNvPr id="54" name="TextBox 53"/>
          <p:cNvSpPr txBox="1"/>
          <p:nvPr/>
        </p:nvSpPr>
        <p:spPr>
          <a:xfrm>
            <a:off x="-50799" y="1727208"/>
            <a:ext cx="2724511" cy="769441"/>
          </a:xfrm>
          <a:prstGeom prst="rect">
            <a:avLst/>
          </a:prstGeom>
          <a:noFill/>
        </p:spPr>
        <p:txBody>
          <a:bodyPr wrap="none" lIns="91407" tIns="45704" rIns="91407" bIns="45704" rtlCol="0">
            <a:spAutoFit/>
          </a:bodyPr>
          <a:lstStyle/>
          <a:p>
            <a:r>
              <a:rPr lang="en-US" b="1" dirty="0">
                <a:solidFill>
                  <a:srgbClr val="C0504D"/>
                </a:solidFill>
              </a:rPr>
              <a:t>ASE15, SOFTW’15,</a:t>
            </a:r>
          </a:p>
          <a:p>
            <a:r>
              <a:rPr lang="en-US" b="1" dirty="0">
                <a:solidFill>
                  <a:srgbClr val="C0504D"/>
                </a:solidFill>
              </a:rPr>
              <a:t>ICSE14, FSE14</a:t>
            </a:r>
          </a:p>
        </p:txBody>
      </p:sp>
      <p:sp>
        <p:nvSpPr>
          <p:cNvPr id="46" name="TextBox 45"/>
          <p:cNvSpPr txBox="1"/>
          <p:nvPr/>
        </p:nvSpPr>
        <p:spPr>
          <a:xfrm>
            <a:off x="8467" y="1032941"/>
            <a:ext cx="3733800" cy="461665"/>
          </a:xfrm>
          <a:prstGeom prst="rect">
            <a:avLst/>
          </a:prstGeom>
          <a:noFill/>
        </p:spPr>
        <p:txBody>
          <a:bodyPr wrap="square" lIns="91407" tIns="45704" rIns="91407" bIns="45704" rtlCol="0">
            <a:spAutoFit/>
          </a:bodyPr>
          <a:lstStyle/>
          <a:p>
            <a:r>
              <a:rPr lang="en-US" sz="2400" b="1" dirty="0">
                <a:latin typeface="Arial Narrow"/>
                <a:cs typeface="Arial Narrow"/>
              </a:rPr>
              <a:t>Automating</a:t>
            </a:r>
          </a:p>
        </p:txBody>
      </p:sp>
      <p:sp>
        <p:nvSpPr>
          <p:cNvPr id="2" name="Slide Number Placeholder 1"/>
          <p:cNvSpPr>
            <a:spLocks noGrp="1"/>
          </p:cNvSpPr>
          <p:nvPr>
            <p:ph type="sldNum" sz="quarter" idx="10"/>
          </p:nvPr>
        </p:nvSpPr>
        <p:spPr/>
        <p:txBody>
          <a:bodyPr/>
          <a:lstStyle/>
          <a:p>
            <a:fld id="{9E09538B-8050-9642-BAB9-14094EB459F8}" type="slidenum">
              <a:rPr lang="en-US" smtClean="0"/>
              <a:t>76</a:t>
            </a:fld>
            <a:endParaRPr lang="en-US"/>
          </a:p>
        </p:txBody>
      </p:sp>
    </p:spTree>
    <p:custDataLst>
      <p:tags r:id="rId1"/>
    </p:custDataLst>
    <p:extLst>
      <p:ext uri="{BB962C8B-B14F-4D97-AF65-F5344CB8AC3E}">
        <p14:creationId xmlns:p14="http://schemas.microsoft.com/office/powerpoint/2010/main" val="1002243686"/>
      </p:ext>
    </p:extLst>
  </p:cSld>
  <p:clrMapOvr>
    <a:masterClrMapping/>
  </p:clrMapOvr>
  <mc:AlternateContent xmlns:mc="http://schemas.openxmlformats.org/markup-compatibility/2006" xmlns:p14="http://schemas.microsoft.com/office/powerpoint/2010/main">
    <mc:Choice Requires="p14">
      <p:transition spd="slow" p14:dur="2000" advTm="46425"/>
    </mc:Choice>
    <mc:Fallback xmlns="">
      <p:transition xmlns:p14="http://schemas.microsoft.com/office/powerpoint/2010/main" spd="slow" advTm="464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 0 C -0.19062 -0.1956 -0.38125 -0.39097 -0.45747 -0.46921 " pathEditMode="relative" ptsTypes="aA">
                                      <p:cBhvr>
                                        <p:cTn id="30" dur="2000" fill="hold"/>
                                        <p:tgtEl>
                                          <p:spTgt spid="10"/>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C -0.19062 -0.1956 -0.38125 -0.39097 -0.45747 -0.46921 " pathEditMode="relative" ptsTypes="aA">
                                      <p:cBhvr>
                                        <p:cTn id="32" dur="2000" fill="hold"/>
                                        <p:tgtEl>
                                          <p:spTgt spid="50"/>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 C -0.19201 0.003 -0.38403 0.00625 -0.45555 0.0074 C -0.52708 0.00856 -0.47847 0.00787 -0.42969 0.0074 " pathEditMode="relative" ptsTypes="aaA">
                                      <p:cBhvr>
                                        <p:cTn id="34" dur="2000" fill="hold"/>
                                        <p:tgtEl>
                                          <p:spTgt spid="12"/>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C -0.19201 0.003 -0.38403 0.00625 -0.45555 0.0074 C -0.52708 0.00856 -0.47847 0.00787 -0.42969 0.0074 " pathEditMode="relative" ptsTypes="aaA">
                                      <p:cBhvr>
                                        <p:cTn id="36" dur="2000" fill="hold"/>
                                        <p:tgtEl>
                                          <p:spTgt spid="49"/>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 0 C -0.00243 -0.24699 -0.00469 -0.49375 -0.00556 -0.59259 " pathEditMode="relative" ptsTypes="aA">
                                      <p:cBhvr>
                                        <p:cTn id="38" dur="2000" fill="hold"/>
                                        <p:tgtEl>
                                          <p:spTgt spid="53"/>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 0 C -0.00243 -0.24699 -0.00469 -0.49375 -0.00556 -0.59259 " pathEditMode="relative" ptsTypes="aA">
                                      <p:cBhvr>
                                        <p:cTn id="40" dur="2000" fill="hold"/>
                                        <p:tgtEl>
                                          <p:spTgt spid="24"/>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4.16667E-6 -7.40741E-7 C 0.00347 -0.06389 0.00694 -0.12778 0.00816 -0.15324 " pathEditMode="relative" rAng="0" ptsTypes="aA">
                                      <p:cBhvr>
                                        <p:cTn id="42" dur="2000" fill="hold"/>
                                        <p:tgtEl>
                                          <p:spTgt spid="29"/>
                                        </p:tgtEl>
                                        <p:attrNameLst>
                                          <p:attrName>ppt_x</p:attrName>
                                          <p:attrName>ppt_y</p:attrName>
                                        </p:attrNameLst>
                                      </p:cBhvr>
                                      <p:rCtr x="399" y="-7662"/>
                                    </p:animMotion>
                                  </p:childTnLst>
                                </p:cTn>
                              </p:par>
                              <p:par>
                                <p:cTn id="43" presetID="0" presetClass="path" presetSubtype="0" accel="50000" decel="50000" fill="hold" grpId="0" nodeType="withEffect">
                                  <p:stCondLst>
                                    <p:cond delay="0"/>
                                  </p:stCondLst>
                                  <p:childTnLst>
                                    <p:animMotion origin="layout" path="M 1.94444E-6 3.7037E-7 C 0.00156 -0.11319 0.00312 -0.22639 0.00364 -0.27153 " pathEditMode="relative" rAng="0" ptsTypes="aA">
                                      <p:cBhvr>
                                        <p:cTn id="44" dur="2000" fill="hold"/>
                                        <p:tgtEl>
                                          <p:spTgt spid="54"/>
                                        </p:tgtEl>
                                        <p:attrNameLst>
                                          <p:attrName>ppt_x</p:attrName>
                                          <p:attrName>ppt_y</p:attrName>
                                        </p:attrNameLst>
                                      </p:cBhvr>
                                      <p:rCtr x="174" y="-13588"/>
                                    </p:animMotion>
                                  </p:childTnLst>
                                </p:cTn>
                              </p:par>
                              <p:par>
                                <p:cTn id="45" presetID="0" presetClass="path" presetSubtype="0" accel="50000" decel="50000" fill="hold" grpId="0" nodeType="withEffect">
                                  <p:stCondLst>
                                    <p:cond delay="0"/>
                                  </p:stCondLst>
                                  <p:childTnLst>
                                    <p:animMotion origin="layout" path="M -4.44444E-6 -3.7037E-6 C 0.00157 -0.11319 0.00313 -0.22639 0.00365 -0.27152 " pathEditMode="relative" rAng="0" ptsTypes="aA">
                                      <p:cBhvr>
                                        <p:cTn id="46" dur="2000" fill="hold"/>
                                        <p:tgtEl>
                                          <p:spTgt spid="40"/>
                                        </p:tgtEl>
                                        <p:attrNameLst>
                                          <p:attrName>ppt_x</p:attrName>
                                          <p:attrName>ppt_y</p:attrName>
                                        </p:attrNameLst>
                                      </p:cBhvr>
                                      <p:rCtr x="174" y="-13588"/>
                                    </p:animMotion>
                                  </p:childTnLst>
                                </p:cTn>
                              </p:par>
                              <p:par>
                                <p:cTn id="47" presetID="0" presetClass="path" presetSubtype="0" accel="50000" decel="50000" fill="hold" nodeType="withEffect">
                                  <p:stCondLst>
                                    <p:cond delay="0"/>
                                  </p:stCondLst>
                                  <p:childTnLst>
                                    <p:animMotion origin="layout" path="M 0 0 C -0.3125 -0.03402 -0.625 -0.06782 -0.75 -0.08148 " pathEditMode="relative" ptsTypes="aA">
                                      <p:cBhvr>
                                        <p:cTn id="48" dur="2000" fill="hold"/>
                                        <p:tgtEl>
                                          <p:spTgt spid="30"/>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C -0.3125 -0.03402 -0.625 -0.06782 -0.75 -0.08148 " pathEditMode="relative" ptsTypes="aA">
                                      <p:cBhvr>
                                        <p:cTn id="50" dur="2000" fill="hold"/>
                                        <p:tgtEl>
                                          <p:spTgt spid="33"/>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4.16667E-6 -6.66667E-6 C -0.04861 -0.19954 -0.09722 -0.39908 -0.11666 -0.47894 " pathEditMode="relative" ptsTypes="aA">
                                      <p:cBhvr>
                                        <p:cTn id="52" dur="2000" fill="hold"/>
                                        <p:tgtEl>
                                          <p:spTgt spid="45"/>
                                        </p:tgtEl>
                                        <p:attrNameLst>
                                          <p:attrName>ppt_x</p:attrName>
                                          <p:attrName>ppt_y</p:attrName>
                                        </p:attrNameLst>
                                      </p:cBhvr>
                                    </p:animMotion>
                                  </p:childTnLst>
                                </p:cTn>
                              </p:par>
                            </p:childTnLst>
                          </p:cTn>
                        </p:par>
                        <p:par>
                          <p:cTn id="53" fill="hold">
                            <p:stCondLst>
                              <p:cond delay="2000"/>
                            </p:stCondLst>
                            <p:childTnLst>
                              <p:par>
                                <p:cTn id="54" presetID="1" presetClass="exit" presetSubtype="0" fill="hold" grpId="1" nodeType="afterEffect">
                                  <p:stCondLst>
                                    <p:cond delay="0"/>
                                  </p:stCondLst>
                                  <p:childTnLst>
                                    <p:set>
                                      <p:cBhvr>
                                        <p:cTn id="55" dur="1" fill="hold">
                                          <p:stCondLst>
                                            <p:cond delay="0"/>
                                          </p:stCondLst>
                                        </p:cTn>
                                        <p:tgtEl>
                                          <p:spTgt spid="2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53"/>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32"/>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43"/>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0"/>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50"/>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33"/>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49"/>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12"/>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40"/>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54"/>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29"/>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45"/>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31"/>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0" grpId="2"/>
      <p:bldP spid="12" grpId="0"/>
      <p:bldP spid="12" grpId="1"/>
      <p:bldP spid="12" grpId="2"/>
      <p:bldP spid="40" grpId="0"/>
      <p:bldP spid="40" grpId="1"/>
      <p:bldP spid="24" grpId="0"/>
      <p:bldP spid="24" grpId="1"/>
      <p:bldP spid="24" grpId="2"/>
      <p:bldP spid="49" grpId="0"/>
      <p:bldP spid="49" grpId="1"/>
      <p:bldP spid="49" grpId="2"/>
      <p:bldP spid="50" grpId="0"/>
      <p:bldP spid="50" grpId="1"/>
      <p:bldP spid="50" grpId="2"/>
      <p:bldP spid="53" grpId="0" animBg="1"/>
      <p:bldP spid="53" grpId="1" animBg="1"/>
      <p:bldP spid="53" grpId="2" animBg="1"/>
      <p:bldP spid="54" grpId="0"/>
      <p:bldP spid="54" grpId="1"/>
      <p:bldP spid="4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bwMode="auto">
          <a:xfrm>
            <a:off x="3615059" y="6858000"/>
            <a:ext cx="49814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000" dirty="0">
                <a:latin typeface="Arial Black" charset="0"/>
                <a:ea typeface="Arial Black" charset="0"/>
                <a:cs typeface="Arial Black" charset="0"/>
              </a:rPr>
              <a:t>Interactive Analysis &amp;</a:t>
            </a:r>
          </a:p>
          <a:p>
            <a:pPr algn="ctr" eaLnBrk="0" hangingPunct="0">
              <a:defRPr/>
            </a:pPr>
            <a:r>
              <a:rPr lang="en-US" sz="2000" dirty="0">
                <a:latin typeface="Arial Black" charset="0"/>
                <a:ea typeface="Arial Black" charset="0"/>
                <a:cs typeface="Arial Black" charset="0"/>
              </a:rPr>
              <a:t>Transformation</a:t>
            </a:r>
          </a:p>
        </p:txBody>
      </p:sp>
      <p:cxnSp>
        <p:nvCxnSpPr>
          <p:cNvPr id="31" name="Straight Connector 26"/>
          <p:cNvCxnSpPr>
            <a:cxnSpLocks noChangeShapeType="1"/>
            <a:endCxn id="12" idx="2"/>
          </p:cNvCxnSpPr>
          <p:nvPr/>
        </p:nvCxnSpPr>
        <p:spPr bwMode="auto">
          <a:xfrm flipV="1">
            <a:off x="5257800" y="1528433"/>
            <a:ext cx="756484" cy="681368"/>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32" name="Straight Connector 30"/>
          <p:cNvCxnSpPr>
            <a:cxnSpLocks noChangeShapeType="1"/>
            <a:stCxn id="24" idx="0"/>
          </p:cNvCxnSpPr>
          <p:nvPr/>
        </p:nvCxnSpPr>
        <p:spPr bwMode="auto">
          <a:xfrm flipV="1">
            <a:off x="825860" y="4038600"/>
            <a:ext cx="1959512" cy="228600"/>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9" name="Straight Connector 8"/>
          <p:cNvCxnSpPr/>
          <p:nvPr/>
        </p:nvCxnSpPr>
        <p:spPr bwMode="auto">
          <a:xfrm>
            <a:off x="8016875" y="152717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81692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831215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52082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859790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87407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a:off x="8915400" y="1552576"/>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2" name="TextBox 11"/>
          <p:cNvSpPr txBox="1"/>
          <p:nvPr/>
        </p:nvSpPr>
        <p:spPr>
          <a:xfrm>
            <a:off x="5410200" y="1066800"/>
            <a:ext cx="1208167" cy="461633"/>
          </a:xfrm>
          <a:prstGeom prst="rect">
            <a:avLst/>
          </a:prstGeom>
          <a:noFill/>
        </p:spPr>
        <p:txBody>
          <a:bodyPr wrap="none" lIns="91407" tIns="45704" rIns="91407" bIns="45704" rtlCol="0">
            <a:spAutoFit/>
          </a:bodyPr>
          <a:lstStyle/>
          <a:p>
            <a:r>
              <a:rPr lang="en-US" sz="2400" b="1" dirty="0">
                <a:latin typeface="Arial Narrow"/>
                <a:cs typeface="Arial Narrow"/>
              </a:rPr>
              <a:t>Inferring</a:t>
            </a:r>
          </a:p>
        </p:txBody>
      </p:sp>
      <p:cxnSp>
        <p:nvCxnSpPr>
          <p:cNvPr id="39" name="Straight Connector 26"/>
          <p:cNvCxnSpPr>
            <a:cxnSpLocks noChangeShapeType="1"/>
            <a:stCxn id="19" idx="1"/>
          </p:cNvCxnSpPr>
          <p:nvPr/>
        </p:nvCxnSpPr>
        <p:spPr bwMode="auto">
          <a:xfrm flipH="1" flipV="1">
            <a:off x="1981200" y="1524000"/>
            <a:ext cx="1013249" cy="726377"/>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24" name="TextBox 23"/>
          <p:cNvSpPr txBox="1"/>
          <p:nvPr/>
        </p:nvSpPr>
        <p:spPr>
          <a:xfrm>
            <a:off x="25407" y="4267202"/>
            <a:ext cx="1600919" cy="830997"/>
          </a:xfrm>
          <a:prstGeom prst="rect">
            <a:avLst/>
          </a:prstGeom>
          <a:noFill/>
        </p:spPr>
        <p:txBody>
          <a:bodyPr wrap="none" lIns="91407" tIns="45704" rIns="91407" bIns="45704" rtlCol="0">
            <a:spAutoFit/>
          </a:bodyPr>
          <a:lstStyle/>
          <a:p>
            <a:r>
              <a:rPr lang="en-US" sz="2400" b="1" dirty="0">
                <a:latin typeface="Arial Narrow"/>
                <a:cs typeface="Arial Narrow"/>
              </a:rPr>
              <a:t>Archiving &amp; </a:t>
            </a:r>
          </a:p>
          <a:p>
            <a:r>
              <a:rPr lang="en-US" sz="2400" b="1" dirty="0">
                <a:latin typeface="Arial Narrow"/>
                <a:cs typeface="Arial Narrow"/>
              </a:rPr>
              <a:t>Retrieving</a:t>
            </a:r>
          </a:p>
        </p:txBody>
      </p:sp>
      <p:sp>
        <p:nvSpPr>
          <p:cNvPr id="41" name="Title 4"/>
          <p:cNvSpPr>
            <a:spLocks noGrp="1"/>
          </p:cNvSpPr>
          <p:nvPr>
            <p:ph type="title"/>
          </p:nvPr>
        </p:nvSpPr>
        <p:spPr>
          <a:xfrm>
            <a:off x="2133564" y="-304794"/>
            <a:ext cx="8839200" cy="1143000"/>
          </a:xfrm>
        </p:spPr>
        <p:txBody>
          <a:bodyPr>
            <a:normAutofit/>
          </a:bodyPr>
          <a:lstStyle/>
          <a:p>
            <a:r>
              <a:rPr lang="en-US" b="1" dirty="0">
                <a:solidFill>
                  <a:srgbClr val="1F4C7F"/>
                </a:solidFill>
              </a:rPr>
              <a:t>Overview of My Research</a:t>
            </a:r>
          </a:p>
        </p:txBody>
      </p:sp>
      <p:sp>
        <p:nvSpPr>
          <p:cNvPr id="44" name="TextBox 43"/>
          <p:cNvSpPr txBox="1"/>
          <p:nvPr/>
        </p:nvSpPr>
        <p:spPr>
          <a:xfrm>
            <a:off x="3657607" y="5334000"/>
            <a:ext cx="1063663" cy="461665"/>
          </a:xfrm>
          <a:prstGeom prst="rect">
            <a:avLst/>
          </a:prstGeom>
          <a:noFill/>
        </p:spPr>
        <p:txBody>
          <a:bodyPr wrap="none" lIns="91407" tIns="45704" rIns="91407" bIns="45704" rtlCol="0">
            <a:spAutoFit/>
          </a:bodyPr>
          <a:lstStyle/>
          <a:p>
            <a:r>
              <a:rPr lang="en-US" sz="2400" b="1" dirty="0">
                <a:latin typeface="Arial Narrow"/>
                <a:cs typeface="Arial Narrow"/>
              </a:rPr>
              <a:t>Testing</a:t>
            </a:r>
          </a:p>
        </p:txBody>
      </p:sp>
      <p:cxnSp>
        <p:nvCxnSpPr>
          <p:cNvPr id="47" name="Straight Connector 26"/>
          <p:cNvCxnSpPr>
            <a:cxnSpLocks noChangeShapeType="1"/>
            <a:stCxn id="44" idx="0"/>
          </p:cNvCxnSpPr>
          <p:nvPr/>
        </p:nvCxnSpPr>
        <p:spPr bwMode="auto">
          <a:xfrm flipV="1">
            <a:off x="4189432" y="4665138"/>
            <a:ext cx="450288" cy="668862"/>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50" name="TextBox 49"/>
          <p:cNvSpPr txBox="1"/>
          <p:nvPr/>
        </p:nvSpPr>
        <p:spPr>
          <a:xfrm>
            <a:off x="6400800" y="4758273"/>
            <a:ext cx="2743200" cy="1446518"/>
          </a:xfrm>
          <a:prstGeom prst="rect">
            <a:avLst/>
          </a:prstGeom>
          <a:noFill/>
        </p:spPr>
        <p:txBody>
          <a:bodyPr wrap="square" lIns="91407" tIns="45704" rIns="91407" bIns="45704" rtlCol="0">
            <a:spAutoFit/>
          </a:bodyPr>
          <a:lstStyle/>
          <a:p>
            <a:r>
              <a:rPr lang="en-US" b="1" dirty="0">
                <a:solidFill>
                  <a:srgbClr val="C0504D"/>
                </a:solidFill>
              </a:rPr>
              <a:t>ICSME15, ECOOP12,</a:t>
            </a:r>
          </a:p>
          <a:p>
            <a:r>
              <a:rPr lang="en-US" b="1" dirty="0">
                <a:solidFill>
                  <a:srgbClr val="C0504D"/>
                </a:solidFill>
              </a:rPr>
              <a:t>FSE12, IWMSE11,</a:t>
            </a:r>
          </a:p>
          <a:p>
            <a:r>
              <a:rPr lang="en-US" b="1" dirty="0">
                <a:solidFill>
                  <a:srgbClr val="C0504D"/>
                </a:solidFill>
              </a:rPr>
              <a:t>JSME06, ICSM05</a:t>
            </a:r>
          </a:p>
        </p:txBody>
      </p:sp>
      <p:sp>
        <p:nvSpPr>
          <p:cNvPr id="51" name="TextBox 50"/>
          <p:cNvSpPr txBox="1"/>
          <p:nvPr/>
        </p:nvSpPr>
        <p:spPr>
          <a:xfrm>
            <a:off x="3737989" y="5689609"/>
            <a:ext cx="2743200" cy="1107996"/>
          </a:xfrm>
          <a:prstGeom prst="rect">
            <a:avLst/>
          </a:prstGeom>
          <a:noFill/>
        </p:spPr>
        <p:txBody>
          <a:bodyPr wrap="square" lIns="91407" tIns="45704" rIns="91407" bIns="45704" rtlCol="0">
            <a:spAutoFit/>
          </a:bodyPr>
          <a:lstStyle/>
          <a:p>
            <a:r>
              <a:rPr lang="en-US" b="1" dirty="0">
                <a:solidFill>
                  <a:srgbClr val="C0504D"/>
                </a:solidFill>
              </a:rPr>
              <a:t>ICST13, TSE10, ASE09b,</a:t>
            </a:r>
          </a:p>
          <a:p>
            <a:r>
              <a:rPr lang="en-US" b="1" dirty="0">
                <a:solidFill>
                  <a:srgbClr val="C0504D"/>
                </a:solidFill>
              </a:rPr>
              <a:t>ISSTA08, FSE07</a:t>
            </a:r>
          </a:p>
        </p:txBody>
      </p:sp>
      <p:sp>
        <p:nvSpPr>
          <p:cNvPr id="52" name="TextBox 51"/>
          <p:cNvSpPr txBox="1"/>
          <p:nvPr/>
        </p:nvSpPr>
        <p:spPr>
          <a:xfrm>
            <a:off x="16933" y="6324607"/>
            <a:ext cx="2743200" cy="430887"/>
          </a:xfrm>
          <a:prstGeom prst="rect">
            <a:avLst/>
          </a:prstGeom>
          <a:solidFill>
            <a:schemeClr val="bg1"/>
          </a:solidFill>
        </p:spPr>
        <p:txBody>
          <a:bodyPr wrap="square" lIns="91407" tIns="45704" rIns="91407" bIns="45704" rtlCol="0">
            <a:spAutoFit/>
          </a:bodyPr>
          <a:lstStyle/>
          <a:p>
            <a:endParaRPr lang="en-US" b="1" dirty="0">
              <a:solidFill>
                <a:srgbClr val="C0504D"/>
              </a:solidFill>
            </a:endParaRPr>
          </a:p>
        </p:txBody>
      </p:sp>
      <p:sp>
        <p:nvSpPr>
          <p:cNvPr id="53" name="TextBox 52"/>
          <p:cNvSpPr txBox="1"/>
          <p:nvPr/>
        </p:nvSpPr>
        <p:spPr>
          <a:xfrm>
            <a:off x="12700" y="5029201"/>
            <a:ext cx="1447800" cy="769441"/>
          </a:xfrm>
          <a:prstGeom prst="rect">
            <a:avLst/>
          </a:prstGeom>
          <a:solidFill>
            <a:schemeClr val="bg1"/>
          </a:solidFill>
        </p:spPr>
        <p:txBody>
          <a:bodyPr wrap="square" lIns="91407" tIns="45704" rIns="91407" bIns="45704" rtlCol="0">
            <a:spAutoFit/>
          </a:bodyPr>
          <a:lstStyle/>
          <a:p>
            <a:r>
              <a:rPr lang="en-US" b="1" dirty="0">
                <a:solidFill>
                  <a:srgbClr val="C0504D"/>
                </a:solidFill>
              </a:rPr>
              <a:t>TSE08, ICSE07</a:t>
            </a:r>
          </a:p>
        </p:txBody>
      </p:sp>
      <p:sp>
        <p:nvSpPr>
          <p:cNvPr id="54" name="TextBox 53"/>
          <p:cNvSpPr txBox="1"/>
          <p:nvPr/>
        </p:nvSpPr>
        <p:spPr>
          <a:xfrm>
            <a:off x="6019800" y="1676400"/>
            <a:ext cx="2803380" cy="769409"/>
          </a:xfrm>
          <a:prstGeom prst="rect">
            <a:avLst/>
          </a:prstGeom>
          <a:noFill/>
        </p:spPr>
        <p:txBody>
          <a:bodyPr wrap="none" lIns="91407" tIns="45704" rIns="91407" bIns="45704" rtlCol="0">
            <a:spAutoFit/>
          </a:bodyPr>
          <a:lstStyle/>
          <a:p>
            <a:r>
              <a:rPr lang="en-US" b="1" dirty="0">
                <a:solidFill>
                  <a:srgbClr val="C0504D"/>
                </a:solidFill>
              </a:rPr>
              <a:t>ICSE14c,ECOOP13, </a:t>
            </a:r>
          </a:p>
          <a:p>
            <a:r>
              <a:rPr lang="en-US" b="1" dirty="0">
                <a:solidFill>
                  <a:srgbClr val="C0504D"/>
                </a:solidFill>
              </a:rPr>
              <a:t>ASE09a,ECOOP06</a:t>
            </a:r>
          </a:p>
        </p:txBody>
      </p:sp>
      <p:pic>
        <p:nvPicPr>
          <p:cNvPr id="29" name="Picture 28"/>
          <p:cNvPicPr>
            <a:picLocks noChangeAspect="1"/>
          </p:cNvPicPr>
          <p:nvPr/>
        </p:nvPicPr>
        <p:blipFill>
          <a:blip r:embed="rId4"/>
          <a:stretch>
            <a:fillRect/>
          </a:stretch>
        </p:blipFill>
        <p:spPr>
          <a:xfrm>
            <a:off x="7696200" y="4555076"/>
            <a:ext cx="914400" cy="731520"/>
          </a:xfrm>
          <a:prstGeom prst="rect">
            <a:avLst/>
          </a:prstGeom>
        </p:spPr>
      </p:pic>
      <p:sp>
        <p:nvSpPr>
          <p:cNvPr id="45" name="TextBox 44"/>
          <p:cNvSpPr txBox="1"/>
          <p:nvPr/>
        </p:nvSpPr>
        <p:spPr>
          <a:xfrm>
            <a:off x="6019800" y="4267200"/>
            <a:ext cx="1965352" cy="461665"/>
          </a:xfrm>
          <a:prstGeom prst="rect">
            <a:avLst/>
          </a:prstGeom>
          <a:noFill/>
        </p:spPr>
        <p:txBody>
          <a:bodyPr wrap="none" lIns="91407" tIns="45704" rIns="91407" bIns="45704" rtlCol="0">
            <a:spAutoFit/>
          </a:bodyPr>
          <a:lstStyle/>
          <a:p>
            <a:r>
              <a:rPr lang="en-US" sz="2400" b="1" dirty="0">
                <a:latin typeface="Arial Narrow"/>
                <a:cs typeface="Arial Narrow"/>
              </a:rPr>
              <a:t>Understanding</a:t>
            </a:r>
          </a:p>
        </p:txBody>
      </p:sp>
      <p:cxnSp>
        <p:nvCxnSpPr>
          <p:cNvPr id="46" name="Straight Connector 26"/>
          <p:cNvCxnSpPr>
            <a:cxnSpLocks noChangeShapeType="1"/>
          </p:cNvCxnSpPr>
          <p:nvPr/>
        </p:nvCxnSpPr>
        <p:spPr bwMode="auto">
          <a:xfrm flipH="1" flipV="1">
            <a:off x="5334000" y="4343401"/>
            <a:ext cx="609600" cy="76199"/>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30" name="Oval 29"/>
          <p:cNvSpPr>
            <a:spLocks noChangeArrowheads="1"/>
          </p:cNvSpPr>
          <p:nvPr/>
        </p:nvSpPr>
        <p:spPr bwMode="auto">
          <a:xfrm>
            <a:off x="-287867" y="914401"/>
            <a:ext cx="2286000" cy="914400"/>
          </a:xfrm>
          <a:prstGeom prst="ellipse">
            <a:avLst/>
          </a:prstGeom>
          <a:solidFill>
            <a:srgbClr val="FF6600">
              <a:alpha val="93000"/>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400" b="1" dirty="0">
                <a:latin typeface="Arial Narrow"/>
                <a:ea typeface="Arial Black" charset="0"/>
                <a:cs typeface="Arial Narrow"/>
              </a:rPr>
              <a:t>Automating</a:t>
            </a:r>
          </a:p>
        </p:txBody>
      </p:sp>
      <p:sp>
        <p:nvSpPr>
          <p:cNvPr id="2" name="Rectangle 1"/>
          <p:cNvSpPr/>
          <p:nvPr/>
        </p:nvSpPr>
        <p:spPr>
          <a:xfrm>
            <a:off x="-16936" y="-50796"/>
            <a:ext cx="984013" cy="461665"/>
          </a:xfrm>
          <a:prstGeom prst="rect">
            <a:avLst/>
          </a:prstGeom>
        </p:spPr>
        <p:txBody>
          <a:bodyPr wrap="none">
            <a:spAutoFit/>
          </a:bodyPr>
          <a:lstStyle/>
          <a:p>
            <a:pPr algn="ctr" eaLnBrk="0" hangingPunct="0">
              <a:defRPr/>
            </a:pPr>
            <a:r>
              <a:rPr lang="en-US" sz="2400" b="1" dirty="0">
                <a:latin typeface="Arial Narrow"/>
                <a:ea typeface="Arial Black" charset="0"/>
                <a:cs typeface="Arial Narrow"/>
              </a:rPr>
              <a:t>Mobile</a:t>
            </a:r>
          </a:p>
        </p:txBody>
      </p:sp>
      <p:sp>
        <p:nvSpPr>
          <p:cNvPr id="33" name="Rectangle 32"/>
          <p:cNvSpPr/>
          <p:nvPr/>
        </p:nvSpPr>
        <p:spPr>
          <a:xfrm>
            <a:off x="1473198" y="-67729"/>
            <a:ext cx="1517663" cy="461665"/>
          </a:xfrm>
          <a:prstGeom prst="rect">
            <a:avLst/>
          </a:prstGeom>
        </p:spPr>
        <p:txBody>
          <a:bodyPr wrap="none">
            <a:spAutoFit/>
          </a:bodyPr>
          <a:lstStyle/>
          <a:p>
            <a:pPr algn="ctr" eaLnBrk="0" hangingPunct="0">
              <a:defRPr/>
            </a:pPr>
            <a:r>
              <a:rPr lang="en-US" sz="2400" b="1" dirty="0">
                <a:latin typeface="Arial Narrow"/>
                <a:ea typeface="Arial Black" charset="0"/>
                <a:cs typeface="Arial Narrow"/>
              </a:rPr>
              <a:t>Parallelism</a:t>
            </a:r>
          </a:p>
        </p:txBody>
      </p:sp>
      <p:sp>
        <p:nvSpPr>
          <p:cNvPr id="40" name="Rectangle 39"/>
          <p:cNvSpPr/>
          <p:nvPr/>
        </p:nvSpPr>
        <p:spPr>
          <a:xfrm>
            <a:off x="-82573" y="2286000"/>
            <a:ext cx="1250763" cy="461665"/>
          </a:xfrm>
          <a:prstGeom prst="rect">
            <a:avLst/>
          </a:prstGeom>
        </p:spPr>
        <p:txBody>
          <a:bodyPr wrap="none">
            <a:spAutoFit/>
          </a:bodyPr>
          <a:lstStyle/>
          <a:p>
            <a:pPr algn="ctr" eaLnBrk="0" hangingPunct="0">
              <a:defRPr/>
            </a:pPr>
            <a:r>
              <a:rPr lang="en-US" sz="2400" b="1" dirty="0">
                <a:latin typeface="Arial Narrow"/>
                <a:ea typeface="Arial Black" charset="0"/>
                <a:cs typeface="Arial Narrow"/>
              </a:rPr>
              <a:t>Libraries</a:t>
            </a:r>
          </a:p>
        </p:txBody>
      </p:sp>
      <p:sp>
        <p:nvSpPr>
          <p:cNvPr id="42" name="Rectangle 41"/>
          <p:cNvSpPr/>
          <p:nvPr/>
        </p:nvSpPr>
        <p:spPr>
          <a:xfrm>
            <a:off x="1227665" y="2286000"/>
            <a:ext cx="1287532" cy="461665"/>
          </a:xfrm>
          <a:prstGeom prst="rect">
            <a:avLst/>
          </a:prstGeom>
        </p:spPr>
        <p:txBody>
          <a:bodyPr wrap="none">
            <a:spAutoFit/>
          </a:bodyPr>
          <a:lstStyle/>
          <a:p>
            <a:pPr algn="ctr" eaLnBrk="0" hangingPunct="0">
              <a:defRPr/>
            </a:pPr>
            <a:r>
              <a:rPr lang="en-US" sz="2400" b="1" dirty="0">
                <a:latin typeface="Arial Narrow"/>
                <a:ea typeface="Arial Black" charset="0"/>
                <a:cs typeface="Arial Narrow"/>
              </a:rPr>
              <a:t>End-user</a:t>
            </a:r>
          </a:p>
        </p:txBody>
      </p:sp>
      <p:cxnSp>
        <p:nvCxnSpPr>
          <p:cNvPr id="43" name="Straight Connector 26"/>
          <p:cNvCxnSpPr>
            <a:cxnSpLocks noChangeShapeType="1"/>
          </p:cNvCxnSpPr>
          <p:nvPr/>
        </p:nvCxnSpPr>
        <p:spPr bwMode="auto">
          <a:xfrm flipH="1" flipV="1">
            <a:off x="1219200" y="1828800"/>
            <a:ext cx="381000" cy="533401"/>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48" name="Straight Connector 26"/>
          <p:cNvCxnSpPr>
            <a:cxnSpLocks noChangeShapeType="1"/>
          </p:cNvCxnSpPr>
          <p:nvPr/>
        </p:nvCxnSpPr>
        <p:spPr bwMode="auto">
          <a:xfrm flipH="1" flipV="1">
            <a:off x="287864" y="431799"/>
            <a:ext cx="436016" cy="444265"/>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49" name="Straight Connector 26"/>
          <p:cNvCxnSpPr>
            <a:cxnSpLocks noChangeShapeType="1"/>
          </p:cNvCxnSpPr>
          <p:nvPr/>
        </p:nvCxnSpPr>
        <p:spPr bwMode="auto">
          <a:xfrm flipV="1">
            <a:off x="1333483" y="457200"/>
            <a:ext cx="647717" cy="486597"/>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55" name="Straight Connector 26"/>
          <p:cNvCxnSpPr>
            <a:cxnSpLocks noChangeShapeType="1"/>
          </p:cNvCxnSpPr>
          <p:nvPr/>
        </p:nvCxnSpPr>
        <p:spPr bwMode="auto">
          <a:xfrm flipV="1">
            <a:off x="228600" y="1905000"/>
            <a:ext cx="457200" cy="444266"/>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3" name="Slide Number Placeholder 2"/>
          <p:cNvSpPr>
            <a:spLocks noGrp="1"/>
          </p:cNvSpPr>
          <p:nvPr>
            <p:ph type="sldNum" sz="quarter" idx="10"/>
          </p:nvPr>
        </p:nvSpPr>
        <p:spPr/>
        <p:txBody>
          <a:bodyPr/>
          <a:lstStyle/>
          <a:p>
            <a:fld id="{9E09538B-8050-9642-BAB9-14094EB459F8}" type="slidenum">
              <a:rPr lang="en-US" smtClean="0"/>
              <a:t>77</a:t>
            </a:fld>
            <a:endParaRPr lang="en-US"/>
          </a:p>
        </p:txBody>
      </p:sp>
    </p:spTree>
    <p:custDataLst>
      <p:tags r:id="rId1"/>
    </p:custDataLst>
    <p:extLst>
      <p:ext uri="{BB962C8B-B14F-4D97-AF65-F5344CB8AC3E}">
        <p14:creationId xmlns:p14="http://schemas.microsoft.com/office/powerpoint/2010/main" val="4244328596"/>
      </p:ext>
    </p:extLst>
  </p:cSld>
  <p:clrMapOvr>
    <a:masterClrMapping/>
  </p:clrMapOvr>
  <mc:AlternateContent xmlns:mc="http://schemas.openxmlformats.org/markup-compatibility/2006" xmlns:p14="http://schemas.microsoft.com/office/powerpoint/2010/main">
    <mc:Choice Requires="p14">
      <p:transition spd="slow" p14:dur="2000" advTm="42523"/>
    </mc:Choice>
    <mc:Fallback xmlns="">
      <p:transition xmlns:p14="http://schemas.microsoft.com/office/powerpoint/2010/main" spd="slow" advTm="425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44" grpId="0"/>
      <p:bldP spid="50" grpId="0"/>
      <p:bldP spid="51" grpId="0"/>
      <p:bldP spid="53" grpId="0" animBg="1"/>
      <p:bldP spid="54" grpId="0"/>
      <p:bldP spid="4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118"/>
            <a:ext cx="8229600" cy="1143000"/>
          </a:xfrm>
        </p:spPr>
        <p:txBody>
          <a:bodyPr>
            <a:normAutofit fontScale="90000"/>
          </a:bodyPr>
          <a:lstStyle/>
          <a:p>
            <a:r>
              <a:rPr lang="en-US" dirty="0"/>
              <a:t>Challenge #1: What May Execute in Parallel in the Context of Event-Driven</a:t>
            </a:r>
          </a:p>
        </p:txBody>
      </p:sp>
      <p:sp>
        <p:nvSpPr>
          <p:cNvPr id="5" name="TextBox 4"/>
          <p:cNvSpPr txBox="1"/>
          <p:nvPr/>
        </p:nvSpPr>
        <p:spPr>
          <a:xfrm>
            <a:off x="15522" y="1190919"/>
            <a:ext cx="5693138" cy="5318522"/>
          </a:xfrm>
          <a:prstGeom prst="rect">
            <a:avLst/>
          </a:prstGeom>
          <a:noFill/>
        </p:spPr>
        <p:txBody>
          <a:bodyPr wrap="square" lIns="91407" tIns="45704" rIns="91407" bIns="45704" rtlCol="0">
            <a:spAutoFit/>
          </a:bodyPr>
          <a:lstStyle/>
          <a:p>
            <a:pPr defTabSz="457035" fontAlgn="auto">
              <a:spcBef>
                <a:spcPts val="0"/>
              </a:spcBef>
              <a:spcAft>
                <a:spcPts val="0"/>
              </a:spcAft>
            </a:pPr>
            <a:r>
              <a:rPr lang="en-US" sz="1600" b="1" dirty="0">
                <a:solidFill>
                  <a:srgbClr val="C0504D">
                    <a:lumMod val="75000"/>
                  </a:srgbClr>
                </a:solidFill>
                <a:latin typeface="Courier New"/>
                <a:cs typeface="Courier New"/>
              </a:rPr>
              <a:t>class </a:t>
            </a:r>
            <a:r>
              <a:rPr lang="en-US" sz="1600" b="1" dirty="0" err="1">
                <a:solidFill>
                  <a:prstClr val="black"/>
                </a:solidFill>
                <a:latin typeface="Courier New"/>
                <a:cs typeface="Courier New"/>
              </a:rPr>
              <a:t>RouteselectActivity</a:t>
            </a:r>
            <a:r>
              <a:rPr lang="en-US" sz="1600" b="1" dirty="0">
                <a:solidFill>
                  <a:prstClr val="black"/>
                </a:solidFill>
                <a:latin typeface="Courier New"/>
                <a:cs typeface="Courier New"/>
              </a:rPr>
              <a:t> </a:t>
            </a:r>
            <a:r>
              <a:rPr lang="en-US" sz="1600" b="1" dirty="0">
                <a:solidFill>
                  <a:srgbClr val="953735"/>
                </a:solidFill>
                <a:latin typeface="Courier New"/>
                <a:cs typeface="Courier New"/>
              </a:rPr>
              <a:t>extends </a:t>
            </a:r>
            <a:r>
              <a:rPr lang="en-US" sz="1600" b="1" dirty="0">
                <a:solidFill>
                  <a:prstClr val="black"/>
                </a:solidFill>
                <a:latin typeface="Courier New"/>
                <a:cs typeface="Courier New"/>
              </a:rPr>
              <a:t>Activity {</a:t>
            </a:r>
          </a:p>
          <a:p>
            <a:pPr defTabSz="457035" fontAlgn="auto">
              <a:spcBef>
                <a:spcPts val="0"/>
              </a:spcBef>
              <a:spcAft>
                <a:spcPts val="0"/>
              </a:spcAft>
            </a:pPr>
            <a:r>
              <a:rPr lang="en-US" sz="1600" b="1" dirty="0">
                <a:solidFill>
                  <a:prstClr val="black"/>
                </a:solidFill>
                <a:latin typeface="Courier New"/>
                <a:cs typeface="Courier New"/>
              </a:rPr>
              <a:t>  </a:t>
            </a:r>
            <a:r>
              <a:rPr lang="en-US" sz="1600" b="1" dirty="0">
                <a:solidFill>
                  <a:srgbClr val="953735"/>
                </a:solidFill>
                <a:latin typeface="Courier New"/>
                <a:cs typeface="Courier New"/>
              </a:rPr>
              <a:t>public void </a:t>
            </a:r>
            <a:r>
              <a:rPr lang="en-US" sz="1600" b="1" dirty="0" err="1">
                <a:solidFill>
                  <a:prstClr val="black"/>
                </a:solidFill>
                <a:latin typeface="Courier New"/>
                <a:cs typeface="Courier New"/>
              </a:rPr>
              <a:t>onCreate</a:t>
            </a:r>
            <a:r>
              <a:rPr lang="en-US" sz="1600" b="1" dirty="0">
                <a:solidFill>
                  <a:prstClr val="black"/>
                </a:solidFill>
                <a:latin typeface="Courier New"/>
                <a:cs typeface="Courier New"/>
              </a:rPr>
              <a:t>() {</a:t>
            </a:r>
          </a:p>
          <a:p>
            <a:pPr defTabSz="457035" fontAlgn="auto">
              <a:spcBef>
                <a:spcPts val="0"/>
              </a:spcBef>
              <a:spcAft>
                <a:spcPts val="0"/>
              </a:spcAft>
            </a:pPr>
            <a:endParaRPr lang="en-US" sz="1600" b="1" dirty="0">
              <a:solidFill>
                <a:prstClr val="black"/>
              </a:solidFill>
              <a:latin typeface="Courier New"/>
              <a:cs typeface="Courier New"/>
            </a:endParaRPr>
          </a:p>
          <a:p>
            <a:pPr defTabSz="457035" fontAlgn="auto">
              <a:spcBef>
                <a:spcPts val="0"/>
              </a:spcBef>
              <a:spcAft>
                <a:spcPts val="0"/>
              </a:spcAft>
            </a:pPr>
            <a:endParaRPr lang="en-US" sz="1600" b="1" dirty="0">
              <a:solidFill>
                <a:prstClr val="black"/>
              </a:solidFill>
              <a:latin typeface="Courier New"/>
              <a:cs typeface="Courier New"/>
            </a:endParaRPr>
          </a:p>
          <a:p>
            <a:pPr defTabSz="457035" fontAlgn="auto">
              <a:spcBef>
                <a:spcPts val="0"/>
              </a:spcBef>
              <a:spcAft>
                <a:spcPts val="0"/>
              </a:spcAft>
            </a:pPr>
            <a:endParaRPr lang="en-US" sz="1600" b="1" dirty="0">
              <a:solidFill>
                <a:prstClr val="black"/>
              </a:solidFill>
              <a:latin typeface="Courier New"/>
              <a:cs typeface="Courier New"/>
            </a:endParaRPr>
          </a:p>
          <a:p>
            <a:pPr defTabSz="457035" fontAlgn="auto">
              <a:spcBef>
                <a:spcPts val="0"/>
              </a:spcBef>
              <a:spcAft>
                <a:spcPts val="0"/>
              </a:spcAft>
            </a:pPr>
            <a:endParaRPr lang="en-US" sz="1600" b="1" dirty="0">
              <a:solidFill>
                <a:prstClr val="black"/>
              </a:solidFill>
              <a:latin typeface="Courier New"/>
              <a:cs typeface="Courier New"/>
            </a:endParaRPr>
          </a:p>
          <a:p>
            <a:pPr defTabSz="457035" fontAlgn="auto">
              <a:spcBef>
                <a:spcPts val="0"/>
              </a:spcBef>
              <a:spcAft>
                <a:spcPts val="0"/>
              </a:spcAft>
            </a:pPr>
            <a:endParaRPr lang="en-US" sz="1600" b="1" dirty="0">
              <a:solidFill>
                <a:prstClr val="black"/>
              </a:solidFill>
              <a:latin typeface="Courier New"/>
              <a:cs typeface="Courier New"/>
            </a:endParaRPr>
          </a:p>
          <a:p>
            <a:pPr defTabSz="457035" fontAlgn="auto">
              <a:spcBef>
                <a:spcPts val="0"/>
              </a:spcBef>
              <a:spcAft>
                <a:spcPts val="0"/>
              </a:spcAft>
            </a:pPr>
            <a:endParaRPr lang="en-US" sz="1600" b="1" dirty="0">
              <a:solidFill>
                <a:prstClr val="black"/>
              </a:solidFill>
              <a:latin typeface="Courier New"/>
              <a:cs typeface="Courier New"/>
            </a:endParaRPr>
          </a:p>
          <a:p>
            <a:pPr defTabSz="457035" fontAlgn="auto">
              <a:spcBef>
                <a:spcPts val="0"/>
              </a:spcBef>
              <a:spcAft>
                <a:spcPts val="0"/>
              </a:spcAft>
            </a:pPr>
            <a:endParaRPr lang="en-US" sz="1600" b="1" dirty="0">
              <a:solidFill>
                <a:prstClr val="black"/>
              </a:solidFill>
              <a:latin typeface="Courier New"/>
              <a:cs typeface="Courier New"/>
            </a:endParaRPr>
          </a:p>
          <a:p>
            <a:pPr defTabSz="457035" fontAlgn="auto">
              <a:spcBef>
                <a:spcPts val="0"/>
              </a:spcBef>
              <a:spcAft>
                <a:spcPts val="0"/>
              </a:spcAft>
            </a:pPr>
            <a:r>
              <a:rPr lang="en-US" sz="1600" b="1" dirty="0">
                <a:solidFill>
                  <a:prstClr val="black"/>
                </a:solidFill>
                <a:latin typeface="Courier New"/>
                <a:cs typeface="Courier New"/>
              </a:rPr>
              <a:t>    </a:t>
            </a:r>
            <a:r>
              <a:rPr lang="en-US" sz="1600" b="1" dirty="0">
                <a:solidFill>
                  <a:srgbClr val="953735"/>
                </a:solidFill>
                <a:latin typeface="Courier New"/>
                <a:cs typeface="Courier New"/>
              </a:rPr>
              <a:t>new </a:t>
            </a:r>
            <a:r>
              <a:rPr lang="en-US" sz="1600" b="1" dirty="0" err="1">
                <a:solidFill>
                  <a:prstClr val="black"/>
                </a:solidFill>
                <a:latin typeface="Courier New"/>
                <a:cs typeface="Courier New"/>
              </a:rPr>
              <a:t>AsyncTask</a:t>
            </a:r>
            <a:r>
              <a:rPr lang="en-US" sz="1600" b="1" dirty="0">
                <a:solidFill>
                  <a:prstClr val="black"/>
                </a:solidFill>
                <a:latin typeface="Courier New"/>
                <a:cs typeface="Courier New"/>
              </a:rPr>
              <a:t>() {</a:t>
            </a:r>
          </a:p>
          <a:p>
            <a:pPr defTabSz="457035" fontAlgn="auto">
              <a:spcBef>
                <a:spcPts val="0"/>
              </a:spcBef>
              <a:spcAft>
                <a:spcPts val="0"/>
              </a:spcAft>
            </a:pPr>
            <a:r>
              <a:rPr lang="en-US" sz="1600" b="1" dirty="0">
                <a:solidFill>
                  <a:srgbClr val="953735"/>
                </a:solidFill>
                <a:latin typeface="Courier New"/>
                <a:cs typeface="Courier New"/>
              </a:rPr>
              <a:t>      </a:t>
            </a:r>
            <a:r>
              <a:rPr lang="en-US" sz="1600" b="1" dirty="0">
                <a:solidFill>
                  <a:srgbClr val="000000"/>
                </a:solidFill>
                <a:latin typeface="Courier New"/>
                <a:cs typeface="Courier New"/>
              </a:rPr>
              <a:t>void </a:t>
            </a:r>
            <a:r>
              <a:rPr lang="en-US" sz="1600" b="1" dirty="0" err="1">
                <a:solidFill>
                  <a:prstClr val="black"/>
                </a:solidFill>
                <a:latin typeface="Courier New"/>
                <a:cs typeface="Courier New"/>
              </a:rPr>
              <a:t>doInBackground</a:t>
            </a:r>
            <a:r>
              <a:rPr lang="en-US" sz="1600" b="1" dirty="0">
                <a:solidFill>
                  <a:prstClr val="black"/>
                </a:solidFill>
                <a:latin typeface="Courier New"/>
                <a:cs typeface="Courier New"/>
              </a:rPr>
              <a:t>(…){</a:t>
            </a:r>
          </a:p>
          <a:p>
            <a:pPr defTabSz="457035" fontAlgn="auto">
              <a:spcBef>
                <a:spcPts val="0"/>
              </a:spcBef>
              <a:spcAft>
                <a:spcPts val="0"/>
              </a:spcAft>
            </a:pPr>
            <a:r>
              <a:rPr lang="en-US" sz="1600" b="1" dirty="0">
                <a:solidFill>
                  <a:prstClr val="black"/>
                </a:solidFill>
                <a:latin typeface="Courier New"/>
                <a:cs typeface="Courier New"/>
              </a:rPr>
              <a:t>        …</a:t>
            </a:r>
          </a:p>
          <a:p>
            <a:pPr defTabSz="457035" fontAlgn="auto">
              <a:spcBef>
                <a:spcPts val="0"/>
              </a:spcBef>
              <a:spcAft>
                <a:spcPts val="0"/>
              </a:spcAft>
            </a:pPr>
            <a:r>
              <a:rPr lang="en-US" sz="1600" b="1" dirty="0">
                <a:solidFill>
                  <a:prstClr val="black"/>
                </a:solidFill>
                <a:latin typeface="Courier New"/>
                <a:cs typeface="Courier New"/>
              </a:rPr>
              <a:t>        </a:t>
            </a:r>
            <a:r>
              <a:rPr lang="en-US" sz="1600" b="1" i="1" dirty="0" err="1">
                <a:solidFill>
                  <a:srgbClr val="FF0000"/>
                </a:solidFill>
                <a:latin typeface="Courier New"/>
                <a:cs typeface="Courier New"/>
              </a:rPr>
              <a:t>mCsr</a:t>
            </a:r>
            <a:r>
              <a:rPr lang="en-US" sz="1600" b="1" i="1" dirty="0">
                <a:solidFill>
                  <a:srgbClr val="FF0000"/>
                </a:solidFill>
                <a:latin typeface="Courier New"/>
                <a:cs typeface="Courier New"/>
              </a:rPr>
              <a:t> </a:t>
            </a:r>
            <a:r>
              <a:rPr lang="en-US" sz="1600" b="1" dirty="0">
                <a:solidFill>
                  <a:prstClr val="black"/>
                </a:solidFill>
                <a:latin typeface="Courier New"/>
                <a:cs typeface="Courier New"/>
              </a:rPr>
              <a:t>= </a:t>
            </a:r>
            <a:r>
              <a:rPr lang="en-US" sz="1600" b="1" dirty="0" err="1">
                <a:solidFill>
                  <a:prstClr val="black"/>
                </a:solidFill>
                <a:latin typeface="Courier New"/>
                <a:cs typeface="Courier New"/>
              </a:rPr>
              <a:t>db.rawQuery</a:t>
            </a:r>
            <a:r>
              <a:rPr lang="en-US" sz="1600" b="1" dirty="0">
                <a:solidFill>
                  <a:prstClr val="black"/>
                </a:solidFill>
                <a:latin typeface="Courier New"/>
                <a:cs typeface="Courier New"/>
              </a:rPr>
              <a:t>(query);</a:t>
            </a:r>
          </a:p>
          <a:p>
            <a:pPr defTabSz="457035" fontAlgn="auto">
              <a:spcBef>
                <a:spcPts val="0"/>
              </a:spcBef>
              <a:spcAft>
                <a:spcPts val="0"/>
              </a:spcAft>
            </a:pPr>
            <a:r>
              <a:rPr lang="en-US" sz="1600" b="1" dirty="0">
                <a:solidFill>
                  <a:prstClr val="black"/>
                </a:solidFill>
                <a:latin typeface="Courier New"/>
                <a:cs typeface="Courier New"/>
              </a:rPr>
              <a:t>      }</a:t>
            </a:r>
          </a:p>
          <a:p>
            <a:pPr defTabSz="457035" fontAlgn="auto">
              <a:spcBef>
                <a:spcPts val="0"/>
              </a:spcBef>
              <a:spcAft>
                <a:spcPts val="0"/>
              </a:spcAft>
            </a:pPr>
            <a:r>
              <a:rPr lang="en-US" sz="1600" b="1" dirty="0">
                <a:solidFill>
                  <a:prstClr val="black"/>
                </a:solidFill>
                <a:latin typeface="Courier New"/>
                <a:cs typeface="Courier New"/>
              </a:rPr>
              <a:t>    }.execute();</a:t>
            </a:r>
          </a:p>
          <a:p>
            <a:pPr defTabSz="457035" fontAlgn="auto">
              <a:spcBef>
                <a:spcPts val="0"/>
              </a:spcBef>
              <a:spcAft>
                <a:spcPts val="0"/>
              </a:spcAft>
            </a:pPr>
            <a:endParaRPr lang="en-US" sz="1600" b="1" dirty="0">
              <a:solidFill>
                <a:prstClr val="black"/>
              </a:solidFill>
              <a:latin typeface="Courier New"/>
              <a:cs typeface="Courier New"/>
            </a:endParaRPr>
          </a:p>
          <a:p>
            <a:pPr defTabSz="457035" fontAlgn="auto">
              <a:spcBef>
                <a:spcPts val="0"/>
              </a:spcBef>
              <a:spcAft>
                <a:spcPts val="0"/>
              </a:spcAft>
            </a:pPr>
            <a:endParaRPr lang="en-US" sz="1600" b="1" dirty="0">
              <a:solidFill>
                <a:prstClr val="black"/>
              </a:solidFill>
              <a:latin typeface="Courier New"/>
              <a:cs typeface="Courier New"/>
            </a:endParaRPr>
          </a:p>
          <a:p>
            <a:pPr defTabSz="457035" fontAlgn="auto">
              <a:spcBef>
                <a:spcPts val="0"/>
              </a:spcBef>
              <a:spcAft>
                <a:spcPts val="0"/>
              </a:spcAft>
            </a:pPr>
            <a:r>
              <a:rPr lang="en-US" sz="1600" b="1" dirty="0">
                <a:solidFill>
                  <a:prstClr val="black"/>
                </a:solidFill>
                <a:latin typeface="Courier New"/>
                <a:cs typeface="Courier New"/>
              </a:rPr>
              <a:t>    …</a:t>
            </a:r>
          </a:p>
          <a:p>
            <a:pPr defTabSz="457035" fontAlgn="auto">
              <a:spcBef>
                <a:spcPts val="0"/>
              </a:spcBef>
              <a:spcAft>
                <a:spcPts val="0"/>
              </a:spcAft>
            </a:pPr>
            <a:r>
              <a:rPr lang="en-US" sz="1600" b="1" dirty="0">
                <a:solidFill>
                  <a:prstClr val="black"/>
                </a:solidFill>
                <a:latin typeface="Courier New"/>
                <a:cs typeface="Courier New"/>
              </a:rPr>
              <a:t>    </a:t>
            </a:r>
            <a:r>
              <a:rPr lang="en-US" sz="1600" b="1" dirty="0">
                <a:solidFill>
                  <a:srgbClr val="800000"/>
                </a:solidFill>
                <a:latin typeface="Courier New"/>
                <a:cs typeface="Courier New"/>
              </a:rPr>
              <a:t>if</a:t>
            </a:r>
            <a:r>
              <a:rPr lang="en-US" sz="1600" b="1" dirty="0">
                <a:solidFill>
                  <a:srgbClr val="000000"/>
                </a:solidFill>
                <a:latin typeface="Courier New"/>
                <a:cs typeface="Courier New"/>
              </a:rPr>
              <a:t> (</a:t>
            </a:r>
            <a:r>
              <a:rPr lang="en-US" sz="1600" b="1" i="1" dirty="0" err="1">
                <a:solidFill>
                  <a:srgbClr val="FF0000"/>
                </a:solidFill>
                <a:latin typeface="Courier New"/>
                <a:cs typeface="Courier New"/>
              </a:rPr>
              <a:t>mCsr</a:t>
            </a:r>
            <a:r>
              <a:rPr lang="en-US" sz="1600" b="1" dirty="0" err="1">
                <a:solidFill>
                  <a:prstClr val="black"/>
                </a:solidFill>
                <a:latin typeface="Courier New"/>
                <a:cs typeface="Courier New"/>
              </a:rPr>
              <a:t>.getCount</a:t>
            </a:r>
            <a:r>
              <a:rPr lang="en-US" sz="1600" b="1" dirty="0">
                <a:solidFill>
                  <a:prstClr val="black"/>
                </a:solidFill>
                <a:latin typeface="Courier New"/>
                <a:cs typeface="Courier New"/>
              </a:rPr>
              <a:t>() == 0) </a:t>
            </a:r>
            <a:r>
              <a:rPr lang="en-US" sz="1600" b="1" dirty="0">
                <a:solidFill>
                  <a:srgbClr val="C0504D">
                    <a:lumMod val="75000"/>
                  </a:srgbClr>
                </a:solidFill>
                <a:latin typeface="Courier New"/>
                <a:cs typeface="Courier New"/>
              </a:rPr>
              <a:t>return</a:t>
            </a:r>
            <a:r>
              <a:rPr lang="en-US" sz="1600" b="1" dirty="0">
                <a:solidFill>
                  <a:prstClr val="black"/>
                </a:solidFill>
                <a:latin typeface="Courier New"/>
                <a:cs typeface="Courier New"/>
              </a:rPr>
              <a:t>;</a:t>
            </a:r>
          </a:p>
          <a:p>
            <a:pPr defTabSz="457035" fontAlgn="auto">
              <a:spcBef>
                <a:spcPts val="0"/>
              </a:spcBef>
              <a:spcAft>
                <a:spcPts val="0"/>
              </a:spcAft>
            </a:pPr>
            <a:r>
              <a:rPr lang="en-US" sz="1600" b="1" dirty="0">
                <a:solidFill>
                  <a:prstClr val="black"/>
                </a:solidFill>
                <a:latin typeface="Courier New"/>
                <a:cs typeface="Courier New"/>
              </a:rPr>
              <a:t>  }</a:t>
            </a:r>
          </a:p>
          <a:p>
            <a:pPr defTabSz="457035" fontAlgn="auto">
              <a:spcBef>
                <a:spcPts val="0"/>
              </a:spcBef>
              <a:spcAft>
                <a:spcPts val="0"/>
              </a:spcAft>
            </a:pPr>
            <a:r>
              <a:rPr lang="en-US" sz="1600" b="1" dirty="0">
                <a:solidFill>
                  <a:prstClr val="black"/>
                </a:solidFill>
                <a:latin typeface="Courier New"/>
                <a:cs typeface="Courier New"/>
              </a:rPr>
              <a:t>}</a:t>
            </a:r>
          </a:p>
        </p:txBody>
      </p:sp>
      <p:sp>
        <p:nvSpPr>
          <p:cNvPr id="6" name="TextBox 5"/>
          <p:cNvSpPr txBox="1"/>
          <p:nvPr/>
        </p:nvSpPr>
        <p:spPr>
          <a:xfrm>
            <a:off x="619568" y="1981389"/>
            <a:ext cx="4042717" cy="1585529"/>
          </a:xfrm>
          <a:prstGeom prst="rect">
            <a:avLst/>
          </a:prstGeom>
          <a:noFill/>
        </p:spPr>
        <p:txBody>
          <a:bodyPr wrap="none" lIns="91407" tIns="45704" rIns="91407" bIns="45704" rtlCol="0">
            <a:spAutoFit/>
          </a:bodyPr>
          <a:lstStyle/>
          <a:p>
            <a:pPr defTabSz="457035" fontAlgn="auto">
              <a:spcBef>
                <a:spcPts val="0"/>
              </a:spcBef>
              <a:spcAft>
                <a:spcPts val="0"/>
              </a:spcAft>
            </a:pPr>
            <a:r>
              <a:rPr lang="en-US" sz="1600" b="1" dirty="0" err="1">
                <a:solidFill>
                  <a:prstClr val="black"/>
                </a:solidFill>
                <a:latin typeface="Courier New"/>
                <a:cs typeface="Courier New"/>
              </a:rPr>
              <a:t>button.setOnClickListener</a:t>
            </a:r>
            <a:r>
              <a:rPr lang="en-US" sz="1600" b="1" dirty="0">
                <a:solidFill>
                  <a:prstClr val="black"/>
                </a:solidFill>
                <a:latin typeface="Courier New"/>
                <a:cs typeface="Courier New"/>
              </a:rPr>
              <a:t>(</a:t>
            </a:r>
          </a:p>
          <a:p>
            <a:pPr defTabSz="457035" fontAlgn="auto">
              <a:spcBef>
                <a:spcPts val="0"/>
              </a:spcBef>
              <a:spcAft>
                <a:spcPts val="0"/>
              </a:spcAft>
            </a:pPr>
            <a:r>
              <a:rPr lang="en-US" sz="1600" b="1" dirty="0">
                <a:solidFill>
                  <a:prstClr val="black"/>
                </a:solidFill>
                <a:latin typeface="Courier New"/>
                <a:cs typeface="Courier New"/>
              </a:rPr>
              <a:t>  </a:t>
            </a:r>
            <a:r>
              <a:rPr lang="en-US" sz="1600" b="1" dirty="0">
                <a:solidFill>
                  <a:srgbClr val="953735"/>
                </a:solidFill>
                <a:latin typeface="Courier New"/>
                <a:cs typeface="Courier New"/>
              </a:rPr>
              <a:t>new</a:t>
            </a:r>
            <a:r>
              <a:rPr lang="en-US" sz="1600" b="1" dirty="0">
                <a:solidFill>
                  <a:prstClr val="black"/>
                </a:solidFill>
                <a:latin typeface="Courier New"/>
                <a:cs typeface="Courier New"/>
              </a:rPr>
              <a:t> </a:t>
            </a:r>
            <a:r>
              <a:rPr lang="en-US" sz="1600" b="1" dirty="0" err="1">
                <a:solidFill>
                  <a:prstClr val="black"/>
                </a:solidFill>
                <a:latin typeface="Courier New"/>
                <a:cs typeface="Courier New"/>
              </a:rPr>
              <a:t>OnClickListener</a:t>
            </a:r>
            <a:r>
              <a:rPr lang="en-US" sz="1600" b="1" dirty="0">
                <a:solidFill>
                  <a:prstClr val="black"/>
                </a:solidFill>
                <a:latin typeface="Courier New"/>
                <a:cs typeface="Courier New"/>
              </a:rPr>
              <a:t>(){</a:t>
            </a:r>
          </a:p>
          <a:p>
            <a:pPr defTabSz="457035" fontAlgn="auto">
              <a:spcBef>
                <a:spcPts val="0"/>
              </a:spcBef>
              <a:spcAft>
                <a:spcPts val="0"/>
              </a:spcAft>
            </a:pPr>
            <a:r>
              <a:rPr lang="en-US" sz="1600" b="1" dirty="0">
                <a:solidFill>
                  <a:prstClr val="black"/>
                </a:solidFill>
                <a:latin typeface="Courier New"/>
                <a:cs typeface="Courier New"/>
              </a:rPr>
              <a:t>    </a:t>
            </a:r>
            <a:r>
              <a:rPr lang="en-US" sz="1600" b="1" dirty="0">
                <a:solidFill>
                  <a:srgbClr val="953735"/>
                </a:solidFill>
                <a:latin typeface="Courier New"/>
                <a:cs typeface="Courier New"/>
              </a:rPr>
              <a:t>public void </a:t>
            </a:r>
            <a:r>
              <a:rPr lang="en-US" sz="1600" b="1" dirty="0" err="1">
                <a:solidFill>
                  <a:prstClr val="black"/>
                </a:solidFill>
                <a:latin typeface="Courier New"/>
                <a:cs typeface="Courier New"/>
              </a:rPr>
              <a:t>onClick</a:t>
            </a:r>
            <a:r>
              <a:rPr lang="en-US" sz="1600" b="1" dirty="0">
                <a:solidFill>
                  <a:prstClr val="black"/>
                </a:solidFill>
                <a:latin typeface="Courier New"/>
                <a:cs typeface="Courier New"/>
              </a:rPr>
              <a:t>() { … }</a:t>
            </a:r>
          </a:p>
          <a:p>
            <a:pPr defTabSz="457035" fontAlgn="auto">
              <a:spcBef>
                <a:spcPts val="0"/>
              </a:spcBef>
              <a:spcAft>
                <a:spcPts val="0"/>
              </a:spcAft>
            </a:pPr>
            <a:r>
              <a:rPr lang="en-US" sz="1600" b="1" dirty="0">
                <a:solidFill>
                  <a:prstClr val="black"/>
                </a:solidFill>
                <a:latin typeface="Courier New"/>
                <a:cs typeface="Courier New"/>
              </a:rPr>
              <a:t>  }</a:t>
            </a:r>
          </a:p>
          <a:p>
            <a:pPr defTabSz="457035" fontAlgn="auto">
              <a:spcBef>
                <a:spcPts val="0"/>
              </a:spcBef>
              <a:spcAft>
                <a:spcPts val="0"/>
              </a:spcAft>
            </a:pPr>
            <a:r>
              <a:rPr lang="en-US" sz="1600" b="1" dirty="0">
                <a:solidFill>
                  <a:prstClr val="black"/>
                </a:solidFill>
                <a:latin typeface="Courier New"/>
                <a:cs typeface="Courier New"/>
              </a:rPr>
              <a:t>});</a:t>
            </a:r>
          </a:p>
          <a:p>
            <a:pPr defTabSz="457035" fontAlgn="auto">
              <a:spcBef>
                <a:spcPts val="0"/>
              </a:spcBef>
              <a:spcAft>
                <a:spcPts val="0"/>
              </a:spcAft>
            </a:pPr>
            <a:endParaRPr lang="en-US" sz="1600" b="1" dirty="0">
              <a:solidFill>
                <a:prstClr val="black"/>
              </a:solidFill>
              <a:latin typeface="Calibri"/>
            </a:endParaRPr>
          </a:p>
        </p:txBody>
      </p:sp>
      <p:sp>
        <p:nvSpPr>
          <p:cNvPr id="8" name="Rectangle 7"/>
          <p:cNvSpPr/>
          <p:nvPr/>
        </p:nvSpPr>
        <p:spPr>
          <a:xfrm>
            <a:off x="838263" y="3920540"/>
            <a:ext cx="4115838" cy="521516"/>
          </a:xfrm>
          <a:prstGeom prst="rect">
            <a:avLst/>
          </a:prstGeom>
          <a:solidFill>
            <a:srgbClr val="C0504D">
              <a:alpha val="27000"/>
            </a:srgbClr>
          </a:solidFill>
          <a:ln>
            <a:solidFill>
              <a:srgbClr val="BD4819"/>
            </a:solidFill>
          </a:ln>
        </p:spPr>
        <p:style>
          <a:lnRef idx="1">
            <a:schemeClr val="accent2"/>
          </a:lnRef>
          <a:fillRef idx="2">
            <a:schemeClr val="accent2"/>
          </a:fillRef>
          <a:effectRef idx="1">
            <a:schemeClr val="accent2"/>
          </a:effectRef>
          <a:fontRef idx="minor">
            <a:schemeClr val="dk1"/>
          </a:fontRef>
        </p:style>
        <p:txBody>
          <a:bodyPr lIns="91407" tIns="45704" rIns="91407" bIns="45704" rtlCol="0" anchor="ctr"/>
          <a:lstStyle/>
          <a:p>
            <a:pPr algn="ctr" defTabSz="457035" fontAlgn="auto">
              <a:spcBef>
                <a:spcPts val="0"/>
              </a:spcBef>
              <a:spcAft>
                <a:spcPts val="0"/>
              </a:spcAft>
            </a:pPr>
            <a:endParaRPr lang="en-US" sz="1800">
              <a:solidFill>
                <a:prstClr val="black"/>
              </a:solidFill>
              <a:latin typeface="Calibri"/>
            </a:endParaRPr>
          </a:p>
        </p:txBody>
      </p:sp>
      <p:sp>
        <p:nvSpPr>
          <p:cNvPr id="9" name="Rectangle 8"/>
          <p:cNvSpPr/>
          <p:nvPr/>
        </p:nvSpPr>
        <p:spPr>
          <a:xfrm>
            <a:off x="872428" y="2484024"/>
            <a:ext cx="3748857" cy="301163"/>
          </a:xfrm>
          <a:prstGeom prst="rect">
            <a:avLst/>
          </a:prstGeom>
          <a:solidFill>
            <a:srgbClr val="4F81BD">
              <a:alpha val="27000"/>
            </a:srgbClr>
          </a:solidFill>
          <a:ln>
            <a:solidFill>
              <a:srgbClr val="4F81BD"/>
            </a:solidFill>
          </a:ln>
        </p:spPr>
        <p:style>
          <a:lnRef idx="1">
            <a:schemeClr val="accent2"/>
          </a:lnRef>
          <a:fillRef idx="2">
            <a:schemeClr val="accent2"/>
          </a:fillRef>
          <a:effectRef idx="1">
            <a:schemeClr val="accent2"/>
          </a:effectRef>
          <a:fontRef idx="minor">
            <a:schemeClr val="dk1"/>
          </a:fontRef>
        </p:style>
        <p:txBody>
          <a:bodyPr lIns="91407" tIns="45704" rIns="91407" bIns="45704" rtlCol="0" anchor="ctr"/>
          <a:lstStyle/>
          <a:p>
            <a:pPr algn="ctr" defTabSz="457035" fontAlgn="auto">
              <a:spcBef>
                <a:spcPts val="0"/>
              </a:spcBef>
              <a:spcAft>
                <a:spcPts val="0"/>
              </a:spcAft>
            </a:pPr>
            <a:endParaRPr lang="en-US" sz="1800">
              <a:solidFill>
                <a:prstClr val="black"/>
              </a:solidFill>
              <a:latin typeface="Calibri"/>
            </a:endParaRPr>
          </a:p>
        </p:txBody>
      </p:sp>
      <p:sp>
        <p:nvSpPr>
          <p:cNvPr id="10" name="TextBox 9"/>
          <p:cNvSpPr txBox="1"/>
          <p:nvPr/>
        </p:nvSpPr>
        <p:spPr>
          <a:xfrm>
            <a:off x="5005510" y="5394742"/>
            <a:ext cx="4220163" cy="400110"/>
          </a:xfrm>
          <a:prstGeom prst="rect">
            <a:avLst/>
          </a:prstGeom>
          <a:noFill/>
        </p:spPr>
        <p:txBody>
          <a:bodyPr wrap="none" lIns="91407" tIns="45704" rIns="91407" bIns="45704" rtlCol="0">
            <a:spAutoFit/>
          </a:bodyPr>
          <a:lstStyle/>
          <a:p>
            <a:pPr defTabSz="457035" fontAlgn="auto">
              <a:spcBef>
                <a:spcPts val="0"/>
              </a:spcBef>
              <a:spcAft>
                <a:spcPts val="0"/>
              </a:spcAft>
            </a:pPr>
            <a:r>
              <a:rPr lang="en-US" sz="2000" dirty="0">
                <a:solidFill>
                  <a:prstClr val="black"/>
                </a:solidFill>
                <a:latin typeface="Calibri"/>
              </a:rPr>
              <a:t>Instructions after launching </a:t>
            </a:r>
            <a:r>
              <a:rPr lang="en-US" sz="2000" i="1" dirty="0" err="1">
                <a:solidFill>
                  <a:prstClr val="black"/>
                </a:solidFill>
                <a:latin typeface="Calibri"/>
              </a:rPr>
              <a:t>AsyncTask</a:t>
            </a:r>
            <a:endParaRPr lang="en-US" sz="2000" i="1" dirty="0">
              <a:solidFill>
                <a:prstClr val="black"/>
              </a:solidFill>
              <a:latin typeface="Calibri"/>
            </a:endParaRPr>
          </a:p>
        </p:txBody>
      </p:sp>
      <p:sp>
        <p:nvSpPr>
          <p:cNvPr id="11" name="TextBox 10"/>
          <p:cNvSpPr txBox="1"/>
          <p:nvPr/>
        </p:nvSpPr>
        <p:spPr>
          <a:xfrm>
            <a:off x="5298014" y="2415848"/>
            <a:ext cx="2451976" cy="400110"/>
          </a:xfrm>
          <a:prstGeom prst="rect">
            <a:avLst/>
          </a:prstGeom>
          <a:noFill/>
        </p:spPr>
        <p:txBody>
          <a:bodyPr wrap="none" lIns="91407" tIns="45704" rIns="91407" bIns="45704" rtlCol="0">
            <a:spAutoFit/>
          </a:bodyPr>
          <a:lstStyle/>
          <a:p>
            <a:pPr defTabSz="457035" fontAlgn="auto">
              <a:spcBef>
                <a:spcPts val="0"/>
              </a:spcBef>
              <a:spcAft>
                <a:spcPts val="0"/>
              </a:spcAft>
            </a:pPr>
            <a:r>
              <a:rPr lang="en-US" sz="2000" dirty="0">
                <a:solidFill>
                  <a:prstClr val="black"/>
                </a:solidFill>
                <a:latin typeface="Calibri"/>
              </a:rPr>
              <a:t>Other event handlers</a:t>
            </a:r>
            <a:endParaRPr lang="en-US" sz="2000" i="1" dirty="0">
              <a:solidFill>
                <a:prstClr val="black"/>
              </a:solidFill>
              <a:latin typeface="Calibri"/>
            </a:endParaRPr>
          </a:p>
        </p:txBody>
      </p:sp>
      <p:sp>
        <p:nvSpPr>
          <p:cNvPr id="12" name="Rectangle 11"/>
          <p:cNvSpPr/>
          <p:nvPr/>
        </p:nvSpPr>
        <p:spPr>
          <a:xfrm>
            <a:off x="619575" y="5381655"/>
            <a:ext cx="4372849" cy="576137"/>
          </a:xfrm>
          <a:prstGeom prst="rect">
            <a:avLst/>
          </a:prstGeom>
          <a:solidFill>
            <a:srgbClr val="4F81BD">
              <a:alpha val="27000"/>
            </a:srgbClr>
          </a:solidFill>
          <a:ln>
            <a:solidFill>
              <a:srgbClr val="4F81BD"/>
            </a:solidFill>
          </a:ln>
        </p:spPr>
        <p:style>
          <a:lnRef idx="1">
            <a:schemeClr val="accent2"/>
          </a:lnRef>
          <a:fillRef idx="2">
            <a:schemeClr val="accent2"/>
          </a:fillRef>
          <a:effectRef idx="1">
            <a:schemeClr val="accent2"/>
          </a:effectRef>
          <a:fontRef idx="minor">
            <a:schemeClr val="dk1"/>
          </a:fontRef>
        </p:style>
        <p:txBody>
          <a:bodyPr lIns="91407" tIns="45704" rIns="91407" bIns="45704" rtlCol="0" anchor="ctr"/>
          <a:lstStyle/>
          <a:p>
            <a:pPr algn="ctr" defTabSz="457035" fontAlgn="auto">
              <a:spcBef>
                <a:spcPts val="0"/>
              </a:spcBef>
              <a:spcAft>
                <a:spcPts val="0"/>
              </a:spcAft>
            </a:pPr>
            <a:endParaRPr lang="en-US" sz="1800">
              <a:solidFill>
                <a:prstClr val="black"/>
              </a:solidFill>
              <a:latin typeface="Calibri"/>
            </a:endParaRPr>
          </a:p>
        </p:txBody>
      </p:sp>
      <p:sp>
        <p:nvSpPr>
          <p:cNvPr id="3" name="Slide Number Placeholder 2"/>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78</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758018548"/>
      </p:ext>
    </p:extLst>
  </p:cSld>
  <p:clrMapOvr>
    <a:masterClrMapping/>
  </p:clrMapOvr>
  <mc:AlternateContent xmlns:mc="http://schemas.openxmlformats.org/markup-compatibility/2006" xmlns:p14="http://schemas.microsoft.com/office/powerpoint/2010/main">
    <mc:Choice Requires="p14">
      <p:transition spd="slow" p14:dur="2000" advTm="32639"/>
    </mc:Choice>
    <mc:Fallback xmlns="">
      <p:transition xmlns:p14="http://schemas.microsoft.com/office/powerpoint/2010/main" spd="slow" advTm="326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p:bldP spid="11" grpId="0"/>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809"/>
          <p:cNvSpPr/>
          <p:nvPr/>
        </p:nvSpPr>
        <p:spPr>
          <a:xfrm>
            <a:off x="23322" y="851052"/>
            <a:ext cx="8035412" cy="1499189"/>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lgn="l">
              <a:lnSpc>
                <a:spcPct val="120000"/>
              </a:lnSpc>
              <a:defRPr>
                <a:solidFill>
                  <a:srgbClr val="000000"/>
                </a:solidFill>
                <a:latin typeface="+mn-lt"/>
                <a:ea typeface="+mn-ea"/>
                <a:cs typeface="+mn-cs"/>
                <a:sym typeface="Gill Sans"/>
              </a:defRPr>
            </a:pPr>
            <a:r>
              <a:rPr sz="2600" dirty="0"/>
              <a:t>Chose 10 most recently updated apps that have callbacks.</a:t>
            </a:r>
          </a:p>
          <a:p>
            <a:pPr algn="l">
              <a:lnSpc>
                <a:spcPct val="120000"/>
              </a:lnSpc>
              <a:defRPr>
                <a:solidFill>
                  <a:srgbClr val="000000"/>
                </a:solidFill>
                <a:latin typeface="+mn-lt"/>
                <a:ea typeface="+mn-ea"/>
                <a:cs typeface="+mn-cs"/>
                <a:sym typeface="Gill Sans"/>
              </a:defRPr>
            </a:pPr>
            <a:r>
              <a:rPr sz="2600" dirty="0"/>
              <a:t>Applied Asyncifier ourselves and offered patches.</a:t>
            </a:r>
          </a:p>
          <a:p>
            <a:pPr algn="l">
              <a:lnSpc>
                <a:spcPct val="120000"/>
              </a:lnSpc>
              <a:defRPr>
                <a:solidFill>
                  <a:srgbClr val="000000"/>
                </a:solidFill>
                <a:latin typeface="+mn-lt"/>
                <a:ea typeface="+mn-ea"/>
                <a:cs typeface="+mn-cs"/>
                <a:sym typeface="Gill Sans"/>
              </a:defRPr>
            </a:pPr>
            <a:r>
              <a:rPr sz="2600" dirty="0"/>
              <a:t>9 out of 10 apps responded and accepted 28 refactorings.</a:t>
            </a:r>
          </a:p>
        </p:txBody>
      </p:sp>
      <p:sp>
        <p:nvSpPr>
          <p:cNvPr id="810" name="Shape 810"/>
          <p:cNvSpPr/>
          <p:nvPr/>
        </p:nvSpPr>
        <p:spPr>
          <a:xfrm>
            <a:off x="36242" y="2686092"/>
            <a:ext cx="9071516" cy="87235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algn="l">
              <a:defRPr sz="4300">
                <a:solidFill>
                  <a:srgbClr val="008F00"/>
                </a:solidFill>
                <a:latin typeface="+mn-lt"/>
                <a:ea typeface="+mn-ea"/>
                <a:cs typeface="+mn-cs"/>
                <a:sym typeface="Gill Sans"/>
              </a:defRPr>
            </a:pPr>
            <a:r>
              <a:rPr sz="2600" dirty="0"/>
              <a:t>“That was pretty good. look forward to the release of refactoring tool, it seems to be really </a:t>
            </a:r>
            <a:r>
              <a:rPr sz="2600" dirty="0">
                <a:solidFill>
                  <a:srgbClr val="FF0000"/>
                </a:solidFill>
              </a:rPr>
              <a:t>useful</a:t>
            </a:r>
            <a:r>
              <a:rPr sz="2600" dirty="0"/>
              <a:t>.” </a:t>
            </a:r>
            <a:r>
              <a:rPr sz="2600" i="1" dirty="0"/>
              <a:t>Ocell app</a:t>
            </a:r>
          </a:p>
        </p:txBody>
      </p:sp>
      <p:sp>
        <p:nvSpPr>
          <p:cNvPr id="811" name="Shape 811"/>
          <p:cNvSpPr/>
          <p:nvPr/>
        </p:nvSpPr>
        <p:spPr>
          <a:xfrm>
            <a:off x="59314" y="4138925"/>
            <a:ext cx="8587283" cy="1272460"/>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lgn="l">
              <a:defRPr sz="4600">
                <a:solidFill>
                  <a:srgbClr val="008F00"/>
                </a:solidFill>
                <a:latin typeface="+mn-lt"/>
                <a:ea typeface="+mn-ea"/>
                <a:cs typeface="+mn-cs"/>
                <a:sym typeface="Gill Sans"/>
              </a:defRPr>
            </a:pPr>
            <a:r>
              <a:rPr sz="2600" dirty="0"/>
              <a:t>“You are doing very interesting stuff.  That's </a:t>
            </a:r>
            <a:r>
              <a:rPr sz="2600" dirty="0">
                <a:solidFill>
                  <a:srgbClr val="FF0000"/>
                </a:solidFill>
              </a:rPr>
              <a:t>fortunate</a:t>
            </a:r>
            <a:r>
              <a:rPr sz="2600" dirty="0"/>
              <a:t>, because </a:t>
            </a:r>
            <a:endParaRPr lang="en-US" sz="2600" dirty="0"/>
          </a:p>
          <a:p>
            <a:pPr algn="l">
              <a:defRPr sz="4600">
                <a:solidFill>
                  <a:srgbClr val="008F00"/>
                </a:solidFill>
                <a:latin typeface="+mn-lt"/>
                <a:ea typeface="+mn-ea"/>
                <a:cs typeface="+mn-cs"/>
                <a:sym typeface="Gill Sans"/>
              </a:defRPr>
            </a:pPr>
            <a:r>
              <a:rPr sz="2600" dirty="0"/>
              <a:t>I've been thinking about replacing all asynchronous calls to new </a:t>
            </a:r>
            <a:endParaRPr lang="en-US" sz="2600" dirty="0"/>
          </a:p>
          <a:p>
            <a:pPr algn="l">
              <a:defRPr sz="4600">
                <a:solidFill>
                  <a:srgbClr val="008F00"/>
                </a:solidFill>
                <a:latin typeface="+mn-lt"/>
                <a:ea typeface="+mn-ea"/>
                <a:cs typeface="+mn-cs"/>
                <a:sym typeface="Gill Sans"/>
              </a:defRPr>
            </a:pPr>
            <a:r>
              <a:rPr sz="2600" dirty="0"/>
              <a:t>async/await style code” </a:t>
            </a:r>
            <a:r>
              <a:rPr sz="2600" i="1" dirty="0"/>
              <a:t>phoneguitartab app</a:t>
            </a:r>
          </a:p>
        </p:txBody>
      </p:sp>
      <p:sp>
        <p:nvSpPr>
          <p:cNvPr id="812" name="Shape 812"/>
          <p:cNvSpPr/>
          <p:nvPr/>
        </p:nvSpPr>
        <p:spPr>
          <a:xfrm>
            <a:off x="16032" y="5868440"/>
            <a:ext cx="6330167" cy="47224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lgn="l">
              <a:defRPr sz="4300">
                <a:solidFill>
                  <a:srgbClr val="008F00"/>
                </a:solidFill>
                <a:latin typeface="+mn-lt"/>
                <a:ea typeface="+mn-ea"/>
                <a:cs typeface="+mn-cs"/>
                <a:sym typeface="Gill Sans"/>
              </a:defRPr>
            </a:pPr>
            <a:r>
              <a:rPr sz="2600" dirty="0"/>
              <a:t>"That’s very interesting and </a:t>
            </a:r>
            <a:r>
              <a:rPr sz="2600" dirty="0">
                <a:solidFill>
                  <a:srgbClr val="FF0000"/>
                </a:solidFill>
              </a:rPr>
              <a:t>useful</a:t>
            </a:r>
            <a:r>
              <a:rPr sz="2600" dirty="0"/>
              <a:t>.” </a:t>
            </a:r>
            <a:r>
              <a:rPr sz="2600" i="1" dirty="0"/>
              <a:t>32feet app</a:t>
            </a:r>
          </a:p>
        </p:txBody>
      </p:sp>
      <p:sp>
        <p:nvSpPr>
          <p:cNvPr id="813" name="Shape 813"/>
          <p:cNvSpPr>
            <a:spLocks noGrp="1"/>
          </p:cNvSpPr>
          <p:nvPr>
            <p:ph type="title"/>
          </p:nvPr>
        </p:nvSpPr>
        <p:spPr>
          <a:xfrm>
            <a:off x="-238304" y="-163048"/>
            <a:ext cx="9382303" cy="1220577"/>
          </a:xfrm>
          <a:prstGeom prst="rect">
            <a:avLst/>
          </a:prstGeom>
        </p:spPr>
        <p:txBody>
          <a:bodyPr/>
          <a:lstStyle/>
          <a:p>
            <a:r>
              <a:rPr sz="3800" dirty="0"/>
              <a:t> Developers find </a:t>
            </a:r>
            <a:r>
              <a:rPr lang="en-US" sz="3800" dirty="0"/>
              <a:t>A</a:t>
            </a:r>
            <a:r>
              <a:rPr sz="3800" dirty="0"/>
              <a:t>syncifier</a:t>
            </a:r>
            <a:r>
              <a:rPr lang="en-US" sz="3800" dirty="0"/>
              <a:t> </a:t>
            </a:r>
            <a:r>
              <a:rPr sz="3800" dirty="0"/>
              <a:t>useful</a:t>
            </a:r>
          </a:p>
        </p:txBody>
      </p:sp>
      <p:pic>
        <p:nvPicPr>
          <p:cNvPr id="2" name="Picture 1"/>
          <p:cNvPicPr>
            <a:picLocks noChangeAspect="1"/>
          </p:cNvPicPr>
          <p:nvPr/>
        </p:nvPicPr>
        <p:blipFill>
          <a:blip r:embed="rId4"/>
          <a:stretch>
            <a:fillRect/>
          </a:stretch>
        </p:blipFill>
        <p:spPr>
          <a:xfrm>
            <a:off x="5867400" y="3124200"/>
            <a:ext cx="990600" cy="990600"/>
          </a:xfrm>
          <a:prstGeom prst="rect">
            <a:avLst/>
          </a:prstGeom>
        </p:spPr>
      </p:pic>
      <p:sp>
        <p:nvSpPr>
          <p:cNvPr id="3" name="Slide Number Placeholder 2"/>
          <p:cNvSpPr>
            <a:spLocks noGrp="1"/>
          </p:cNvSpPr>
          <p:nvPr>
            <p:ph type="sldNum" sz="quarter" idx="2"/>
          </p:nvPr>
        </p:nvSpPr>
        <p:spPr/>
        <p:txBody>
          <a:bodyPr/>
          <a:lstStyle/>
          <a:p>
            <a:fld id="{86CB4B4D-7CA3-9044-876B-883B54F8677D}" type="slidenum">
              <a:rPr lang="uk-UA" smtClean="0"/>
              <a:pPr/>
              <a:t>79</a:t>
            </a:fld>
            <a:endParaRPr lang="uk-UA"/>
          </a:p>
        </p:txBody>
      </p:sp>
    </p:spTree>
    <p:custDataLst>
      <p:tags r:id="rId1"/>
    </p:custDataLst>
    <p:extLst>
      <p:ext uri="{BB962C8B-B14F-4D97-AF65-F5344CB8AC3E}">
        <p14:creationId xmlns:p14="http://schemas.microsoft.com/office/powerpoint/2010/main" val="1014036003"/>
      </p:ext>
    </p:extLst>
  </p:cSld>
  <p:clrMapOvr>
    <a:masterClrMapping/>
  </p:clrMapOvr>
  <p:transition spd="slow" advTm="55046"/>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8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0" grpId="0" animBg="1" advAuto="0"/>
      <p:bldP spid="811" grpId="0" animBg="1" advAuto="0"/>
      <p:bldP spid="81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Our New Focus on Automation</a:t>
            </a: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16" name="TextBox 15"/>
          <p:cNvSpPr txBox="1"/>
          <p:nvPr/>
        </p:nvSpPr>
        <p:spPr>
          <a:xfrm>
            <a:off x="152400" y="3752466"/>
            <a:ext cx="8653264" cy="1107963"/>
          </a:xfrm>
          <a:prstGeom prst="rect">
            <a:avLst/>
          </a:prstGeom>
          <a:noFill/>
        </p:spPr>
        <p:txBody>
          <a:bodyPr wrap="none" lIns="91407" tIns="45704" rIns="91407" bIns="45704" rtlCol="0">
            <a:spAutoFit/>
          </a:bodyPr>
          <a:lstStyle/>
          <a:p>
            <a:pPr marL="0" lvl="2"/>
            <a:r>
              <a:rPr lang="en-US" b="1" dirty="0"/>
              <a:t>Scalability 2.0: Ultra-large scale refactoring for codebases of </a:t>
            </a:r>
          </a:p>
          <a:p>
            <a:pPr marL="0" lvl="2"/>
            <a:r>
              <a:rPr lang="en-US" b="1" dirty="0"/>
              <a:t>Hundreds of Millions LOC (e.g.,                                            scale)</a:t>
            </a:r>
          </a:p>
          <a:p>
            <a:pPr marL="342900" lvl="2" indent="-342900">
              <a:buFontTx/>
              <a:buChar char="-"/>
            </a:pPr>
            <a:r>
              <a:rPr lang="en-US" b="1" dirty="0"/>
              <a:t>whole-program analysis is not feasible</a:t>
            </a:r>
          </a:p>
        </p:txBody>
      </p:sp>
      <p:sp>
        <p:nvSpPr>
          <p:cNvPr id="4" name="Slide Number Placeholder 3"/>
          <p:cNvSpPr>
            <a:spLocks noGrp="1"/>
          </p:cNvSpPr>
          <p:nvPr>
            <p:ph type="sldNum" sz="quarter" idx="10"/>
          </p:nvPr>
        </p:nvSpPr>
        <p:spPr/>
        <p:txBody>
          <a:bodyPr/>
          <a:lstStyle/>
          <a:p>
            <a:fld id="{9E09538B-8050-9642-BAB9-14094EB459F8}" type="slidenum">
              <a:rPr lang="en-US" smtClean="0"/>
              <a:t>8</a:t>
            </a:fld>
            <a:endParaRPr lang="en-US"/>
          </a:p>
        </p:txBody>
      </p:sp>
      <p:sp>
        <p:nvSpPr>
          <p:cNvPr id="11" name="TextBox 10"/>
          <p:cNvSpPr txBox="1"/>
          <p:nvPr/>
        </p:nvSpPr>
        <p:spPr>
          <a:xfrm>
            <a:off x="152400" y="1559037"/>
            <a:ext cx="9124547" cy="1107963"/>
          </a:xfrm>
          <a:prstGeom prst="rect">
            <a:avLst/>
          </a:prstGeom>
          <a:noFill/>
        </p:spPr>
        <p:txBody>
          <a:bodyPr wrap="none" lIns="91407" tIns="45704" rIns="91407" bIns="45704" rtlCol="0">
            <a:spAutoFit/>
          </a:bodyPr>
          <a:lstStyle/>
          <a:p>
            <a:pPr marL="0" lvl="2"/>
            <a:r>
              <a:rPr lang="en-US" b="1" dirty="0"/>
              <a:t>Scalability 1.0: Refactoring to Design Patterns contain hundreds of</a:t>
            </a:r>
          </a:p>
          <a:p>
            <a:pPr marL="0" lvl="2"/>
            <a:r>
              <a:rPr lang="en-US" b="1" dirty="0"/>
              <a:t>lower-level refactoring steps </a:t>
            </a:r>
            <a:r>
              <a:rPr lang="en-US" b="1" dirty="0">
                <a:solidFill>
                  <a:srgbClr val="C00000"/>
                </a:solidFill>
              </a:rPr>
              <a:t>[ICSE’16]</a:t>
            </a:r>
          </a:p>
          <a:p>
            <a:pPr marL="0" lvl="2"/>
            <a:r>
              <a:rPr lang="en-US" b="1" dirty="0"/>
              <a:t> - 10x faster than state-of-the-art IDE </a:t>
            </a:r>
            <a:r>
              <a:rPr lang="en-US" b="1" dirty="0" err="1"/>
              <a:t>refactorings</a:t>
            </a:r>
            <a:endParaRPr lang="en-US" b="1" dirty="0"/>
          </a:p>
        </p:txBody>
      </p:sp>
      <p:sp>
        <p:nvSpPr>
          <p:cNvPr id="17" name="TextBox 16"/>
          <p:cNvSpPr txBox="1"/>
          <p:nvPr/>
        </p:nvSpPr>
        <p:spPr>
          <a:xfrm>
            <a:off x="17684" y="5174191"/>
            <a:ext cx="8622807" cy="1107963"/>
          </a:xfrm>
          <a:prstGeom prst="rect">
            <a:avLst/>
          </a:prstGeom>
          <a:noFill/>
        </p:spPr>
        <p:txBody>
          <a:bodyPr wrap="none" lIns="91407" tIns="45704" rIns="91407" bIns="45704" rtlCol="0">
            <a:spAutoFit/>
          </a:bodyPr>
          <a:lstStyle/>
          <a:p>
            <a:pPr marL="0" lvl="2"/>
            <a:r>
              <a:rPr lang="en-US" b="1" dirty="0">
                <a:solidFill>
                  <a:schemeClr val="tx2"/>
                </a:solidFill>
              </a:rPr>
              <a:t>The next generation of global, distributed refactoring </a:t>
            </a:r>
            <a:r>
              <a:rPr lang="en-US" b="1" dirty="0">
                <a:solidFill>
                  <a:srgbClr val="C00000"/>
                </a:solidFill>
              </a:rPr>
              <a:t>[ICSE19]</a:t>
            </a:r>
            <a:r>
              <a:rPr lang="en-US" b="1" dirty="0">
                <a:solidFill>
                  <a:schemeClr val="tx2"/>
                </a:solidFill>
              </a:rPr>
              <a:t> </a:t>
            </a:r>
          </a:p>
          <a:p>
            <a:pPr marL="342900" lvl="2" indent="-342900">
              <a:buFontTx/>
              <a:buChar char="-"/>
            </a:pPr>
            <a:r>
              <a:rPr lang="en-US" b="1" dirty="0"/>
              <a:t>MapReduce on the cloud: scalable, safe, useful</a:t>
            </a:r>
          </a:p>
          <a:p>
            <a:pPr marL="0" lvl="2"/>
            <a:endParaRPr lang="en-US" b="1" dirty="0">
              <a:solidFill>
                <a:srgbClr val="FF0000"/>
              </a:solidFill>
            </a:endParaRPr>
          </a:p>
        </p:txBody>
      </p:sp>
      <p:pic>
        <p:nvPicPr>
          <p:cNvPr id="2" name="Picture 1"/>
          <p:cNvPicPr>
            <a:picLocks noChangeAspect="1"/>
          </p:cNvPicPr>
          <p:nvPr/>
        </p:nvPicPr>
        <p:blipFill>
          <a:blip r:embed="rId4"/>
          <a:stretch>
            <a:fillRect/>
          </a:stretch>
        </p:blipFill>
        <p:spPr>
          <a:xfrm>
            <a:off x="6321430" y="4166620"/>
            <a:ext cx="1447800" cy="309105"/>
          </a:xfrm>
          <a:prstGeom prst="rect">
            <a:avLst/>
          </a:prstGeom>
        </p:spPr>
      </p:pic>
      <p:pic>
        <p:nvPicPr>
          <p:cNvPr id="3" name="Picture 2"/>
          <p:cNvPicPr>
            <a:picLocks noChangeAspect="1"/>
          </p:cNvPicPr>
          <p:nvPr/>
        </p:nvPicPr>
        <p:blipFill>
          <a:blip r:embed="rId5"/>
          <a:stretch>
            <a:fillRect/>
          </a:stretch>
        </p:blipFill>
        <p:spPr>
          <a:xfrm>
            <a:off x="5029200" y="4183359"/>
            <a:ext cx="1143000" cy="393192"/>
          </a:xfrm>
          <a:prstGeom prst="rect">
            <a:avLst/>
          </a:prstGeom>
        </p:spPr>
      </p:pic>
      <p:pic>
        <p:nvPicPr>
          <p:cNvPr id="7" name="Picture 6"/>
          <p:cNvPicPr>
            <a:picLocks noChangeAspect="1"/>
          </p:cNvPicPr>
          <p:nvPr/>
        </p:nvPicPr>
        <p:blipFill>
          <a:blip r:embed="rId6"/>
          <a:stretch>
            <a:fillRect/>
          </a:stretch>
        </p:blipFill>
        <p:spPr>
          <a:xfrm>
            <a:off x="4572000" y="4130464"/>
            <a:ext cx="363936" cy="365336"/>
          </a:xfrm>
          <a:prstGeom prst="rect">
            <a:avLst/>
          </a:prstGeom>
        </p:spPr>
      </p:pic>
    </p:spTree>
    <p:custDataLst>
      <p:tags r:id="rId1"/>
    </p:custDataLst>
    <p:extLst>
      <p:ext uri="{BB962C8B-B14F-4D97-AF65-F5344CB8AC3E}">
        <p14:creationId xmlns:p14="http://schemas.microsoft.com/office/powerpoint/2010/main" val="195320333"/>
      </p:ext>
    </p:extLst>
  </p:cSld>
  <p:clrMapOvr>
    <a:masterClrMapping/>
  </p:clrMapOvr>
  <mc:AlternateContent xmlns:mc="http://schemas.openxmlformats.org/markup-compatibility/2006" xmlns:p14="http://schemas.microsoft.com/office/powerpoint/2010/main">
    <mc:Choice Requires="p14">
      <p:transition spd="slow" p14:dur="2000" advTm="187779"/>
    </mc:Choice>
    <mc:Fallback xmlns="">
      <p:transition spd="slow" advTm="1877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Shape 818"/>
          <p:cNvSpPr/>
          <p:nvPr/>
        </p:nvSpPr>
        <p:spPr>
          <a:xfrm>
            <a:off x="32141" y="799724"/>
            <a:ext cx="9144001" cy="47224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lvl1pPr algn="l">
              <a:defRPr>
                <a:solidFill>
                  <a:srgbClr val="000000"/>
                </a:solidFill>
                <a:latin typeface="+mn-lt"/>
                <a:ea typeface="+mn-ea"/>
                <a:cs typeface="+mn-cs"/>
                <a:sym typeface="Gill Sans"/>
              </a:defRPr>
            </a:lvl1pPr>
          </a:lstStyle>
          <a:p>
            <a:r>
              <a:rPr sz="2600" dirty="0"/>
              <a:t>Chose 20 most recently updated apps (</a:t>
            </a:r>
            <a:r>
              <a:rPr lang="en-US" sz="2600" dirty="0"/>
              <a:t>where we found async err</a:t>
            </a:r>
            <a:r>
              <a:rPr sz="2600" dirty="0"/>
              <a:t>)</a:t>
            </a:r>
          </a:p>
        </p:txBody>
      </p:sp>
      <p:sp>
        <p:nvSpPr>
          <p:cNvPr id="819" name="Shape 819"/>
          <p:cNvSpPr/>
          <p:nvPr/>
        </p:nvSpPr>
        <p:spPr>
          <a:xfrm>
            <a:off x="49178" y="2247528"/>
            <a:ext cx="9062970" cy="47224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algn="l">
              <a:defRPr sz="4400">
                <a:solidFill>
                  <a:srgbClr val="008F00"/>
                </a:solidFill>
                <a:latin typeface="+mn-lt"/>
                <a:ea typeface="+mn-ea"/>
                <a:cs typeface="+mn-cs"/>
                <a:sym typeface="Gill Sans"/>
              </a:defRPr>
            </a:pPr>
            <a:r>
              <a:rPr sz="2600" dirty="0"/>
              <a:t>“This is </a:t>
            </a:r>
            <a:r>
              <a:rPr sz="2600" dirty="0">
                <a:solidFill>
                  <a:srgbClr val="FF0000"/>
                </a:solidFill>
              </a:rPr>
              <a:t>awesome insight</a:t>
            </a:r>
            <a:r>
              <a:rPr sz="2600" dirty="0"/>
              <a:t>!</a:t>
            </a:r>
            <a:r>
              <a:rPr lang="en-US" sz="2600" dirty="0"/>
              <a:t> </a:t>
            </a:r>
            <a:r>
              <a:rPr sz="2600" dirty="0"/>
              <a:t>Great work!” </a:t>
            </a:r>
            <a:r>
              <a:rPr sz="2600" i="1" dirty="0"/>
              <a:t>indulged-flickr app</a:t>
            </a:r>
          </a:p>
        </p:txBody>
      </p:sp>
      <p:sp>
        <p:nvSpPr>
          <p:cNvPr id="820" name="Shape 820"/>
          <p:cNvSpPr/>
          <p:nvPr/>
        </p:nvSpPr>
        <p:spPr>
          <a:xfrm>
            <a:off x="14282" y="4136939"/>
            <a:ext cx="9135647" cy="87235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lgn="l">
              <a:defRPr sz="4400">
                <a:solidFill>
                  <a:srgbClr val="008F00"/>
                </a:solidFill>
                <a:latin typeface="+mn-lt"/>
                <a:ea typeface="+mn-ea"/>
                <a:cs typeface="+mn-cs"/>
                <a:sym typeface="Gill Sans"/>
              </a:defRPr>
            </a:pPr>
            <a:r>
              <a:rPr sz="2600" dirty="0"/>
              <a:t>"</a:t>
            </a:r>
            <a:r>
              <a:rPr sz="2600" dirty="0">
                <a:solidFill>
                  <a:srgbClr val="FF0000"/>
                </a:solidFill>
              </a:rPr>
              <a:t>Totally agree,</a:t>
            </a:r>
            <a:r>
              <a:rPr sz="2600" dirty="0"/>
              <a:t> I normally try to take the same minimizing approach,</a:t>
            </a:r>
            <a:endParaRPr lang="en-US" sz="2600" dirty="0"/>
          </a:p>
          <a:p>
            <a:pPr algn="l">
              <a:defRPr sz="4400">
                <a:solidFill>
                  <a:srgbClr val="008F00"/>
                </a:solidFill>
                <a:latin typeface="+mn-lt"/>
                <a:ea typeface="+mn-ea"/>
                <a:cs typeface="+mn-cs"/>
                <a:sym typeface="Gill Sans"/>
              </a:defRPr>
            </a:pPr>
            <a:r>
              <a:rPr sz="2600" dirty="0"/>
              <a:t> though it seems I missed these. Thanks!” </a:t>
            </a:r>
            <a:r>
              <a:rPr sz="2600" i="1" dirty="0"/>
              <a:t>Cimbalino app</a:t>
            </a:r>
          </a:p>
        </p:txBody>
      </p:sp>
      <p:sp>
        <p:nvSpPr>
          <p:cNvPr id="821" name="Shape 821"/>
          <p:cNvSpPr/>
          <p:nvPr/>
        </p:nvSpPr>
        <p:spPr>
          <a:xfrm>
            <a:off x="62784" y="2872983"/>
            <a:ext cx="8076276" cy="87235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lgn="l">
              <a:defRPr sz="4600">
                <a:solidFill>
                  <a:srgbClr val="008F00"/>
                </a:solidFill>
                <a:latin typeface="+mn-lt"/>
                <a:ea typeface="+mn-ea"/>
                <a:cs typeface="+mn-cs"/>
                <a:sym typeface="Gill Sans"/>
              </a:defRPr>
            </a:pPr>
            <a:r>
              <a:rPr sz="2600" dirty="0"/>
              <a:t>"Thanks for your </a:t>
            </a:r>
            <a:r>
              <a:rPr sz="2600" dirty="0">
                <a:solidFill>
                  <a:srgbClr val="FF0000"/>
                </a:solidFill>
              </a:rPr>
              <a:t>great advice</a:t>
            </a:r>
            <a:r>
              <a:rPr sz="2600" dirty="0"/>
              <a:t>. You are right, the async/await </a:t>
            </a:r>
            <a:endParaRPr lang="en-US" sz="2600" dirty="0"/>
          </a:p>
          <a:p>
            <a:pPr algn="l">
              <a:defRPr sz="4600">
                <a:solidFill>
                  <a:srgbClr val="008F00"/>
                </a:solidFill>
                <a:latin typeface="+mn-lt"/>
                <a:ea typeface="+mn-ea"/>
                <a:cs typeface="+mn-cs"/>
                <a:sym typeface="Gill Sans"/>
              </a:defRPr>
            </a:pPr>
            <a:r>
              <a:rPr sz="2600" dirty="0"/>
              <a:t>keywords could be removed” </a:t>
            </a:r>
            <a:r>
              <a:rPr sz="2600" i="1" dirty="0"/>
              <a:t>kanboxwp app</a:t>
            </a:r>
          </a:p>
        </p:txBody>
      </p:sp>
      <p:sp>
        <p:nvSpPr>
          <p:cNvPr id="822" name="Shape 822"/>
          <p:cNvSpPr/>
          <p:nvPr/>
        </p:nvSpPr>
        <p:spPr>
          <a:xfrm>
            <a:off x="94157" y="1411354"/>
            <a:ext cx="8857609" cy="87235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algn="l">
              <a:defRPr>
                <a:solidFill>
                  <a:srgbClr val="000000"/>
                </a:solidFill>
                <a:latin typeface="+mn-lt"/>
                <a:ea typeface="+mn-ea"/>
                <a:cs typeface="+mn-cs"/>
                <a:sym typeface="Gill Sans"/>
              </a:defRPr>
            </a:pPr>
            <a:r>
              <a:rPr sz="2600" dirty="0"/>
              <a:t>All apps accepted all our 288 instances of </a:t>
            </a:r>
            <a:r>
              <a:rPr sz="2600" cap="all" dirty="0"/>
              <a:t>Corrector</a:t>
            </a:r>
            <a:r>
              <a:rPr sz="2600" dirty="0"/>
              <a:t> transformations</a:t>
            </a:r>
          </a:p>
        </p:txBody>
      </p:sp>
      <p:sp>
        <p:nvSpPr>
          <p:cNvPr id="823" name="Shape 823"/>
          <p:cNvSpPr/>
          <p:nvPr/>
        </p:nvSpPr>
        <p:spPr>
          <a:xfrm>
            <a:off x="-3800" y="5485626"/>
            <a:ext cx="9062970" cy="87235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algn="l">
              <a:defRPr sz="4500">
                <a:solidFill>
                  <a:srgbClr val="008F00"/>
                </a:solidFill>
                <a:latin typeface="+mn-lt"/>
                <a:ea typeface="+mn-ea"/>
                <a:cs typeface="+mn-cs"/>
                <a:sym typeface="Gill Sans"/>
              </a:defRPr>
            </a:pPr>
            <a:r>
              <a:rPr sz="2600" dirty="0"/>
              <a:t>"That you have pointed out is correct. This time, </a:t>
            </a:r>
            <a:r>
              <a:rPr sz="2600" dirty="0">
                <a:solidFill>
                  <a:srgbClr val="FF0000"/>
                </a:solidFill>
              </a:rPr>
              <a:t>performance has been improved</a:t>
            </a:r>
            <a:r>
              <a:rPr lang="en-US" sz="2600" dirty="0">
                <a:solidFill>
                  <a:srgbClr val="FF0000"/>
                </a:solidFill>
              </a:rPr>
              <a:t> by 2x</a:t>
            </a:r>
            <a:r>
              <a:rPr sz="2600" dirty="0"/>
              <a:t>.” </a:t>
            </a:r>
            <a:r>
              <a:rPr sz="2600" i="1" dirty="0"/>
              <a:t>Softbuild.Data app</a:t>
            </a:r>
          </a:p>
        </p:txBody>
      </p:sp>
      <p:sp>
        <p:nvSpPr>
          <p:cNvPr id="824" name="Shape 824"/>
          <p:cNvSpPr>
            <a:spLocks noGrp="1"/>
          </p:cNvSpPr>
          <p:nvPr>
            <p:ph type="title"/>
          </p:nvPr>
        </p:nvSpPr>
        <p:spPr>
          <a:xfrm>
            <a:off x="-49389" y="-173214"/>
            <a:ext cx="9242777" cy="1220578"/>
          </a:xfrm>
          <a:prstGeom prst="rect">
            <a:avLst/>
          </a:prstGeom>
        </p:spPr>
        <p:txBody>
          <a:bodyPr/>
          <a:lstStyle/>
          <a:p>
            <a:r>
              <a:t>(4) Developers find Corrector useful</a:t>
            </a:r>
          </a:p>
        </p:txBody>
      </p:sp>
      <p:pic>
        <p:nvPicPr>
          <p:cNvPr id="2" name="Picture 1"/>
          <p:cNvPicPr>
            <a:picLocks noChangeAspect="1"/>
          </p:cNvPicPr>
          <p:nvPr/>
        </p:nvPicPr>
        <p:blipFill>
          <a:blip r:embed="rId4"/>
          <a:stretch>
            <a:fillRect/>
          </a:stretch>
        </p:blipFill>
        <p:spPr>
          <a:xfrm>
            <a:off x="7848597" y="1981200"/>
            <a:ext cx="838200" cy="838200"/>
          </a:xfrm>
          <a:prstGeom prst="rect">
            <a:avLst/>
          </a:prstGeom>
        </p:spPr>
      </p:pic>
      <p:pic>
        <p:nvPicPr>
          <p:cNvPr id="3" name="Picture 2"/>
          <p:cNvPicPr>
            <a:picLocks noChangeAspect="1"/>
          </p:cNvPicPr>
          <p:nvPr/>
        </p:nvPicPr>
        <p:blipFill>
          <a:blip r:embed="rId5"/>
          <a:stretch>
            <a:fillRect/>
          </a:stretch>
        </p:blipFill>
        <p:spPr>
          <a:xfrm>
            <a:off x="7696200" y="4572000"/>
            <a:ext cx="711200" cy="711200"/>
          </a:xfrm>
          <a:prstGeom prst="rect">
            <a:avLst/>
          </a:prstGeom>
        </p:spPr>
      </p:pic>
      <p:pic>
        <p:nvPicPr>
          <p:cNvPr id="4" name="Picture 3"/>
          <p:cNvPicPr>
            <a:picLocks noChangeAspect="1"/>
          </p:cNvPicPr>
          <p:nvPr/>
        </p:nvPicPr>
        <p:blipFill>
          <a:blip r:embed="rId6"/>
          <a:stretch>
            <a:fillRect/>
          </a:stretch>
        </p:blipFill>
        <p:spPr>
          <a:xfrm>
            <a:off x="5638800" y="5943600"/>
            <a:ext cx="736600" cy="736600"/>
          </a:xfrm>
          <a:prstGeom prst="rect">
            <a:avLst/>
          </a:prstGeom>
        </p:spPr>
      </p:pic>
      <p:sp>
        <p:nvSpPr>
          <p:cNvPr id="5" name="Slide Number Placeholder 4"/>
          <p:cNvSpPr>
            <a:spLocks noGrp="1"/>
          </p:cNvSpPr>
          <p:nvPr>
            <p:ph type="sldNum" sz="quarter" idx="2"/>
          </p:nvPr>
        </p:nvSpPr>
        <p:spPr/>
        <p:txBody>
          <a:bodyPr/>
          <a:lstStyle/>
          <a:p>
            <a:fld id="{86CB4B4D-7CA3-9044-876B-883B54F8677D}" type="slidenum">
              <a:rPr lang="uk-UA" smtClean="0"/>
              <a:pPr/>
              <a:t>80</a:t>
            </a:fld>
            <a:endParaRPr lang="uk-UA"/>
          </a:p>
        </p:txBody>
      </p:sp>
    </p:spTree>
    <p:custDataLst>
      <p:tags r:id="rId1"/>
    </p:custDataLst>
    <p:extLst>
      <p:ext uri="{BB962C8B-B14F-4D97-AF65-F5344CB8AC3E}">
        <p14:creationId xmlns:p14="http://schemas.microsoft.com/office/powerpoint/2010/main" val="4147343966"/>
      </p:ext>
    </p:extLst>
  </p:cSld>
  <p:clrMapOvr>
    <a:masterClrMapping/>
  </p:clrMapOvr>
  <p:transition spd="slow" advTm="5086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8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8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8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 grpId="0" animBg="1" advAuto="0"/>
      <p:bldP spid="820" grpId="0" animBg="1" advAuto="0"/>
      <p:bldP spid="821" grpId="0" animBg="1" advAuto="0"/>
      <p:bldP spid="823" grpId="0"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Preconditions of the Transformation</a:t>
            </a:r>
          </a:p>
        </p:txBody>
      </p:sp>
      <p:sp>
        <p:nvSpPr>
          <p:cNvPr id="3" name="Content Placeholder 2"/>
          <p:cNvSpPr>
            <a:spLocks noGrp="1"/>
          </p:cNvSpPr>
          <p:nvPr>
            <p:ph idx="1"/>
          </p:nvPr>
        </p:nvSpPr>
        <p:spPr>
          <a:xfrm>
            <a:off x="152400" y="1600207"/>
            <a:ext cx="9144000" cy="4525963"/>
          </a:xfrm>
        </p:spPr>
        <p:txBody>
          <a:bodyPr>
            <a:normAutofit/>
          </a:bodyPr>
          <a:lstStyle/>
          <a:p>
            <a:pPr marL="0" indent="0">
              <a:buNone/>
            </a:pPr>
            <a:r>
              <a:rPr lang="en-US" sz="3000" b="1" dirty="0"/>
              <a:t>P1</a:t>
            </a:r>
            <a:r>
              <a:rPr lang="en-US" sz="3000" dirty="0"/>
              <a:t>: The selected code does not write to more than one variable which is read after the selection</a:t>
            </a:r>
          </a:p>
          <a:p>
            <a:endParaRPr lang="en-US" sz="3000" dirty="0"/>
          </a:p>
          <a:p>
            <a:pPr marL="0" indent="0">
              <a:buNone/>
            </a:pPr>
            <a:r>
              <a:rPr lang="en-US" sz="3000" b="1" dirty="0"/>
              <a:t>P2</a:t>
            </a:r>
            <a:r>
              <a:rPr lang="en-US" sz="3000" dirty="0"/>
              <a:t>: The selected code should not contain return statements</a:t>
            </a:r>
          </a:p>
          <a:p>
            <a:endParaRPr lang="en-US" sz="3000" dirty="0"/>
          </a:p>
          <a:p>
            <a:pPr marL="0" indent="0">
              <a:buNone/>
            </a:pPr>
            <a:r>
              <a:rPr lang="en-US" sz="3000" b="1" dirty="0"/>
              <a:t>P3</a:t>
            </a:r>
            <a:r>
              <a:rPr lang="en-US" sz="3000" dirty="0"/>
              <a:t>: The selected code contains only entire statements</a:t>
            </a:r>
          </a:p>
          <a:p>
            <a:pPr lvl="1"/>
            <a:r>
              <a:rPr lang="en-US" dirty="0"/>
              <a:t>i.e., it cannot be an expression or variable</a:t>
            </a:r>
          </a:p>
        </p:txBody>
      </p:sp>
      <p:sp>
        <p:nvSpPr>
          <p:cNvPr id="5" name="Slide Number Placeholder 4"/>
          <p:cNvSpPr>
            <a:spLocks noGrp="1"/>
          </p:cNvSpPr>
          <p:nvPr>
            <p:ph type="sldNum" sz="quarter" idx="12"/>
          </p:nvPr>
        </p:nvSpPr>
        <p:spPr/>
        <p:txBody>
          <a:bodyPr/>
          <a:lstStyle/>
          <a:p>
            <a:fld id="{08C674BE-22C6-4349-B384-DE3081F5EF0F}" type="slidenum">
              <a:rPr lang="en-US" smtClean="0">
                <a:solidFill>
                  <a:prstClr val="black">
                    <a:tint val="75000"/>
                  </a:prstClr>
                </a:solidFill>
                <a:latin typeface="Calibri"/>
              </a:rPr>
              <a:pPr/>
              <a:t>81</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3417853806"/>
      </p:ext>
    </p:extLst>
  </p:cSld>
  <p:clrMapOvr>
    <a:masterClrMapping/>
  </p:clrMapOvr>
  <mc:AlternateContent xmlns:mc="http://schemas.openxmlformats.org/markup-compatibility/2006" xmlns:p14="http://schemas.microsoft.com/office/powerpoint/2010/main">
    <mc:Choice Requires="p14">
      <p:transition spd="slow" p14:dur="2000" advTm="46117"/>
    </mc:Choice>
    <mc:Fallback xmlns="">
      <p:transition xmlns:p14="http://schemas.microsoft.com/office/powerpoint/2010/main" spd="slow" advTm="461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My Most Important Investment</a:t>
            </a:r>
            <a:endParaRPr lang="en-US" dirty="0"/>
          </a:p>
        </p:txBody>
      </p:sp>
      <p:sp>
        <p:nvSpPr>
          <p:cNvPr id="5" name="TextBox 4"/>
          <p:cNvSpPr txBox="1"/>
          <p:nvPr/>
        </p:nvSpPr>
        <p:spPr>
          <a:xfrm>
            <a:off x="5105400" y="1295401"/>
            <a:ext cx="5029200" cy="4820790"/>
          </a:xfrm>
          <a:prstGeom prst="rect">
            <a:avLst/>
          </a:prstGeom>
          <a:noFill/>
        </p:spPr>
        <p:txBody>
          <a:bodyPr wrap="square" lIns="91407" tIns="45704" rIns="91407" bIns="45704" rtlCol="0">
            <a:spAutoFit/>
          </a:bodyPr>
          <a:lstStyle/>
          <a:p>
            <a:pPr lvl="0"/>
            <a:r>
              <a:rPr lang="en-US" sz="1600" dirty="0"/>
              <a:t>Lily Mast (Summer’15 - current)</a:t>
            </a:r>
          </a:p>
          <a:p>
            <a:pPr lvl="0"/>
            <a:r>
              <a:rPr lang="en-US" sz="1600" dirty="0"/>
              <a:t>Elias </a:t>
            </a:r>
            <a:r>
              <a:rPr lang="en-US" sz="1600" dirty="0" err="1"/>
              <a:t>Rademacher</a:t>
            </a:r>
            <a:r>
              <a:rPr lang="en-US" sz="1600" dirty="0"/>
              <a:t> (Summer’15 - current)</a:t>
            </a:r>
          </a:p>
          <a:p>
            <a:pPr lvl="0"/>
            <a:r>
              <a:rPr lang="en-US" sz="1600" dirty="0"/>
              <a:t>Nicholas Nelson  (Summer 2014-15)</a:t>
            </a:r>
          </a:p>
          <a:p>
            <a:pPr lvl="0"/>
            <a:r>
              <a:rPr lang="en-US" sz="1600" dirty="0"/>
              <a:t>Sean McDonald (Summer’14 –Fall’15)</a:t>
            </a:r>
          </a:p>
          <a:p>
            <a:pPr lvl="0"/>
            <a:r>
              <a:rPr lang="en-US" sz="1600" dirty="0"/>
              <a:t>Hugh McDonald (Summer’14 – Fall’15)</a:t>
            </a:r>
          </a:p>
          <a:p>
            <a:pPr lvl="0"/>
            <a:r>
              <a:rPr lang="en-US" sz="1600" dirty="0"/>
              <a:t>Alexandria Shearer (Summer’12) </a:t>
            </a:r>
          </a:p>
          <a:p>
            <a:pPr lvl="0"/>
            <a:r>
              <a:rPr lang="en-US" sz="1600" dirty="0"/>
              <a:t>Kyle </a:t>
            </a:r>
            <a:r>
              <a:rPr lang="en-US" sz="1600" dirty="0" err="1"/>
              <a:t>Doren</a:t>
            </a:r>
            <a:r>
              <a:rPr lang="en-US" sz="1600" dirty="0"/>
              <a:t> (Summer’12) </a:t>
            </a:r>
          </a:p>
          <a:p>
            <a:pPr lvl="0"/>
            <a:r>
              <a:rPr lang="en-US" sz="1600" dirty="0"/>
              <a:t>Lyle Franklin (UIUC, Summer’12) </a:t>
            </a:r>
          </a:p>
          <a:p>
            <a:pPr lvl="0"/>
            <a:r>
              <a:rPr lang="en-US" sz="1600" dirty="0"/>
              <a:t>Alex </a:t>
            </a:r>
            <a:r>
              <a:rPr lang="en-US" sz="1600" dirty="0" err="1"/>
              <a:t>Gyori</a:t>
            </a:r>
            <a:r>
              <a:rPr lang="en-US" sz="1600" dirty="0"/>
              <a:t> (UIUC, Summer’12) </a:t>
            </a:r>
          </a:p>
          <a:p>
            <a:pPr lvl="0"/>
            <a:r>
              <a:rPr lang="en-US" sz="1600" dirty="0" err="1"/>
              <a:t>Yuwei</a:t>
            </a:r>
            <a:r>
              <a:rPr lang="en-US" sz="1600" dirty="0"/>
              <a:t> Chen (UIUC, Spring 2012)</a:t>
            </a:r>
          </a:p>
          <a:p>
            <a:pPr lvl="0"/>
            <a:r>
              <a:rPr lang="en-US" sz="1600" dirty="0" err="1"/>
              <a:t>Anda</a:t>
            </a:r>
            <a:r>
              <a:rPr lang="en-US" sz="1600" dirty="0"/>
              <a:t> </a:t>
            </a:r>
            <a:r>
              <a:rPr lang="en-US" sz="1600" dirty="0" err="1"/>
              <a:t>Bereckzy</a:t>
            </a:r>
            <a:r>
              <a:rPr lang="en-US" sz="1600" dirty="0"/>
              <a:t> (UIUC, Fall’11-Spring’12)</a:t>
            </a:r>
          </a:p>
          <a:p>
            <a:pPr lvl="0"/>
            <a:r>
              <a:rPr lang="en-US" sz="1600" dirty="0"/>
              <a:t>Alex </a:t>
            </a:r>
            <a:r>
              <a:rPr lang="en-US" sz="1600" dirty="0" err="1"/>
              <a:t>Sikora</a:t>
            </a:r>
            <a:r>
              <a:rPr lang="en-US" sz="1600" dirty="0"/>
              <a:t> (UIUC, Fall’11) </a:t>
            </a:r>
          </a:p>
          <a:p>
            <a:pPr lvl="0"/>
            <a:r>
              <a:rPr lang="en-US" sz="1600" dirty="0"/>
              <a:t>Jack Ma (UIUC, Summer’11)</a:t>
            </a:r>
          </a:p>
          <a:p>
            <a:pPr lvl="0"/>
            <a:r>
              <a:rPr lang="en-US" sz="1600" dirty="0" err="1"/>
              <a:t>Lorand</a:t>
            </a:r>
            <a:r>
              <a:rPr lang="en-US" sz="1600" dirty="0"/>
              <a:t> </a:t>
            </a:r>
            <a:r>
              <a:rPr lang="en-US" sz="1600" dirty="0" err="1"/>
              <a:t>Szacaks</a:t>
            </a:r>
            <a:r>
              <a:rPr lang="en-US" sz="1600" dirty="0"/>
              <a:t> (UIUC, Summer’11)</a:t>
            </a:r>
          </a:p>
          <a:p>
            <a:pPr lvl="0"/>
            <a:r>
              <a:rPr lang="en-US" sz="1600" dirty="0"/>
              <a:t>Caius </a:t>
            </a:r>
            <a:r>
              <a:rPr lang="en-US" sz="1600" dirty="0" err="1"/>
              <a:t>Brindescu</a:t>
            </a:r>
            <a:r>
              <a:rPr lang="en-US" sz="1600" dirty="0"/>
              <a:t> (UIUC, Summer’11) </a:t>
            </a:r>
          </a:p>
          <a:p>
            <a:pPr lvl="0"/>
            <a:r>
              <a:rPr lang="en-US" sz="1600" dirty="0" err="1"/>
              <a:t>Mihai</a:t>
            </a:r>
            <a:r>
              <a:rPr lang="en-US" sz="1600" dirty="0"/>
              <a:t> </a:t>
            </a:r>
            <a:r>
              <a:rPr lang="en-US" sz="1600" dirty="0" err="1"/>
              <a:t>Codoban</a:t>
            </a:r>
            <a:r>
              <a:rPr lang="en-US" sz="1600" dirty="0"/>
              <a:t> (UIUC, Summer ‘11) </a:t>
            </a:r>
          </a:p>
          <a:p>
            <a:pPr lvl="0"/>
            <a:r>
              <a:rPr lang="en-US" sz="1600" dirty="0" err="1"/>
              <a:t>Mihai</a:t>
            </a:r>
            <a:r>
              <a:rPr lang="en-US" sz="1600" dirty="0"/>
              <a:t> </a:t>
            </a:r>
            <a:r>
              <a:rPr lang="en-US" sz="1600" dirty="0" err="1"/>
              <a:t>Tarce</a:t>
            </a:r>
            <a:r>
              <a:rPr lang="en-US" sz="1600" dirty="0"/>
              <a:t> (UIUC, Summer’09) </a:t>
            </a:r>
          </a:p>
          <a:p>
            <a:pPr lvl="0"/>
            <a:r>
              <a:rPr lang="en-US" sz="1600" dirty="0" err="1"/>
              <a:t>Cosmin</a:t>
            </a:r>
            <a:r>
              <a:rPr lang="en-US" sz="1600" dirty="0"/>
              <a:t> </a:t>
            </a:r>
            <a:r>
              <a:rPr lang="en-US" sz="1600" dirty="0" err="1"/>
              <a:t>Radoi</a:t>
            </a:r>
            <a:r>
              <a:rPr lang="en-US" sz="1600" dirty="0"/>
              <a:t> (UIUC, Summer’09)</a:t>
            </a:r>
          </a:p>
          <a:p>
            <a:r>
              <a:rPr lang="en-US" sz="1600" dirty="0"/>
              <a:t>John Marrero (MIT, Spring’08 – Summer’08) </a:t>
            </a:r>
          </a:p>
        </p:txBody>
      </p:sp>
      <p:sp>
        <p:nvSpPr>
          <p:cNvPr id="6" name="TextBox 5"/>
          <p:cNvSpPr txBox="1"/>
          <p:nvPr/>
        </p:nvSpPr>
        <p:spPr>
          <a:xfrm>
            <a:off x="719669" y="1202267"/>
            <a:ext cx="1005813" cy="369300"/>
          </a:xfrm>
          <a:prstGeom prst="rect">
            <a:avLst/>
          </a:prstGeom>
          <a:noFill/>
        </p:spPr>
        <p:txBody>
          <a:bodyPr wrap="none" lIns="91407" tIns="45704" rIns="91407" bIns="45704" rtlCol="0">
            <a:spAutoFit/>
          </a:bodyPr>
          <a:lstStyle/>
          <a:p>
            <a:r>
              <a:rPr lang="en-US" sz="1800" dirty="0"/>
              <a:t>PhD’13,           </a:t>
            </a:r>
          </a:p>
        </p:txBody>
      </p:sp>
      <p:pic>
        <p:nvPicPr>
          <p:cNvPr id="7" name="Picture 6"/>
          <p:cNvPicPr>
            <a:picLocks noChangeAspect="1"/>
          </p:cNvPicPr>
          <p:nvPr/>
        </p:nvPicPr>
        <p:blipFill>
          <a:blip r:embed="rId3"/>
          <a:stretch>
            <a:fillRect/>
          </a:stretch>
        </p:blipFill>
        <p:spPr>
          <a:xfrm>
            <a:off x="1371600" y="2362200"/>
            <a:ext cx="1524000" cy="560173"/>
          </a:xfrm>
          <a:prstGeom prst="rect">
            <a:avLst/>
          </a:prstGeom>
        </p:spPr>
      </p:pic>
      <p:pic>
        <p:nvPicPr>
          <p:cNvPr id="3" name="Picture 2"/>
          <p:cNvPicPr>
            <a:picLocks noChangeAspect="1"/>
          </p:cNvPicPr>
          <p:nvPr/>
        </p:nvPicPr>
        <p:blipFill>
          <a:blip r:embed="rId4"/>
          <a:stretch>
            <a:fillRect/>
          </a:stretch>
        </p:blipFill>
        <p:spPr>
          <a:xfrm>
            <a:off x="0" y="990600"/>
            <a:ext cx="762000" cy="762000"/>
          </a:xfrm>
          <a:prstGeom prst="rect">
            <a:avLst/>
          </a:prstGeom>
        </p:spPr>
      </p:pic>
      <p:pic>
        <p:nvPicPr>
          <p:cNvPr id="8" name="Picture 7"/>
          <p:cNvPicPr>
            <a:picLocks noChangeAspect="1"/>
          </p:cNvPicPr>
          <p:nvPr/>
        </p:nvPicPr>
        <p:blipFill>
          <a:blip r:embed="rId5"/>
          <a:stretch>
            <a:fillRect/>
          </a:stretch>
        </p:blipFill>
        <p:spPr>
          <a:xfrm>
            <a:off x="1642537" y="1143000"/>
            <a:ext cx="1066800" cy="574027"/>
          </a:xfrm>
          <a:prstGeom prst="rect">
            <a:avLst/>
          </a:prstGeom>
        </p:spPr>
      </p:pic>
      <p:pic>
        <p:nvPicPr>
          <p:cNvPr id="10" name="Picture 9"/>
          <p:cNvPicPr>
            <a:picLocks noChangeAspect="1"/>
          </p:cNvPicPr>
          <p:nvPr/>
        </p:nvPicPr>
        <p:blipFill>
          <a:blip r:embed="rId6"/>
          <a:stretch>
            <a:fillRect/>
          </a:stretch>
        </p:blipFill>
        <p:spPr>
          <a:xfrm>
            <a:off x="0" y="2287270"/>
            <a:ext cx="609600" cy="811530"/>
          </a:xfrm>
          <a:prstGeom prst="rect">
            <a:avLst/>
          </a:prstGeom>
        </p:spPr>
      </p:pic>
      <p:pic>
        <p:nvPicPr>
          <p:cNvPr id="11" name="Picture 10"/>
          <p:cNvPicPr>
            <a:picLocks noChangeAspect="1"/>
          </p:cNvPicPr>
          <p:nvPr/>
        </p:nvPicPr>
        <p:blipFill>
          <a:blip r:embed="rId7"/>
          <a:stretch>
            <a:fillRect/>
          </a:stretch>
        </p:blipFill>
        <p:spPr>
          <a:xfrm>
            <a:off x="4038600" y="990600"/>
            <a:ext cx="1117600" cy="1117600"/>
          </a:xfrm>
          <a:prstGeom prst="rect">
            <a:avLst/>
          </a:prstGeom>
        </p:spPr>
      </p:pic>
      <p:pic>
        <p:nvPicPr>
          <p:cNvPr id="12" name="Picture 11"/>
          <p:cNvPicPr>
            <a:picLocks noChangeAspect="1"/>
          </p:cNvPicPr>
          <p:nvPr/>
        </p:nvPicPr>
        <p:blipFill>
          <a:blip r:embed="rId8"/>
          <a:stretch>
            <a:fillRect/>
          </a:stretch>
        </p:blipFill>
        <p:spPr>
          <a:xfrm>
            <a:off x="3886200" y="2209800"/>
            <a:ext cx="1270000" cy="1270000"/>
          </a:xfrm>
          <a:prstGeom prst="rect">
            <a:avLst/>
          </a:prstGeom>
        </p:spPr>
      </p:pic>
      <p:pic>
        <p:nvPicPr>
          <p:cNvPr id="13" name="Picture 12"/>
          <p:cNvPicPr>
            <a:picLocks noChangeAspect="1"/>
          </p:cNvPicPr>
          <p:nvPr/>
        </p:nvPicPr>
        <p:blipFill>
          <a:blip r:embed="rId9"/>
          <a:stretch>
            <a:fillRect/>
          </a:stretch>
        </p:blipFill>
        <p:spPr>
          <a:xfrm>
            <a:off x="3886200" y="3505200"/>
            <a:ext cx="1244600" cy="1244600"/>
          </a:xfrm>
          <a:prstGeom prst="rect">
            <a:avLst/>
          </a:prstGeom>
        </p:spPr>
      </p:pic>
      <p:sp>
        <p:nvSpPr>
          <p:cNvPr id="14" name="TextBox 13"/>
          <p:cNvSpPr txBox="1"/>
          <p:nvPr/>
        </p:nvSpPr>
        <p:spPr>
          <a:xfrm>
            <a:off x="550342" y="2458565"/>
            <a:ext cx="941680" cy="369300"/>
          </a:xfrm>
          <a:prstGeom prst="rect">
            <a:avLst/>
          </a:prstGeom>
          <a:noFill/>
        </p:spPr>
        <p:txBody>
          <a:bodyPr wrap="none" lIns="91407" tIns="45704" rIns="91407" bIns="45704" rtlCol="0">
            <a:spAutoFit/>
          </a:bodyPr>
          <a:lstStyle/>
          <a:p>
            <a:r>
              <a:rPr lang="en-US" sz="1800" dirty="0"/>
              <a:t>PhD’16          </a:t>
            </a:r>
          </a:p>
        </p:txBody>
      </p:sp>
      <p:pic>
        <p:nvPicPr>
          <p:cNvPr id="15" name="Picture 14"/>
          <p:cNvPicPr>
            <a:picLocks noChangeAspect="1"/>
          </p:cNvPicPr>
          <p:nvPr/>
        </p:nvPicPr>
        <p:blipFill>
          <a:blip r:embed="rId10"/>
          <a:stretch>
            <a:fillRect/>
          </a:stretch>
        </p:blipFill>
        <p:spPr>
          <a:xfrm>
            <a:off x="0" y="3352800"/>
            <a:ext cx="1092200" cy="1092200"/>
          </a:xfrm>
          <a:prstGeom prst="rect">
            <a:avLst/>
          </a:prstGeom>
        </p:spPr>
      </p:pic>
      <p:sp>
        <p:nvSpPr>
          <p:cNvPr id="16" name="TextBox 15"/>
          <p:cNvSpPr txBox="1"/>
          <p:nvPr/>
        </p:nvSpPr>
        <p:spPr>
          <a:xfrm>
            <a:off x="1143000" y="3657600"/>
            <a:ext cx="838887" cy="369300"/>
          </a:xfrm>
          <a:prstGeom prst="rect">
            <a:avLst/>
          </a:prstGeom>
          <a:noFill/>
        </p:spPr>
        <p:txBody>
          <a:bodyPr wrap="none" lIns="91407" tIns="45704" rIns="91407" bIns="45704" rtlCol="0">
            <a:spAutoFit/>
          </a:bodyPr>
          <a:lstStyle/>
          <a:p>
            <a:r>
              <a:rPr lang="en-US" sz="1800" dirty="0"/>
              <a:t>MS’15          </a:t>
            </a:r>
          </a:p>
        </p:txBody>
      </p:sp>
      <p:sp>
        <p:nvSpPr>
          <p:cNvPr id="17" name="TextBox 16"/>
          <p:cNvSpPr txBox="1"/>
          <p:nvPr/>
        </p:nvSpPr>
        <p:spPr>
          <a:xfrm>
            <a:off x="8468" y="1371600"/>
            <a:ext cx="5260546" cy="4524284"/>
          </a:xfrm>
          <a:prstGeom prst="rect">
            <a:avLst/>
          </a:prstGeom>
          <a:noFill/>
        </p:spPr>
        <p:txBody>
          <a:bodyPr wrap="none" lIns="91407" tIns="45704" rIns="91407" bIns="45704" rtlCol="0">
            <a:spAutoFit/>
          </a:bodyPr>
          <a:lstStyle/>
          <a:p>
            <a:r>
              <a:rPr lang="en-US" sz="1800" dirty="0" err="1"/>
              <a:t>Stas</a:t>
            </a:r>
            <a:r>
              <a:rPr lang="en-US" sz="1800" dirty="0"/>
              <a:t> Negara, PhD 2013, now at </a:t>
            </a:r>
          </a:p>
          <a:p>
            <a:r>
              <a:rPr lang="en-US" sz="1800" dirty="0"/>
              <a:t>Yu Lin (PhD 2015, now at Google)</a:t>
            </a:r>
          </a:p>
          <a:p>
            <a:r>
              <a:rPr lang="en-US" sz="1800" dirty="0" err="1"/>
              <a:t>Semih</a:t>
            </a:r>
            <a:r>
              <a:rPr lang="en-US" sz="1800" dirty="0"/>
              <a:t> </a:t>
            </a:r>
            <a:r>
              <a:rPr lang="en-US" sz="1800" dirty="0" err="1"/>
              <a:t>Okur</a:t>
            </a:r>
            <a:r>
              <a:rPr lang="en-US" sz="1800" dirty="0"/>
              <a:t> (PhD 2016, now at Microsoft)</a:t>
            </a:r>
          </a:p>
          <a:p>
            <a:r>
              <a:rPr lang="en-US" sz="1800" dirty="0"/>
              <a:t>Michael Hilton (PhD)</a:t>
            </a:r>
          </a:p>
          <a:p>
            <a:r>
              <a:rPr lang="en-US" sz="1800" dirty="0"/>
              <a:t>Nick Nelson (PhD)</a:t>
            </a:r>
          </a:p>
          <a:p>
            <a:r>
              <a:rPr lang="en-US" sz="1800" dirty="0"/>
              <a:t>Tom Dickens (PhD)</a:t>
            </a:r>
          </a:p>
          <a:p>
            <a:r>
              <a:rPr lang="en-US" sz="1800" dirty="0" err="1"/>
              <a:t>Sruti</a:t>
            </a:r>
            <a:r>
              <a:rPr lang="en-US" sz="1800" dirty="0"/>
              <a:t> </a:t>
            </a:r>
            <a:r>
              <a:rPr lang="en-US" sz="1800" dirty="0" err="1"/>
              <a:t>Srinivasa</a:t>
            </a:r>
            <a:r>
              <a:rPr lang="en-US" sz="1800" dirty="0"/>
              <a:t> (PhD)</a:t>
            </a:r>
          </a:p>
          <a:p>
            <a:r>
              <a:rPr lang="en-US" sz="1800" dirty="0"/>
              <a:t>Denis </a:t>
            </a:r>
            <a:r>
              <a:rPr lang="en-US" sz="1800" dirty="0" err="1"/>
              <a:t>Bogdanas</a:t>
            </a:r>
            <a:r>
              <a:rPr lang="en-US" sz="1800" dirty="0"/>
              <a:t> (postdoc)</a:t>
            </a:r>
          </a:p>
          <a:p>
            <a:r>
              <a:rPr lang="en-US" sz="1800" dirty="0"/>
              <a:t>Shane </a:t>
            </a:r>
            <a:r>
              <a:rPr lang="en-US" sz="1800" dirty="0" err="1"/>
              <a:t>McKane</a:t>
            </a:r>
            <a:r>
              <a:rPr lang="en-US" sz="1800" dirty="0"/>
              <a:t> (MS)</a:t>
            </a:r>
          </a:p>
          <a:p>
            <a:r>
              <a:rPr lang="en-US" sz="1800" dirty="0" err="1"/>
              <a:t>Mihai</a:t>
            </a:r>
            <a:r>
              <a:rPr lang="en-US" sz="1800" dirty="0"/>
              <a:t> </a:t>
            </a:r>
            <a:r>
              <a:rPr lang="en-US" sz="1800" dirty="0" err="1"/>
              <a:t>Codoban</a:t>
            </a:r>
            <a:r>
              <a:rPr lang="en-US" sz="1800" dirty="0"/>
              <a:t> (MS 2015, now at                 )</a:t>
            </a:r>
          </a:p>
          <a:p>
            <a:r>
              <a:rPr lang="en-US" sz="1800" dirty="0"/>
              <a:t>Kendall Bailey (MS 2015, now at Intel)</a:t>
            </a:r>
          </a:p>
          <a:p>
            <a:r>
              <a:rPr lang="en-US" sz="1800" dirty="0" err="1"/>
              <a:t>Sandro</a:t>
            </a:r>
            <a:r>
              <a:rPr lang="en-US" sz="1800" dirty="0"/>
              <a:t> </a:t>
            </a:r>
            <a:r>
              <a:rPr lang="en-US" sz="1800" dirty="0" err="1"/>
              <a:t>Badame</a:t>
            </a:r>
            <a:r>
              <a:rPr lang="en-US" sz="1800" dirty="0"/>
              <a:t> (MS 2012, now at Google)</a:t>
            </a:r>
          </a:p>
          <a:p>
            <a:r>
              <a:rPr lang="en-US" sz="1800" dirty="0" err="1"/>
              <a:t>Cosmin</a:t>
            </a:r>
            <a:r>
              <a:rPr lang="en-US" sz="1800" dirty="0"/>
              <a:t> </a:t>
            </a:r>
            <a:r>
              <a:rPr lang="en-US" sz="1800" dirty="0" err="1"/>
              <a:t>Radoi</a:t>
            </a:r>
            <a:r>
              <a:rPr lang="en-US" sz="1800" dirty="0"/>
              <a:t> (MS 2013, now PhD student UIUC)</a:t>
            </a:r>
          </a:p>
          <a:p>
            <a:r>
              <a:rPr lang="en-US" sz="1800" dirty="0"/>
              <a:t>Fredrik </a:t>
            </a:r>
            <a:r>
              <a:rPr lang="en-US" sz="1800" dirty="0" err="1"/>
              <a:t>Kjolstad</a:t>
            </a:r>
            <a:r>
              <a:rPr lang="en-US" sz="1800" dirty="0"/>
              <a:t> (MS 2011, now PhD student MIT)</a:t>
            </a:r>
          </a:p>
          <a:p>
            <a:r>
              <a:rPr lang="en-US" sz="1800" dirty="0" err="1"/>
              <a:t>Binh</a:t>
            </a:r>
            <a:r>
              <a:rPr lang="en-US" sz="1800" dirty="0"/>
              <a:t> Le (MS 2009, SW developer)</a:t>
            </a:r>
          </a:p>
          <a:p>
            <a:r>
              <a:rPr lang="en-US" sz="1800" dirty="0"/>
              <a:t>Can </a:t>
            </a:r>
            <a:r>
              <a:rPr lang="en-US" sz="1800" dirty="0" err="1"/>
              <a:t>Comertoglu</a:t>
            </a:r>
            <a:r>
              <a:rPr lang="en-US" sz="1800" dirty="0"/>
              <a:t> (MS 2009, now at Microsoft)</a:t>
            </a:r>
          </a:p>
        </p:txBody>
      </p:sp>
      <p:sp>
        <p:nvSpPr>
          <p:cNvPr id="9" name="Slide Number Placeholder 8"/>
          <p:cNvSpPr>
            <a:spLocks noGrp="1"/>
          </p:cNvSpPr>
          <p:nvPr>
            <p:ph type="sldNum" sz="quarter" idx="10"/>
          </p:nvPr>
        </p:nvSpPr>
        <p:spPr/>
        <p:txBody>
          <a:bodyPr/>
          <a:lstStyle/>
          <a:p>
            <a:fld id="{9E09538B-8050-9642-BAB9-14094EB459F8}" type="slidenum">
              <a:rPr lang="en-US" smtClean="0"/>
              <a:t>82</a:t>
            </a:fld>
            <a:endParaRPr lang="en-US"/>
          </a:p>
        </p:txBody>
      </p:sp>
    </p:spTree>
    <p:extLst>
      <p:ext uri="{BB962C8B-B14F-4D97-AF65-F5344CB8AC3E}">
        <p14:creationId xmlns:p14="http://schemas.microsoft.com/office/powerpoint/2010/main" val="1113331287"/>
      </p:ext>
    </p:extLst>
  </p:cSld>
  <p:clrMapOvr>
    <a:masterClrMapping/>
  </p:clrMapOvr>
  <mc:AlternateContent xmlns:mc="http://schemas.openxmlformats.org/markup-compatibility/2006" xmlns:p14="http://schemas.microsoft.com/office/powerpoint/2010/main">
    <mc:Choice Requires="p14">
      <p:transition spd="slow" p14:dur="2000" advTm="47702"/>
    </mc:Choice>
    <mc:Fallback xmlns="">
      <p:transition xmlns:p14="http://schemas.microsoft.com/office/powerpoint/2010/main" spd="slow" advTm="47702"/>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Most Important Investment</a:t>
            </a:r>
          </a:p>
        </p:txBody>
      </p:sp>
      <p:sp>
        <p:nvSpPr>
          <p:cNvPr id="5" name="TextBox 4"/>
          <p:cNvSpPr txBox="1"/>
          <p:nvPr/>
        </p:nvSpPr>
        <p:spPr>
          <a:xfrm>
            <a:off x="5105400" y="1295401"/>
            <a:ext cx="5029200" cy="4820790"/>
          </a:xfrm>
          <a:prstGeom prst="rect">
            <a:avLst/>
          </a:prstGeom>
          <a:noFill/>
        </p:spPr>
        <p:txBody>
          <a:bodyPr wrap="square" lIns="91407" tIns="45704" rIns="91407" bIns="45704" rtlCol="0">
            <a:spAutoFit/>
          </a:bodyPr>
          <a:lstStyle/>
          <a:p>
            <a:pPr lvl="0"/>
            <a:r>
              <a:rPr lang="en-US" sz="1600" dirty="0"/>
              <a:t>Lily Mast (Summer’15 - current)</a:t>
            </a:r>
          </a:p>
          <a:p>
            <a:pPr lvl="0"/>
            <a:r>
              <a:rPr lang="en-US" sz="1600" dirty="0"/>
              <a:t>Elias </a:t>
            </a:r>
            <a:r>
              <a:rPr lang="en-US" sz="1600" dirty="0" err="1"/>
              <a:t>Rademacher</a:t>
            </a:r>
            <a:r>
              <a:rPr lang="en-US" sz="1600" dirty="0"/>
              <a:t> (Summer’15 - current)</a:t>
            </a:r>
          </a:p>
          <a:p>
            <a:pPr lvl="0"/>
            <a:r>
              <a:rPr lang="en-US" sz="1600" dirty="0"/>
              <a:t>Nicholas Nelson  (Summer 2014-15)</a:t>
            </a:r>
          </a:p>
          <a:p>
            <a:pPr lvl="0"/>
            <a:r>
              <a:rPr lang="en-US" sz="1600" dirty="0"/>
              <a:t>Sean McDonald (Summer’14 –Fall’15)</a:t>
            </a:r>
          </a:p>
          <a:p>
            <a:pPr lvl="0"/>
            <a:r>
              <a:rPr lang="en-US" sz="1600" dirty="0"/>
              <a:t>Hugh McDonald (Summer’14 – Fall’15)</a:t>
            </a:r>
          </a:p>
          <a:p>
            <a:pPr lvl="0"/>
            <a:r>
              <a:rPr lang="en-US" sz="1600" dirty="0"/>
              <a:t>Alexandria Shearer (Summer’12) </a:t>
            </a:r>
          </a:p>
          <a:p>
            <a:pPr lvl="0"/>
            <a:r>
              <a:rPr lang="en-US" sz="1600" dirty="0"/>
              <a:t>Kyle </a:t>
            </a:r>
            <a:r>
              <a:rPr lang="en-US" sz="1600" dirty="0" err="1"/>
              <a:t>Doren</a:t>
            </a:r>
            <a:r>
              <a:rPr lang="en-US" sz="1600" dirty="0"/>
              <a:t> (Summer’12) </a:t>
            </a:r>
          </a:p>
          <a:p>
            <a:pPr lvl="0"/>
            <a:r>
              <a:rPr lang="en-US" sz="1600" dirty="0"/>
              <a:t>Lyle Franklin (UIUC, Summer’12) </a:t>
            </a:r>
          </a:p>
          <a:p>
            <a:pPr lvl="0"/>
            <a:r>
              <a:rPr lang="en-US" sz="1600" dirty="0"/>
              <a:t>Alex </a:t>
            </a:r>
            <a:r>
              <a:rPr lang="en-US" sz="1600" dirty="0" err="1"/>
              <a:t>Gyori</a:t>
            </a:r>
            <a:r>
              <a:rPr lang="en-US" sz="1600" dirty="0"/>
              <a:t> (UIUC, Summer’12) </a:t>
            </a:r>
          </a:p>
          <a:p>
            <a:pPr lvl="0"/>
            <a:r>
              <a:rPr lang="en-US" sz="1600" dirty="0" err="1"/>
              <a:t>Yuwei</a:t>
            </a:r>
            <a:r>
              <a:rPr lang="en-US" sz="1600" dirty="0"/>
              <a:t> Chen (UIUC, Spring 2012)</a:t>
            </a:r>
          </a:p>
          <a:p>
            <a:pPr lvl="0"/>
            <a:r>
              <a:rPr lang="en-US" sz="1600" dirty="0" err="1"/>
              <a:t>Anda</a:t>
            </a:r>
            <a:r>
              <a:rPr lang="en-US" sz="1600" dirty="0"/>
              <a:t> </a:t>
            </a:r>
            <a:r>
              <a:rPr lang="en-US" sz="1600" dirty="0" err="1"/>
              <a:t>Bereckzy</a:t>
            </a:r>
            <a:r>
              <a:rPr lang="en-US" sz="1600" dirty="0"/>
              <a:t> (UIUC, Fall’11-Spring’12)</a:t>
            </a:r>
          </a:p>
          <a:p>
            <a:pPr lvl="0"/>
            <a:r>
              <a:rPr lang="en-US" sz="1600" dirty="0"/>
              <a:t>Alex </a:t>
            </a:r>
            <a:r>
              <a:rPr lang="en-US" sz="1600" dirty="0" err="1"/>
              <a:t>Sikora</a:t>
            </a:r>
            <a:r>
              <a:rPr lang="en-US" sz="1600" dirty="0"/>
              <a:t> (UIUC, Fall’11) </a:t>
            </a:r>
          </a:p>
          <a:p>
            <a:pPr lvl="0"/>
            <a:r>
              <a:rPr lang="en-US" sz="1600" dirty="0"/>
              <a:t>Jack Ma (UIUC, Summer’11)</a:t>
            </a:r>
          </a:p>
          <a:p>
            <a:pPr lvl="0"/>
            <a:r>
              <a:rPr lang="en-US" sz="1600" dirty="0" err="1"/>
              <a:t>Lorand</a:t>
            </a:r>
            <a:r>
              <a:rPr lang="en-US" sz="1600" dirty="0"/>
              <a:t> </a:t>
            </a:r>
            <a:r>
              <a:rPr lang="en-US" sz="1600" dirty="0" err="1"/>
              <a:t>Szacaks</a:t>
            </a:r>
            <a:r>
              <a:rPr lang="en-US" sz="1600" dirty="0"/>
              <a:t> (UIUC, Summer’11)</a:t>
            </a:r>
          </a:p>
          <a:p>
            <a:pPr lvl="0"/>
            <a:r>
              <a:rPr lang="en-US" sz="1600" dirty="0"/>
              <a:t>Caius </a:t>
            </a:r>
            <a:r>
              <a:rPr lang="en-US" sz="1600" dirty="0" err="1"/>
              <a:t>Brindescu</a:t>
            </a:r>
            <a:r>
              <a:rPr lang="en-US" sz="1600" dirty="0"/>
              <a:t> (UIUC, Summer’11) </a:t>
            </a:r>
          </a:p>
          <a:p>
            <a:pPr lvl="0"/>
            <a:r>
              <a:rPr lang="en-US" sz="1600" dirty="0" err="1"/>
              <a:t>Mihai</a:t>
            </a:r>
            <a:r>
              <a:rPr lang="en-US" sz="1600" dirty="0"/>
              <a:t> </a:t>
            </a:r>
            <a:r>
              <a:rPr lang="en-US" sz="1600" dirty="0" err="1"/>
              <a:t>Codoban</a:t>
            </a:r>
            <a:r>
              <a:rPr lang="en-US" sz="1600" dirty="0"/>
              <a:t> (UIUC, Summer ‘11) </a:t>
            </a:r>
          </a:p>
          <a:p>
            <a:pPr lvl="0"/>
            <a:r>
              <a:rPr lang="en-US" sz="1600" dirty="0" err="1"/>
              <a:t>Mihai</a:t>
            </a:r>
            <a:r>
              <a:rPr lang="en-US" sz="1600" dirty="0"/>
              <a:t> </a:t>
            </a:r>
            <a:r>
              <a:rPr lang="en-US" sz="1600" dirty="0" err="1"/>
              <a:t>Tarce</a:t>
            </a:r>
            <a:r>
              <a:rPr lang="en-US" sz="1600" dirty="0"/>
              <a:t> (UIUC, Summer’09) </a:t>
            </a:r>
          </a:p>
          <a:p>
            <a:pPr lvl="0"/>
            <a:r>
              <a:rPr lang="en-US" sz="1600" dirty="0" err="1"/>
              <a:t>Cosmin</a:t>
            </a:r>
            <a:r>
              <a:rPr lang="en-US" sz="1600" dirty="0"/>
              <a:t> </a:t>
            </a:r>
            <a:r>
              <a:rPr lang="en-US" sz="1600" dirty="0" err="1"/>
              <a:t>Radoi</a:t>
            </a:r>
            <a:r>
              <a:rPr lang="en-US" sz="1600" dirty="0"/>
              <a:t> (UIUC, Summer’09)</a:t>
            </a:r>
          </a:p>
          <a:p>
            <a:r>
              <a:rPr lang="en-US" sz="1600" dirty="0"/>
              <a:t>John Marrero (MIT, Spring’08 – Summer’08) </a:t>
            </a:r>
          </a:p>
        </p:txBody>
      </p:sp>
      <p:sp>
        <p:nvSpPr>
          <p:cNvPr id="6" name="TextBox 5"/>
          <p:cNvSpPr txBox="1"/>
          <p:nvPr/>
        </p:nvSpPr>
        <p:spPr>
          <a:xfrm>
            <a:off x="8468" y="1371600"/>
            <a:ext cx="5260546" cy="4524284"/>
          </a:xfrm>
          <a:prstGeom prst="rect">
            <a:avLst/>
          </a:prstGeom>
          <a:noFill/>
        </p:spPr>
        <p:txBody>
          <a:bodyPr wrap="none" lIns="91407" tIns="45704" rIns="91407" bIns="45704" rtlCol="0">
            <a:spAutoFit/>
          </a:bodyPr>
          <a:lstStyle/>
          <a:p>
            <a:r>
              <a:rPr lang="en-US" sz="1800" dirty="0" err="1"/>
              <a:t>Stas</a:t>
            </a:r>
            <a:r>
              <a:rPr lang="en-US" sz="1800" dirty="0"/>
              <a:t> Negara, PhD 2013, now at </a:t>
            </a:r>
          </a:p>
          <a:p>
            <a:r>
              <a:rPr lang="en-US" sz="1800" dirty="0"/>
              <a:t>Yu Lin (PhD 2015, now at Google)</a:t>
            </a:r>
          </a:p>
          <a:p>
            <a:r>
              <a:rPr lang="en-US" sz="1800" dirty="0" err="1"/>
              <a:t>Semih</a:t>
            </a:r>
            <a:r>
              <a:rPr lang="en-US" sz="1800" dirty="0"/>
              <a:t> </a:t>
            </a:r>
            <a:r>
              <a:rPr lang="en-US" sz="1800" dirty="0" err="1"/>
              <a:t>Okur</a:t>
            </a:r>
            <a:r>
              <a:rPr lang="en-US" sz="1800" dirty="0"/>
              <a:t> (PhD 2016, now at Microsoft)</a:t>
            </a:r>
          </a:p>
          <a:p>
            <a:r>
              <a:rPr lang="en-US" sz="1800" dirty="0"/>
              <a:t>Michael Hilton (PhD)</a:t>
            </a:r>
          </a:p>
          <a:p>
            <a:r>
              <a:rPr lang="en-US" sz="1800" dirty="0"/>
              <a:t>Nick Nelson (PhD)</a:t>
            </a:r>
          </a:p>
          <a:p>
            <a:r>
              <a:rPr lang="en-US" sz="1800" dirty="0"/>
              <a:t>Tom Dickens (PhD)</a:t>
            </a:r>
          </a:p>
          <a:p>
            <a:r>
              <a:rPr lang="en-US" sz="1800" dirty="0" err="1"/>
              <a:t>Sruti</a:t>
            </a:r>
            <a:r>
              <a:rPr lang="en-US" sz="1800" dirty="0"/>
              <a:t> </a:t>
            </a:r>
            <a:r>
              <a:rPr lang="en-US" sz="1800" dirty="0" err="1"/>
              <a:t>Srinivasa</a:t>
            </a:r>
            <a:r>
              <a:rPr lang="en-US" sz="1800" dirty="0"/>
              <a:t> (PhD)</a:t>
            </a:r>
          </a:p>
          <a:p>
            <a:r>
              <a:rPr lang="en-US" sz="1800" dirty="0"/>
              <a:t>Denis </a:t>
            </a:r>
            <a:r>
              <a:rPr lang="en-US" sz="1800" dirty="0" err="1"/>
              <a:t>Bogdanas</a:t>
            </a:r>
            <a:r>
              <a:rPr lang="en-US" sz="1800" dirty="0"/>
              <a:t> (postdoc)</a:t>
            </a:r>
          </a:p>
          <a:p>
            <a:r>
              <a:rPr lang="en-US" sz="1800" dirty="0"/>
              <a:t>Shane </a:t>
            </a:r>
            <a:r>
              <a:rPr lang="en-US" sz="1800" dirty="0" err="1"/>
              <a:t>McKane</a:t>
            </a:r>
            <a:r>
              <a:rPr lang="en-US" sz="1800" dirty="0"/>
              <a:t> (MS)</a:t>
            </a:r>
          </a:p>
          <a:p>
            <a:r>
              <a:rPr lang="en-US" sz="1800" dirty="0" err="1"/>
              <a:t>Mihai</a:t>
            </a:r>
            <a:r>
              <a:rPr lang="en-US" sz="1800" dirty="0"/>
              <a:t> </a:t>
            </a:r>
            <a:r>
              <a:rPr lang="en-US" sz="1800" dirty="0" err="1"/>
              <a:t>Codoban</a:t>
            </a:r>
            <a:r>
              <a:rPr lang="en-US" sz="1800" dirty="0"/>
              <a:t> (MS 2015, now at                 )</a:t>
            </a:r>
          </a:p>
          <a:p>
            <a:r>
              <a:rPr lang="en-US" sz="1800" dirty="0"/>
              <a:t>Kendall Bailey (MS 2015, now at Intel)</a:t>
            </a:r>
          </a:p>
          <a:p>
            <a:r>
              <a:rPr lang="en-US" sz="1800" dirty="0" err="1"/>
              <a:t>Sandro</a:t>
            </a:r>
            <a:r>
              <a:rPr lang="en-US" sz="1800" dirty="0"/>
              <a:t> </a:t>
            </a:r>
            <a:r>
              <a:rPr lang="en-US" sz="1800" dirty="0" err="1"/>
              <a:t>Badame</a:t>
            </a:r>
            <a:r>
              <a:rPr lang="en-US" sz="1800" dirty="0"/>
              <a:t> (MS 2012, now at Google)</a:t>
            </a:r>
          </a:p>
          <a:p>
            <a:r>
              <a:rPr lang="en-US" sz="1800" dirty="0" err="1"/>
              <a:t>Cosmin</a:t>
            </a:r>
            <a:r>
              <a:rPr lang="en-US" sz="1800" dirty="0"/>
              <a:t> </a:t>
            </a:r>
            <a:r>
              <a:rPr lang="en-US" sz="1800" dirty="0" err="1"/>
              <a:t>Radoi</a:t>
            </a:r>
            <a:r>
              <a:rPr lang="en-US" sz="1800" dirty="0"/>
              <a:t> (MS 2013, now PhD student UIUC)</a:t>
            </a:r>
          </a:p>
          <a:p>
            <a:r>
              <a:rPr lang="en-US" sz="1800" dirty="0"/>
              <a:t>Fredrik </a:t>
            </a:r>
            <a:r>
              <a:rPr lang="en-US" sz="1800" dirty="0" err="1"/>
              <a:t>Kjolstad</a:t>
            </a:r>
            <a:r>
              <a:rPr lang="en-US" sz="1800" dirty="0"/>
              <a:t> (MS 2011, now PhD student MIT)</a:t>
            </a:r>
          </a:p>
          <a:p>
            <a:r>
              <a:rPr lang="en-US" sz="1800" dirty="0" err="1"/>
              <a:t>Binh</a:t>
            </a:r>
            <a:r>
              <a:rPr lang="en-US" sz="1800" dirty="0"/>
              <a:t> Le (MS 2009, SW developer)</a:t>
            </a:r>
          </a:p>
          <a:p>
            <a:r>
              <a:rPr lang="en-US" sz="1800" dirty="0"/>
              <a:t>Can </a:t>
            </a:r>
            <a:r>
              <a:rPr lang="en-US" sz="1800" dirty="0" err="1"/>
              <a:t>Comertoglu</a:t>
            </a:r>
            <a:r>
              <a:rPr lang="en-US" sz="1800" dirty="0"/>
              <a:t> (MS 2009, now at Microsoft)</a:t>
            </a:r>
          </a:p>
        </p:txBody>
      </p:sp>
      <p:pic>
        <p:nvPicPr>
          <p:cNvPr id="7" name="Picture 6"/>
          <p:cNvPicPr>
            <a:picLocks noChangeAspect="1"/>
          </p:cNvPicPr>
          <p:nvPr/>
        </p:nvPicPr>
        <p:blipFill>
          <a:blip r:embed="rId3"/>
          <a:stretch>
            <a:fillRect/>
          </a:stretch>
        </p:blipFill>
        <p:spPr>
          <a:xfrm>
            <a:off x="3471331" y="3733800"/>
            <a:ext cx="1524000" cy="560173"/>
          </a:xfrm>
          <a:prstGeom prst="rect">
            <a:avLst/>
          </a:prstGeom>
        </p:spPr>
      </p:pic>
      <p:sp>
        <p:nvSpPr>
          <p:cNvPr id="3" name="Slide Number Placeholder 2"/>
          <p:cNvSpPr>
            <a:spLocks noGrp="1"/>
          </p:cNvSpPr>
          <p:nvPr>
            <p:ph type="sldNum" sz="quarter" idx="10"/>
          </p:nvPr>
        </p:nvSpPr>
        <p:spPr/>
        <p:txBody>
          <a:bodyPr/>
          <a:lstStyle/>
          <a:p>
            <a:fld id="{9E09538B-8050-9642-BAB9-14094EB459F8}" type="slidenum">
              <a:rPr lang="en-US" smtClean="0"/>
              <a:t>83</a:t>
            </a:fld>
            <a:endParaRPr lang="en-US"/>
          </a:p>
        </p:txBody>
      </p:sp>
    </p:spTree>
    <p:extLst>
      <p:ext uri="{BB962C8B-B14F-4D97-AF65-F5344CB8AC3E}">
        <p14:creationId xmlns:p14="http://schemas.microsoft.com/office/powerpoint/2010/main" val="228450160"/>
      </p:ext>
    </p:extLst>
  </p:cSld>
  <p:clrMapOvr>
    <a:masterClrMapping/>
  </p:clrMapOvr>
  <mc:AlternateContent xmlns:mc="http://schemas.openxmlformats.org/markup-compatibility/2006" xmlns:p14="http://schemas.microsoft.com/office/powerpoint/2010/main">
    <mc:Choice Requires="p14">
      <p:transition spd="slow" p14:dur="2000" advTm="40050"/>
    </mc:Choice>
    <mc:Fallback xmlns="">
      <p:transition xmlns:p14="http://schemas.microsoft.com/office/powerpoint/2010/main" spd="slow" advTm="400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p:cNvSpPr>
          <p:nvPr>
            <p:ph type="title"/>
          </p:nvPr>
        </p:nvSpPr>
        <p:spPr>
          <a:xfrm>
            <a:off x="250031" y="-267891"/>
            <a:ext cx="8643938" cy="1220577"/>
          </a:xfrm>
          <a:prstGeom prst="rect">
            <a:avLst/>
          </a:prstGeom>
        </p:spPr>
        <p:txBody>
          <a:bodyPr/>
          <a:lstStyle/>
          <a:p>
            <a:r>
              <a:rPr dirty="0"/>
              <a:t>(</a:t>
            </a:r>
            <a:r>
              <a:rPr lang="en-US" dirty="0"/>
              <a:t>EQ</a:t>
            </a:r>
            <a:r>
              <a:rPr dirty="0"/>
              <a:t>1) our tools are highly applicable</a:t>
            </a:r>
          </a:p>
        </p:txBody>
      </p:sp>
      <p:sp>
        <p:nvSpPr>
          <p:cNvPr id="792" name="Shape 792"/>
          <p:cNvSpPr/>
          <p:nvPr/>
        </p:nvSpPr>
        <p:spPr>
          <a:xfrm>
            <a:off x="85670" y="4805704"/>
            <a:ext cx="8972662" cy="47224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pPr algn="l">
              <a:defRPr>
                <a:solidFill>
                  <a:srgbClr val="000000"/>
                </a:solidFill>
                <a:latin typeface="+mn-lt"/>
                <a:ea typeface="+mn-ea"/>
                <a:cs typeface="+mn-cs"/>
                <a:sym typeface="Gill Sans"/>
              </a:defRPr>
            </a:pPr>
            <a:r>
              <a:rPr sz="2600" cap="all" dirty="0"/>
              <a:t>Corrector</a:t>
            </a:r>
            <a:r>
              <a:rPr sz="2600" dirty="0"/>
              <a:t> fixed 4 main types of anti-patterns (2209</a:t>
            </a:r>
            <a:r>
              <a:rPr lang="en-US" sz="2600" dirty="0"/>
              <a:t> instances</a:t>
            </a:r>
            <a:r>
              <a:rPr sz="2600" dirty="0"/>
              <a:t>)</a:t>
            </a:r>
          </a:p>
        </p:txBody>
      </p:sp>
      <p:sp>
        <p:nvSpPr>
          <p:cNvPr id="793" name="Shape 793"/>
          <p:cNvSpPr/>
          <p:nvPr/>
        </p:nvSpPr>
        <p:spPr>
          <a:xfrm>
            <a:off x="132982" y="1117154"/>
            <a:ext cx="8062600" cy="3419715"/>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lgn="l">
              <a:lnSpc>
                <a:spcPct val="120000"/>
              </a:lnSpc>
              <a:defRPr>
                <a:solidFill>
                  <a:srgbClr val="000000"/>
                </a:solidFill>
                <a:latin typeface="+mn-lt"/>
                <a:ea typeface="+mn-ea"/>
                <a:cs typeface="+mn-cs"/>
                <a:sym typeface="Gill Sans"/>
              </a:defRPr>
            </a:pPr>
            <a:r>
              <a:rPr sz="2600" dirty="0"/>
              <a:t>54% of 1245 callbacks passed the preconditions.</a:t>
            </a:r>
          </a:p>
          <a:p>
            <a:pPr algn="l">
              <a:lnSpc>
                <a:spcPct val="120000"/>
              </a:lnSpc>
              <a:defRPr>
                <a:solidFill>
                  <a:srgbClr val="000000"/>
                </a:solidFill>
                <a:latin typeface="+mn-lt"/>
                <a:ea typeface="+mn-ea"/>
                <a:cs typeface="+mn-cs"/>
                <a:sym typeface="Gill Sans"/>
              </a:defRPr>
            </a:pPr>
            <a:r>
              <a:rPr sz="2600" cap="all" dirty="0"/>
              <a:t>Asyncifier</a:t>
            </a:r>
            <a:r>
              <a:rPr sz="2600" dirty="0"/>
              <a:t> refactored 54% of callbacks.</a:t>
            </a:r>
          </a:p>
          <a:p>
            <a:pPr algn="l">
              <a:lnSpc>
                <a:spcPct val="120000"/>
              </a:lnSpc>
              <a:defRPr>
                <a:solidFill>
                  <a:srgbClr val="000000"/>
                </a:solidFill>
                <a:latin typeface="+mn-lt"/>
                <a:ea typeface="+mn-ea"/>
                <a:cs typeface="+mn-cs"/>
                <a:sym typeface="Gill Sans"/>
              </a:defRPr>
            </a:pPr>
            <a:r>
              <a:rPr sz="2600" dirty="0"/>
              <a:t>We manually verified that 10% of the instances are correct.</a:t>
            </a:r>
          </a:p>
          <a:p>
            <a:pPr algn="l">
              <a:lnSpc>
                <a:spcPct val="120000"/>
              </a:lnSpc>
              <a:defRPr>
                <a:solidFill>
                  <a:srgbClr val="000000"/>
                </a:solidFill>
                <a:latin typeface="+mn-lt"/>
                <a:ea typeface="+mn-ea"/>
                <a:cs typeface="+mn-cs"/>
                <a:sym typeface="Gill Sans"/>
              </a:defRPr>
            </a:pPr>
            <a:endParaRPr sz="2600" dirty="0"/>
          </a:p>
          <a:p>
            <a:pPr algn="l">
              <a:lnSpc>
                <a:spcPct val="120000"/>
              </a:lnSpc>
              <a:defRPr>
                <a:solidFill>
                  <a:srgbClr val="000000"/>
                </a:solidFill>
                <a:latin typeface="+mn-lt"/>
                <a:ea typeface="+mn-ea"/>
                <a:cs typeface="+mn-cs"/>
                <a:sym typeface="Gill Sans"/>
              </a:defRPr>
            </a:pPr>
            <a:r>
              <a:rPr sz="2600" dirty="0"/>
              <a:t>The reasons for un-refactored 46% of 1245 callbacks:</a:t>
            </a:r>
          </a:p>
          <a:p>
            <a:pPr algn="l">
              <a:lnSpc>
                <a:spcPct val="120000"/>
              </a:lnSpc>
              <a:defRPr>
                <a:solidFill>
                  <a:srgbClr val="000000"/>
                </a:solidFill>
                <a:latin typeface="+mn-lt"/>
                <a:ea typeface="+mn-ea"/>
                <a:cs typeface="+mn-cs"/>
                <a:sym typeface="Gill Sans"/>
              </a:defRPr>
            </a:pPr>
            <a:r>
              <a:rPr lang="en-US" sz="2600" dirty="0"/>
              <a:t>    </a:t>
            </a:r>
            <a:r>
              <a:rPr sz="2600" dirty="0"/>
              <a:t>(i) Algorithm’s preconditions</a:t>
            </a:r>
          </a:p>
          <a:p>
            <a:pPr algn="l">
              <a:lnSpc>
                <a:spcPct val="120000"/>
              </a:lnSpc>
              <a:defRPr>
                <a:solidFill>
                  <a:srgbClr val="000000"/>
                </a:solidFill>
                <a:latin typeface="+mn-lt"/>
                <a:ea typeface="+mn-ea"/>
                <a:cs typeface="+mn-cs"/>
                <a:sym typeface="Gill Sans"/>
              </a:defRPr>
            </a:pPr>
            <a:r>
              <a:rPr sz="2600" dirty="0"/>
              <a:t>    (ii) Tool limitations</a:t>
            </a:r>
          </a:p>
        </p:txBody>
      </p:sp>
      <p:sp>
        <p:nvSpPr>
          <p:cNvPr id="794" name="Shape 794"/>
          <p:cNvSpPr/>
          <p:nvPr/>
        </p:nvSpPr>
        <p:spPr>
          <a:xfrm>
            <a:off x="125015" y="5624778"/>
            <a:ext cx="8643938" cy="87235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lvl1pPr algn="l">
              <a:defRPr>
                <a:solidFill>
                  <a:srgbClr val="008F00"/>
                </a:solidFill>
                <a:latin typeface="+mn-lt"/>
                <a:ea typeface="+mn-ea"/>
                <a:cs typeface="+mn-cs"/>
                <a:sym typeface="Gill Sans"/>
              </a:defRPr>
            </a:lvl1pPr>
          </a:lstStyle>
          <a:p>
            <a:r>
              <a:rPr sz="2600" dirty="0"/>
              <a:t>Our tools can be applied to any platform written in C# (not only Windows Phone)</a:t>
            </a:r>
          </a:p>
        </p:txBody>
      </p:sp>
      <p:sp>
        <p:nvSpPr>
          <p:cNvPr id="2" name="Slide Number Placeholder 1"/>
          <p:cNvSpPr>
            <a:spLocks noGrp="1"/>
          </p:cNvSpPr>
          <p:nvPr>
            <p:ph type="sldNum" sz="quarter" idx="2"/>
          </p:nvPr>
        </p:nvSpPr>
        <p:spPr/>
        <p:txBody>
          <a:bodyPr/>
          <a:lstStyle/>
          <a:p>
            <a:fld id="{86CB4B4D-7CA3-9044-876B-883B54F8677D}" type="slidenum">
              <a:rPr lang="uk-UA" smtClean="0"/>
              <a:pPr/>
              <a:t>84</a:t>
            </a:fld>
            <a:endParaRPr lang="uk-UA"/>
          </a:p>
        </p:txBody>
      </p:sp>
    </p:spTree>
    <p:custDataLst>
      <p:tags r:id="rId1"/>
    </p:custDataLst>
    <p:extLst>
      <p:ext uri="{BB962C8B-B14F-4D97-AF65-F5344CB8AC3E}">
        <p14:creationId xmlns:p14="http://schemas.microsoft.com/office/powerpoint/2010/main" val="3007232565"/>
      </p:ext>
    </p:extLst>
  </p:cSld>
  <p:clrMapOvr>
    <a:masterClrMapping/>
  </p:clrMapOvr>
  <p:transition spd="slow" advTm="49106"/>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 grpId="0" animBg="1" advAuto="0"/>
      <p:bldP spid="794" grpId="0" animBg="1"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Shape 799"/>
          <p:cNvSpPr/>
          <p:nvPr/>
        </p:nvSpPr>
        <p:spPr>
          <a:xfrm>
            <a:off x="80345" y="1555750"/>
            <a:ext cx="8082300" cy="47224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lgn="l">
              <a:defRPr sz="4600">
                <a:solidFill>
                  <a:srgbClr val="000000"/>
                </a:solidFill>
                <a:latin typeface="+mn-lt"/>
                <a:ea typeface="+mn-ea"/>
                <a:cs typeface="+mn-cs"/>
                <a:sym typeface="Gill Sans"/>
              </a:defRPr>
            </a:pPr>
            <a:r>
              <a:rPr sz="2600" cap="all" dirty="0"/>
              <a:t>Asyncifier</a:t>
            </a:r>
            <a:r>
              <a:rPr sz="2600" dirty="0"/>
              <a:t> changes 28.9 lines on average per refactoring!</a:t>
            </a:r>
          </a:p>
        </p:txBody>
      </p:sp>
      <p:sp>
        <p:nvSpPr>
          <p:cNvPr id="800" name="Shape 800"/>
          <p:cNvSpPr/>
          <p:nvPr/>
        </p:nvSpPr>
        <p:spPr>
          <a:xfrm>
            <a:off x="110570" y="3659874"/>
            <a:ext cx="7253585" cy="47224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lgn="l">
              <a:defRPr sz="4600">
                <a:solidFill>
                  <a:srgbClr val="000000"/>
                </a:solidFill>
                <a:latin typeface="+mn-lt"/>
                <a:ea typeface="+mn-ea"/>
                <a:cs typeface="+mn-cs"/>
                <a:sym typeface="Gill Sans"/>
              </a:defRPr>
            </a:pPr>
            <a:r>
              <a:rPr sz="2600" cap="all" dirty="0"/>
              <a:t>Asyncifier</a:t>
            </a:r>
            <a:r>
              <a:rPr sz="2600" dirty="0"/>
              <a:t> takes 508ms on average per refactoring</a:t>
            </a:r>
          </a:p>
        </p:txBody>
      </p:sp>
      <p:sp>
        <p:nvSpPr>
          <p:cNvPr id="801" name="Shape 801"/>
          <p:cNvSpPr/>
          <p:nvPr/>
        </p:nvSpPr>
        <p:spPr>
          <a:xfrm>
            <a:off x="85399" y="4593617"/>
            <a:ext cx="6293399" cy="472241"/>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pPr algn="l">
              <a:defRPr sz="4600">
                <a:solidFill>
                  <a:srgbClr val="000000"/>
                </a:solidFill>
                <a:latin typeface="+mn-lt"/>
                <a:ea typeface="+mn-ea"/>
                <a:cs typeface="+mn-cs"/>
                <a:sym typeface="Gill Sans"/>
              </a:defRPr>
            </a:pPr>
            <a:r>
              <a:rPr sz="2600" cap="all" dirty="0"/>
              <a:t>Corrector</a:t>
            </a:r>
            <a:r>
              <a:rPr sz="2600" dirty="0"/>
              <a:t> takes 47ms per transformation</a:t>
            </a:r>
          </a:p>
        </p:txBody>
      </p:sp>
      <p:sp>
        <p:nvSpPr>
          <p:cNvPr id="802" name="Shape 802"/>
          <p:cNvSpPr/>
          <p:nvPr/>
        </p:nvSpPr>
        <p:spPr>
          <a:xfrm>
            <a:off x="354374" y="5441487"/>
            <a:ext cx="7396552" cy="626129"/>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lgn="l">
              <a:defRPr sz="4500" i="1" u="sng">
                <a:solidFill>
                  <a:srgbClr val="008F00"/>
                </a:solidFill>
                <a:latin typeface="+mn-lt"/>
                <a:ea typeface="+mn-ea"/>
                <a:cs typeface="+mn-cs"/>
                <a:sym typeface="Gill Sans"/>
              </a:defRPr>
            </a:lvl1pPr>
          </a:lstStyle>
          <a:p>
            <a:r>
              <a:rPr sz="3600" dirty="0"/>
              <a:t>suitable for an interactive usage in an IDE</a:t>
            </a:r>
          </a:p>
        </p:txBody>
      </p:sp>
      <p:sp>
        <p:nvSpPr>
          <p:cNvPr id="803" name="Shape 803"/>
          <p:cNvSpPr/>
          <p:nvPr/>
        </p:nvSpPr>
        <p:spPr>
          <a:xfrm>
            <a:off x="44343" y="272976"/>
            <a:ext cx="8919643" cy="918517"/>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5500">
                <a:solidFill>
                  <a:srgbClr val="008F00"/>
                </a:solidFill>
                <a:latin typeface="Gill Sans SemiBold"/>
                <a:ea typeface="Gill Sans SemiBold"/>
                <a:cs typeface="Gill Sans SemiBold"/>
                <a:sym typeface="Gill Sans SemiBold"/>
              </a:defRPr>
            </a:lvl1pPr>
          </a:lstStyle>
          <a:p>
            <a:r>
              <a:rPr dirty="0"/>
              <a:t>(</a:t>
            </a:r>
            <a:r>
              <a:rPr lang="en-US" dirty="0"/>
              <a:t>EQ</a:t>
            </a:r>
            <a:r>
              <a:rPr dirty="0"/>
              <a:t>2) Automation is needed</a:t>
            </a:r>
          </a:p>
        </p:txBody>
      </p:sp>
      <p:sp>
        <p:nvSpPr>
          <p:cNvPr id="804" name="Shape 804"/>
          <p:cNvSpPr/>
          <p:nvPr/>
        </p:nvSpPr>
        <p:spPr>
          <a:xfrm>
            <a:off x="30194" y="2592331"/>
            <a:ext cx="8960281" cy="918517"/>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5500">
                <a:solidFill>
                  <a:srgbClr val="008F00"/>
                </a:solidFill>
                <a:latin typeface="Gill Sans SemiBold"/>
                <a:ea typeface="Gill Sans SemiBold"/>
                <a:cs typeface="Gill Sans SemiBold"/>
                <a:sym typeface="Gill Sans SemiBold"/>
              </a:defRPr>
            </a:lvl1pPr>
          </a:lstStyle>
          <a:p>
            <a:r>
              <a:rPr dirty="0"/>
              <a:t>(</a:t>
            </a:r>
            <a:r>
              <a:rPr lang="en-US" dirty="0"/>
              <a:t>EQ</a:t>
            </a:r>
            <a:r>
              <a:rPr dirty="0"/>
              <a:t>3) Our tools are efficient</a:t>
            </a:r>
          </a:p>
        </p:txBody>
      </p:sp>
      <p:sp>
        <p:nvSpPr>
          <p:cNvPr id="2" name="Slide Number Placeholder 1"/>
          <p:cNvSpPr>
            <a:spLocks noGrp="1"/>
          </p:cNvSpPr>
          <p:nvPr>
            <p:ph type="sldNum" sz="quarter" idx="2"/>
          </p:nvPr>
        </p:nvSpPr>
        <p:spPr/>
        <p:txBody>
          <a:bodyPr/>
          <a:lstStyle/>
          <a:p>
            <a:fld id="{86CB4B4D-7CA3-9044-876B-883B54F8677D}" type="slidenum">
              <a:rPr lang="uk-UA" smtClean="0"/>
              <a:pPr/>
              <a:t>85</a:t>
            </a:fld>
            <a:endParaRPr lang="uk-UA"/>
          </a:p>
        </p:txBody>
      </p:sp>
    </p:spTree>
    <p:custDataLst>
      <p:tags r:id="rId1"/>
    </p:custDataLst>
    <p:extLst>
      <p:ext uri="{BB962C8B-B14F-4D97-AF65-F5344CB8AC3E}">
        <p14:creationId xmlns:p14="http://schemas.microsoft.com/office/powerpoint/2010/main" val="594804253"/>
      </p:ext>
    </p:extLst>
  </p:cSld>
  <p:clrMapOvr>
    <a:masterClrMapping/>
  </p:clrMapOvr>
  <p:transition spd="slow" advTm="2916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0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80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 grpId="0" animBg="1" advAuto="0"/>
      <p:bldP spid="800" grpId="0" animBg="1" advAuto="0"/>
      <p:bldP spid="801" grpId="0" animBg="1" advAuto="0"/>
      <p:bldP spid="802" grpId="0" animBg="1" advAuto="0"/>
      <p:bldP spid="804" grpId="0" animBg="1" advAuto="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Future Work: Change-Oriented Programming Environment</a:t>
            </a:r>
            <a:endParaRPr lang="en-US" dirty="0"/>
          </a:p>
        </p:txBody>
      </p:sp>
      <p:sp>
        <p:nvSpPr>
          <p:cNvPr id="3" name="Content Placeholder 2"/>
          <p:cNvSpPr>
            <a:spLocks noGrp="1"/>
          </p:cNvSpPr>
          <p:nvPr>
            <p:ph idx="1"/>
          </p:nvPr>
        </p:nvSpPr>
        <p:spPr>
          <a:xfrm>
            <a:off x="457200" y="1384300"/>
            <a:ext cx="8534400" cy="4711700"/>
          </a:xfrm>
        </p:spPr>
        <p:txBody>
          <a:bodyPr/>
          <a:lstStyle/>
          <a:p>
            <a:pPr marL="0" indent="0">
              <a:buNone/>
            </a:pPr>
            <a:r>
              <a:rPr lang="en-US" b="1" dirty="0"/>
              <a:t>Enable a software revolution similar with the industrial revolution </a:t>
            </a:r>
          </a:p>
          <a:p>
            <a:pPr marL="0" indent="0">
              <a:buNone/>
            </a:pPr>
            <a:endParaRPr lang="en-US" b="1" dirty="0"/>
          </a:p>
          <a:p>
            <a:pPr marL="0" indent="0">
              <a:buNone/>
            </a:pPr>
            <a:r>
              <a:rPr lang="en-US" b="1" dirty="0">
                <a:solidFill>
                  <a:srgbClr val="CD0000"/>
                </a:solidFill>
              </a:rPr>
              <a:t>Semi-automated transformations at center </a:t>
            </a:r>
            <a:r>
              <a:rPr lang="en-US" b="1" dirty="0"/>
              <a:t>of software development</a:t>
            </a:r>
          </a:p>
          <a:p>
            <a:pPr marL="0" indent="0">
              <a:buNone/>
            </a:pPr>
            <a:endParaRPr lang="en-US" b="1" dirty="0"/>
          </a:p>
          <a:p>
            <a:pPr>
              <a:buFontTx/>
              <a:buChar char="-"/>
            </a:pPr>
            <a:r>
              <a:rPr lang="en-US" b="1" dirty="0"/>
              <a:t>View programs as a composition of transformations</a:t>
            </a:r>
          </a:p>
          <a:p>
            <a:pPr>
              <a:buFontTx/>
              <a:buChar char="-"/>
            </a:pPr>
            <a:r>
              <a:rPr lang="en-US" b="1" dirty="0"/>
              <a:t>Enable programmers to write, script, modify, and replay transformations</a:t>
            </a:r>
          </a:p>
          <a:p>
            <a:pPr marL="0" indent="0">
              <a:buNone/>
            </a:pPr>
            <a:endParaRPr lang="en-US" b="1" dirty="0"/>
          </a:p>
          <a:p>
            <a:pPr marL="0" indent="0">
              <a:buNone/>
            </a:pPr>
            <a:r>
              <a:rPr lang="en-US" b="1" dirty="0"/>
              <a:t>NSF already funded this vision with $2.2M collaborative grant, I am the lead PI </a:t>
            </a:r>
          </a:p>
          <a:p>
            <a:endParaRPr lang="en-US" b="1" dirty="0"/>
          </a:p>
        </p:txBody>
      </p:sp>
      <p:sp>
        <p:nvSpPr>
          <p:cNvPr id="5" name="Slide Number Placeholder 4"/>
          <p:cNvSpPr>
            <a:spLocks noGrp="1"/>
          </p:cNvSpPr>
          <p:nvPr>
            <p:ph type="sldNum" sz="quarter" idx="10"/>
          </p:nvPr>
        </p:nvSpPr>
        <p:spPr/>
        <p:txBody>
          <a:bodyPr/>
          <a:lstStyle/>
          <a:p>
            <a:fld id="{9E09538B-8050-9642-BAB9-14094EB459F8}" type="slidenum">
              <a:rPr lang="en-US" smtClean="0"/>
              <a:t>86</a:t>
            </a:fld>
            <a:endParaRPr lang="en-US"/>
          </a:p>
        </p:txBody>
      </p:sp>
    </p:spTree>
    <p:extLst>
      <p:ext uri="{BB962C8B-B14F-4D97-AF65-F5344CB8AC3E}">
        <p14:creationId xmlns:p14="http://schemas.microsoft.com/office/powerpoint/2010/main" val="1000193671"/>
      </p:ext>
    </p:extLst>
  </p:cSld>
  <p:clrMapOvr>
    <a:masterClrMapping/>
  </p:clrMapOvr>
  <mc:AlternateContent xmlns:mc="http://schemas.openxmlformats.org/markup-compatibility/2006" xmlns:p14="http://schemas.microsoft.com/office/powerpoint/2010/main">
    <mc:Choice Requires="p14">
      <p:transition spd="slow" p14:dur="2000" advTm="63373"/>
    </mc:Choice>
    <mc:Fallback xmlns="">
      <p:transition xmlns:p14="http://schemas.microsoft.com/office/powerpoint/2010/main" spd="slow" advTm="63373"/>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bwMode="auto">
          <a:xfrm>
            <a:off x="3615059" y="6858000"/>
            <a:ext cx="49814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000" dirty="0">
                <a:solidFill>
                  <a:srgbClr val="FF0000"/>
                </a:solidFill>
                <a:latin typeface="Arial Black" charset="0"/>
                <a:ea typeface="Arial Black" charset="0"/>
                <a:cs typeface="Arial Black" charset="0"/>
              </a:rPr>
              <a:t>First-class</a:t>
            </a:r>
          </a:p>
          <a:p>
            <a:pPr algn="ctr" eaLnBrk="0" hangingPunct="0">
              <a:defRPr/>
            </a:pPr>
            <a:r>
              <a:rPr lang="en-US" sz="2000" dirty="0">
                <a:latin typeface="Arial Black" charset="0"/>
                <a:ea typeface="Arial Black" charset="0"/>
                <a:cs typeface="Arial Black" charset="0"/>
              </a:rPr>
              <a:t>Program</a:t>
            </a:r>
          </a:p>
          <a:p>
            <a:pPr algn="ctr" eaLnBrk="0" hangingPunct="0">
              <a:defRPr/>
            </a:pPr>
            <a:r>
              <a:rPr lang="en-US" sz="2000" dirty="0">
                <a:latin typeface="Arial Black" charset="0"/>
                <a:ea typeface="Arial Black" charset="0"/>
                <a:cs typeface="Arial Black" charset="0"/>
              </a:rPr>
              <a:t>Transformations</a:t>
            </a:r>
          </a:p>
        </p:txBody>
      </p:sp>
      <p:cxnSp>
        <p:nvCxnSpPr>
          <p:cNvPr id="31" name="Straight Connector 26"/>
          <p:cNvCxnSpPr>
            <a:cxnSpLocks noChangeShapeType="1"/>
            <a:endCxn id="12" idx="2"/>
          </p:cNvCxnSpPr>
          <p:nvPr/>
        </p:nvCxnSpPr>
        <p:spPr bwMode="auto">
          <a:xfrm flipV="1">
            <a:off x="5257800" y="1528465"/>
            <a:ext cx="945646" cy="681336"/>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9" name="Straight Connector 8"/>
          <p:cNvCxnSpPr/>
          <p:nvPr/>
        </p:nvCxnSpPr>
        <p:spPr bwMode="auto">
          <a:xfrm>
            <a:off x="8016875" y="152717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81692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831215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52082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859790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87407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a:off x="8915400" y="1552576"/>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0" name="TextBox 9"/>
          <p:cNvSpPr txBox="1"/>
          <p:nvPr/>
        </p:nvSpPr>
        <p:spPr>
          <a:xfrm>
            <a:off x="6019800" y="4267200"/>
            <a:ext cx="1965352" cy="461665"/>
          </a:xfrm>
          <a:prstGeom prst="rect">
            <a:avLst/>
          </a:prstGeom>
          <a:noFill/>
        </p:spPr>
        <p:txBody>
          <a:bodyPr wrap="none" lIns="91407" tIns="45704" rIns="91407" bIns="45704" rtlCol="0">
            <a:spAutoFit/>
          </a:bodyPr>
          <a:lstStyle/>
          <a:p>
            <a:r>
              <a:rPr lang="en-US" sz="2400" b="1" dirty="0">
                <a:latin typeface="Arial Narrow"/>
                <a:cs typeface="Arial Narrow"/>
              </a:rPr>
              <a:t>Understanding</a:t>
            </a:r>
          </a:p>
        </p:txBody>
      </p:sp>
      <p:sp>
        <p:nvSpPr>
          <p:cNvPr id="12" name="TextBox 11"/>
          <p:cNvSpPr txBox="1"/>
          <p:nvPr/>
        </p:nvSpPr>
        <p:spPr>
          <a:xfrm>
            <a:off x="5410200" y="1066800"/>
            <a:ext cx="1586492" cy="461665"/>
          </a:xfrm>
          <a:prstGeom prst="rect">
            <a:avLst/>
          </a:prstGeom>
          <a:noFill/>
        </p:spPr>
        <p:txBody>
          <a:bodyPr wrap="none" lIns="91407" tIns="45704" rIns="91407" bIns="45704" rtlCol="0">
            <a:spAutoFit/>
          </a:bodyPr>
          <a:lstStyle/>
          <a:p>
            <a:r>
              <a:rPr lang="en-US" sz="2400" b="1" dirty="0">
                <a:latin typeface="Arial Narrow"/>
                <a:cs typeface="Arial Narrow"/>
              </a:rPr>
              <a:t>Automating</a:t>
            </a:r>
          </a:p>
        </p:txBody>
      </p:sp>
      <p:cxnSp>
        <p:nvCxnSpPr>
          <p:cNvPr id="39" name="Straight Connector 26"/>
          <p:cNvCxnSpPr>
            <a:cxnSpLocks noChangeShapeType="1"/>
            <a:endCxn id="40" idx="2"/>
          </p:cNvCxnSpPr>
          <p:nvPr/>
        </p:nvCxnSpPr>
        <p:spPr bwMode="auto">
          <a:xfrm flipH="1" flipV="1">
            <a:off x="1875374" y="1833265"/>
            <a:ext cx="1106417" cy="376535"/>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0" name="TextBox 39"/>
          <p:cNvSpPr txBox="1"/>
          <p:nvPr/>
        </p:nvSpPr>
        <p:spPr>
          <a:xfrm>
            <a:off x="8467" y="1371601"/>
            <a:ext cx="3733800" cy="461665"/>
          </a:xfrm>
          <a:prstGeom prst="rect">
            <a:avLst/>
          </a:prstGeom>
          <a:noFill/>
        </p:spPr>
        <p:txBody>
          <a:bodyPr wrap="square" lIns="91407" tIns="45704" rIns="91407" bIns="45704" rtlCol="0">
            <a:spAutoFit/>
          </a:bodyPr>
          <a:lstStyle/>
          <a:p>
            <a:r>
              <a:rPr lang="en-US" sz="2400" b="1" dirty="0">
                <a:latin typeface="Arial Narrow"/>
                <a:cs typeface="Arial Narrow"/>
              </a:rPr>
              <a:t>Inferring</a:t>
            </a:r>
          </a:p>
        </p:txBody>
      </p:sp>
      <p:cxnSp>
        <p:nvCxnSpPr>
          <p:cNvPr id="43" name="Straight Connector 26"/>
          <p:cNvCxnSpPr>
            <a:cxnSpLocks noChangeShapeType="1"/>
          </p:cNvCxnSpPr>
          <p:nvPr/>
        </p:nvCxnSpPr>
        <p:spPr bwMode="auto">
          <a:xfrm flipH="1" flipV="1">
            <a:off x="5334000" y="4343401"/>
            <a:ext cx="609600" cy="76199"/>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1" name="Title 4"/>
          <p:cNvSpPr>
            <a:spLocks noGrp="1"/>
          </p:cNvSpPr>
          <p:nvPr>
            <p:ph type="title"/>
          </p:nvPr>
        </p:nvSpPr>
        <p:spPr>
          <a:xfrm>
            <a:off x="-152400" y="41801"/>
            <a:ext cx="8839200" cy="1143000"/>
          </a:xfrm>
        </p:spPr>
        <p:txBody>
          <a:bodyPr>
            <a:normAutofit/>
          </a:bodyPr>
          <a:lstStyle/>
          <a:p>
            <a:r>
              <a:rPr lang="en-US" b="1" u="sng" dirty="0">
                <a:solidFill>
                  <a:srgbClr val="1F4C7F"/>
                </a:solidFill>
              </a:rPr>
              <a:t>C</a:t>
            </a:r>
            <a:r>
              <a:rPr lang="en-US" b="1" dirty="0">
                <a:solidFill>
                  <a:srgbClr val="1F4C7F"/>
                </a:solidFill>
              </a:rPr>
              <a:t>hange-</a:t>
            </a:r>
            <a:r>
              <a:rPr lang="en-US" b="1" u="sng" dirty="0">
                <a:solidFill>
                  <a:srgbClr val="1F4C7F"/>
                </a:solidFill>
              </a:rPr>
              <a:t>O</a:t>
            </a:r>
            <a:r>
              <a:rPr lang="en-US" b="1" dirty="0">
                <a:solidFill>
                  <a:srgbClr val="1F4C7F"/>
                </a:solidFill>
              </a:rPr>
              <a:t>riented </a:t>
            </a:r>
            <a:r>
              <a:rPr lang="en-US" b="1" u="sng" dirty="0">
                <a:solidFill>
                  <a:srgbClr val="1F4C7F"/>
                </a:solidFill>
              </a:rPr>
              <a:t>P</a:t>
            </a:r>
            <a:r>
              <a:rPr lang="en-US" b="1" dirty="0">
                <a:solidFill>
                  <a:srgbClr val="1F4C7F"/>
                </a:solidFill>
              </a:rPr>
              <a:t>rogramming </a:t>
            </a:r>
            <a:r>
              <a:rPr lang="en-US" b="1" u="sng" dirty="0">
                <a:solidFill>
                  <a:srgbClr val="1F4C7F"/>
                </a:solidFill>
              </a:rPr>
              <a:t>E</a:t>
            </a:r>
            <a:r>
              <a:rPr lang="en-US" b="1" dirty="0">
                <a:solidFill>
                  <a:srgbClr val="1F4C7F"/>
                </a:solidFill>
              </a:rPr>
              <a:t>nvironment </a:t>
            </a:r>
            <a:br>
              <a:rPr lang="en-US" b="1" dirty="0">
                <a:solidFill>
                  <a:srgbClr val="1F4C7F"/>
                </a:solidFill>
              </a:rPr>
            </a:br>
            <a:r>
              <a:rPr lang="en-US" b="1" dirty="0">
                <a:solidFill>
                  <a:srgbClr val="1F4C7F"/>
                </a:solidFill>
              </a:rPr>
              <a:t>http://</a:t>
            </a:r>
            <a:r>
              <a:rPr lang="en-US" b="1" dirty="0" err="1">
                <a:solidFill>
                  <a:srgbClr val="1F4C7F"/>
                </a:solidFill>
              </a:rPr>
              <a:t>cope.eecs.oregonstate.edu</a:t>
            </a:r>
            <a:r>
              <a:rPr lang="en-US" b="1" dirty="0">
                <a:solidFill>
                  <a:srgbClr val="1F4C7F"/>
                </a:solidFill>
              </a:rPr>
              <a:t> </a:t>
            </a:r>
          </a:p>
        </p:txBody>
      </p:sp>
      <p:sp>
        <p:nvSpPr>
          <p:cNvPr id="44" name="TextBox 43"/>
          <p:cNvSpPr txBox="1"/>
          <p:nvPr/>
        </p:nvSpPr>
        <p:spPr>
          <a:xfrm>
            <a:off x="3657600" y="5334000"/>
            <a:ext cx="2652890" cy="461665"/>
          </a:xfrm>
          <a:prstGeom prst="rect">
            <a:avLst/>
          </a:prstGeom>
          <a:noFill/>
        </p:spPr>
        <p:txBody>
          <a:bodyPr wrap="none" lIns="91407" tIns="45704" rIns="91407" bIns="45704" rtlCol="0">
            <a:spAutoFit/>
          </a:bodyPr>
          <a:lstStyle/>
          <a:p>
            <a:r>
              <a:rPr lang="en-US" sz="2400" b="1" dirty="0">
                <a:latin typeface="Arial Narrow"/>
                <a:cs typeface="Arial Narrow"/>
              </a:rPr>
              <a:t>Archiving/Retrieving</a:t>
            </a:r>
          </a:p>
        </p:txBody>
      </p:sp>
      <p:cxnSp>
        <p:nvCxnSpPr>
          <p:cNvPr id="47" name="Straight Connector 26"/>
          <p:cNvCxnSpPr>
            <a:cxnSpLocks noChangeShapeType="1"/>
            <a:stCxn id="44" idx="0"/>
          </p:cNvCxnSpPr>
          <p:nvPr/>
        </p:nvCxnSpPr>
        <p:spPr bwMode="auto">
          <a:xfrm flipH="1" flipV="1">
            <a:off x="4639725" y="4665138"/>
            <a:ext cx="344320" cy="668862"/>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9" name="TextBox 48"/>
          <p:cNvSpPr txBox="1"/>
          <p:nvPr/>
        </p:nvSpPr>
        <p:spPr>
          <a:xfrm>
            <a:off x="5830796" y="1981200"/>
            <a:ext cx="2813591" cy="769441"/>
          </a:xfrm>
          <a:prstGeom prst="rect">
            <a:avLst/>
          </a:prstGeom>
          <a:noFill/>
        </p:spPr>
        <p:txBody>
          <a:bodyPr wrap="none" lIns="91407" tIns="45704" rIns="91407" bIns="45704" rtlCol="0">
            <a:spAutoFit/>
          </a:bodyPr>
          <a:lstStyle/>
          <a:p>
            <a:pPr marL="342778" indent="-342778">
              <a:buFontTx/>
              <a:buChar char="-"/>
            </a:pPr>
            <a:r>
              <a:rPr lang="en-US" b="1" dirty="0">
                <a:solidFill>
                  <a:schemeClr val="accent2"/>
                </a:solidFill>
              </a:rPr>
              <a:t>Scripting custom </a:t>
            </a:r>
          </a:p>
          <a:p>
            <a:r>
              <a:rPr lang="en-US" b="1" dirty="0">
                <a:solidFill>
                  <a:schemeClr val="accent2"/>
                </a:solidFill>
              </a:rPr>
              <a:t>transformations</a:t>
            </a:r>
          </a:p>
        </p:txBody>
      </p:sp>
      <p:sp>
        <p:nvSpPr>
          <p:cNvPr id="50" name="TextBox 49"/>
          <p:cNvSpPr txBox="1"/>
          <p:nvPr/>
        </p:nvSpPr>
        <p:spPr>
          <a:xfrm>
            <a:off x="6019801" y="4639735"/>
            <a:ext cx="3276600" cy="707886"/>
          </a:xfrm>
          <a:prstGeom prst="rect">
            <a:avLst/>
          </a:prstGeom>
          <a:noFill/>
        </p:spPr>
        <p:txBody>
          <a:bodyPr wrap="square" lIns="91407" tIns="45704" rIns="91407" bIns="45704" rtlCol="0">
            <a:spAutoFit/>
          </a:bodyPr>
          <a:lstStyle/>
          <a:p>
            <a:r>
              <a:rPr lang="en-US" sz="2000" b="1" dirty="0">
                <a:solidFill>
                  <a:schemeClr val="accent2"/>
                </a:solidFill>
              </a:rPr>
              <a:t>- perceive, recall, communicate change</a:t>
            </a:r>
          </a:p>
        </p:txBody>
      </p:sp>
      <p:sp>
        <p:nvSpPr>
          <p:cNvPr id="51" name="TextBox 50"/>
          <p:cNvSpPr txBox="1"/>
          <p:nvPr/>
        </p:nvSpPr>
        <p:spPr>
          <a:xfrm>
            <a:off x="3352801" y="5745778"/>
            <a:ext cx="4267200" cy="430887"/>
          </a:xfrm>
          <a:prstGeom prst="rect">
            <a:avLst/>
          </a:prstGeom>
          <a:noFill/>
        </p:spPr>
        <p:txBody>
          <a:bodyPr wrap="square" lIns="91407" tIns="45704" rIns="91407" bIns="45704" rtlCol="0">
            <a:spAutoFit/>
          </a:bodyPr>
          <a:lstStyle/>
          <a:p>
            <a:r>
              <a:rPr lang="en-US" b="1" dirty="0">
                <a:solidFill>
                  <a:srgbClr val="333399"/>
                </a:solidFill>
              </a:rPr>
              <a:t>integrate with version control</a:t>
            </a:r>
          </a:p>
        </p:txBody>
      </p:sp>
      <p:sp>
        <p:nvSpPr>
          <p:cNvPr id="52" name="TextBox 51"/>
          <p:cNvSpPr txBox="1"/>
          <p:nvPr/>
        </p:nvSpPr>
        <p:spPr>
          <a:xfrm>
            <a:off x="16933" y="6388108"/>
            <a:ext cx="2743200" cy="430887"/>
          </a:xfrm>
          <a:prstGeom prst="rect">
            <a:avLst/>
          </a:prstGeom>
          <a:solidFill>
            <a:schemeClr val="bg1"/>
          </a:solidFill>
        </p:spPr>
        <p:txBody>
          <a:bodyPr wrap="square" lIns="91407" tIns="45704" rIns="91407" bIns="45704" rtlCol="0">
            <a:spAutoFit/>
          </a:bodyPr>
          <a:lstStyle/>
          <a:p>
            <a:endParaRPr lang="en-US" b="1" dirty="0">
              <a:solidFill>
                <a:srgbClr val="C0504D"/>
              </a:solidFill>
            </a:endParaRPr>
          </a:p>
        </p:txBody>
      </p:sp>
      <p:sp>
        <p:nvSpPr>
          <p:cNvPr id="54" name="TextBox 53"/>
          <p:cNvSpPr txBox="1"/>
          <p:nvPr/>
        </p:nvSpPr>
        <p:spPr>
          <a:xfrm>
            <a:off x="0" y="1981200"/>
            <a:ext cx="2880316" cy="1785104"/>
          </a:xfrm>
          <a:prstGeom prst="rect">
            <a:avLst/>
          </a:prstGeom>
          <a:noFill/>
        </p:spPr>
        <p:txBody>
          <a:bodyPr wrap="none" lIns="91407" tIns="45704" rIns="91407" bIns="45704" rtlCol="0">
            <a:spAutoFit/>
          </a:bodyPr>
          <a:lstStyle/>
          <a:p>
            <a:r>
              <a:rPr lang="en-US" b="1" dirty="0">
                <a:solidFill>
                  <a:schemeClr val="accent2"/>
                </a:solidFill>
              </a:rPr>
              <a:t>-unknown, frequent,</a:t>
            </a:r>
          </a:p>
          <a:p>
            <a:r>
              <a:rPr lang="en-US" b="1" dirty="0">
                <a:solidFill>
                  <a:schemeClr val="accent2"/>
                </a:solidFill>
              </a:rPr>
              <a:t>online</a:t>
            </a:r>
          </a:p>
          <a:p>
            <a:r>
              <a:rPr lang="en-US" b="1" dirty="0">
                <a:solidFill>
                  <a:schemeClr val="accent2"/>
                </a:solidFill>
              </a:rPr>
              <a:t>- static &amp; dynamic</a:t>
            </a:r>
          </a:p>
          <a:p>
            <a:r>
              <a:rPr lang="en-US" b="1" dirty="0">
                <a:solidFill>
                  <a:schemeClr val="accent2"/>
                </a:solidFill>
              </a:rPr>
              <a:t> </a:t>
            </a:r>
          </a:p>
          <a:p>
            <a:r>
              <a:rPr lang="en-US" b="1" dirty="0">
                <a:solidFill>
                  <a:schemeClr val="accent2"/>
                </a:solidFill>
              </a:rPr>
              <a:t> </a:t>
            </a:r>
          </a:p>
        </p:txBody>
      </p:sp>
      <p:sp>
        <p:nvSpPr>
          <p:cNvPr id="56" name="TextBox 55"/>
          <p:cNvSpPr txBox="1"/>
          <p:nvPr/>
        </p:nvSpPr>
        <p:spPr>
          <a:xfrm>
            <a:off x="25401" y="3886201"/>
            <a:ext cx="2441694" cy="1785104"/>
          </a:xfrm>
          <a:prstGeom prst="rect">
            <a:avLst/>
          </a:prstGeom>
          <a:noFill/>
        </p:spPr>
        <p:txBody>
          <a:bodyPr wrap="none" lIns="91407" tIns="45704" rIns="91407" bIns="45704" rtlCol="0">
            <a:spAutoFit/>
          </a:bodyPr>
          <a:lstStyle/>
          <a:p>
            <a:r>
              <a:rPr lang="en-US" b="1" dirty="0">
                <a:solidFill>
                  <a:srgbClr val="333399"/>
                </a:solidFill>
              </a:rPr>
              <a:t>Algebra: </a:t>
            </a:r>
          </a:p>
          <a:p>
            <a:pPr marL="342778" indent="-342778">
              <a:buFontTx/>
              <a:buChar char="-"/>
            </a:pPr>
            <a:r>
              <a:rPr lang="en-US" b="1" dirty="0" err="1">
                <a:solidFill>
                  <a:srgbClr val="333399"/>
                </a:solidFill>
              </a:rPr>
              <a:t>commutativity</a:t>
            </a:r>
            <a:endParaRPr lang="en-US" b="1" dirty="0">
              <a:solidFill>
                <a:srgbClr val="333399"/>
              </a:solidFill>
            </a:endParaRPr>
          </a:p>
          <a:p>
            <a:pPr marL="342778" indent="-342778">
              <a:buFontTx/>
              <a:buChar char="-"/>
            </a:pPr>
            <a:r>
              <a:rPr lang="en-US" b="1" dirty="0" err="1">
                <a:solidFill>
                  <a:srgbClr val="333399"/>
                </a:solidFill>
              </a:rPr>
              <a:t>distributivity</a:t>
            </a:r>
            <a:endParaRPr lang="en-US" b="1" dirty="0">
              <a:solidFill>
                <a:srgbClr val="333399"/>
              </a:solidFill>
            </a:endParaRPr>
          </a:p>
          <a:p>
            <a:pPr marL="342778" indent="-342778">
              <a:buFontTx/>
              <a:buChar char="-"/>
            </a:pPr>
            <a:r>
              <a:rPr lang="en-US" b="1" dirty="0">
                <a:solidFill>
                  <a:srgbClr val="333399"/>
                </a:solidFill>
              </a:rPr>
              <a:t>conflict</a:t>
            </a:r>
          </a:p>
          <a:p>
            <a:pPr marL="342778" indent="-342778">
              <a:buFontTx/>
              <a:buChar char="-"/>
            </a:pPr>
            <a:r>
              <a:rPr lang="en-US" b="1" dirty="0">
                <a:solidFill>
                  <a:srgbClr val="333399"/>
                </a:solidFill>
              </a:rPr>
              <a:t>dependency </a:t>
            </a:r>
          </a:p>
        </p:txBody>
      </p:sp>
      <p:cxnSp>
        <p:nvCxnSpPr>
          <p:cNvPr id="42" name="Straight Connector 26"/>
          <p:cNvCxnSpPr>
            <a:cxnSpLocks noChangeShapeType="1"/>
          </p:cNvCxnSpPr>
          <p:nvPr/>
        </p:nvCxnSpPr>
        <p:spPr bwMode="auto">
          <a:xfrm flipV="1">
            <a:off x="1524001" y="3048000"/>
            <a:ext cx="945646" cy="681336"/>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6" name="TextBox 45"/>
          <p:cNvSpPr txBox="1"/>
          <p:nvPr/>
        </p:nvSpPr>
        <p:spPr>
          <a:xfrm>
            <a:off x="1" y="3276600"/>
            <a:ext cx="1572666" cy="461665"/>
          </a:xfrm>
          <a:prstGeom prst="rect">
            <a:avLst/>
          </a:prstGeom>
          <a:noFill/>
        </p:spPr>
        <p:txBody>
          <a:bodyPr wrap="none" lIns="91407" tIns="45704" rIns="91407" bIns="45704" rtlCol="0">
            <a:spAutoFit/>
          </a:bodyPr>
          <a:lstStyle/>
          <a:p>
            <a:r>
              <a:rPr lang="en-US" sz="2400" b="1" dirty="0">
                <a:latin typeface="Arial Narrow"/>
                <a:cs typeface="Arial Narrow"/>
              </a:rPr>
              <a:t>Composing</a:t>
            </a:r>
          </a:p>
        </p:txBody>
      </p:sp>
      <p:sp>
        <p:nvSpPr>
          <p:cNvPr id="3" name="Slide Number Placeholder 2"/>
          <p:cNvSpPr>
            <a:spLocks noGrp="1"/>
          </p:cNvSpPr>
          <p:nvPr>
            <p:ph type="sldNum" sz="quarter" idx="10"/>
          </p:nvPr>
        </p:nvSpPr>
        <p:spPr/>
        <p:txBody>
          <a:bodyPr/>
          <a:lstStyle/>
          <a:p>
            <a:fld id="{9E09538B-8050-9642-BAB9-14094EB459F8}" type="slidenum">
              <a:rPr lang="en-US" smtClean="0"/>
              <a:t>87</a:t>
            </a:fld>
            <a:endParaRPr lang="en-US"/>
          </a:p>
        </p:txBody>
      </p:sp>
    </p:spTree>
    <p:custDataLst>
      <p:tags r:id="rId1"/>
    </p:custDataLst>
    <p:extLst>
      <p:ext uri="{BB962C8B-B14F-4D97-AF65-F5344CB8AC3E}">
        <p14:creationId xmlns:p14="http://schemas.microsoft.com/office/powerpoint/2010/main" val="3354427675"/>
      </p:ext>
    </p:extLst>
  </p:cSld>
  <p:clrMapOvr>
    <a:masterClrMapping/>
  </p:clrMapOvr>
  <mc:AlternateContent xmlns:mc="http://schemas.openxmlformats.org/markup-compatibility/2006" xmlns:p14="http://schemas.microsoft.com/office/powerpoint/2010/main">
    <mc:Choice Requires="p14">
      <p:transition spd="slow" p14:dur="2000" advTm="210442"/>
    </mc:Choice>
    <mc:Fallback xmlns="">
      <p:transition xmlns:p14="http://schemas.microsoft.com/office/powerpoint/2010/main" spd="slow" advTm="210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4" grpId="0"/>
      <p:bldP spid="5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8001000" y="1219200"/>
            <a:ext cx="664772" cy="787400"/>
          </a:xfrm>
          <a:prstGeom prst="rect">
            <a:avLst/>
          </a:prstGeom>
        </p:spPr>
      </p:pic>
      <p:pic>
        <p:nvPicPr>
          <p:cNvPr id="28" name="Picture 27"/>
          <p:cNvPicPr>
            <a:picLocks noChangeAspect="1"/>
          </p:cNvPicPr>
          <p:nvPr/>
        </p:nvPicPr>
        <p:blipFill>
          <a:blip r:embed="rId5"/>
          <a:stretch>
            <a:fillRect/>
          </a:stretch>
        </p:blipFill>
        <p:spPr>
          <a:xfrm>
            <a:off x="990600" y="2590800"/>
            <a:ext cx="1209206" cy="801756"/>
          </a:xfrm>
          <a:prstGeom prst="rect">
            <a:avLst/>
          </a:prstGeom>
        </p:spPr>
      </p:pic>
      <p:sp>
        <p:nvSpPr>
          <p:cNvPr id="14337" name="Rectangle 1"/>
          <p:cNvSpPr>
            <a:spLocks noGrp="1" noChangeArrowheads="1"/>
          </p:cNvSpPr>
          <p:nvPr>
            <p:ph type="title"/>
          </p:nvPr>
        </p:nvSpPr>
        <p:spPr>
          <a:xfrm>
            <a:off x="457200" y="38100"/>
            <a:ext cx="8228160" cy="1144921"/>
          </a:xfrm>
          <a:ln/>
        </p:spPr>
        <p:txBody>
          <a:bodyPr tIns="44560"/>
          <a:lstStyle/>
          <a:p>
            <a:pPr>
              <a:tabLst>
                <a:tab pos="0" algn="l"/>
                <a:tab pos="414577" algn="l"/>
                <a:tab pos="829155" algn="l"/>
                <a:tab pos="1243730" algn="l"/>
                <a:tab pos="1658309" algn="l"/>
                <a:tab pos="2072889" algn="l"/>
                <a:tab pos="2487464" algn="l"/>
                <a:tab pos="2902042" algn="l"/>
                <a:tab pos="3316619" algn="l"/>
                <a:tab pos="3731198" algn="l"/>
                <a:tab pos="4145777" algn="l"/>
                <a:tab pos="4560352" algn="l"/>
                <a:tab pos="4974932" algn="l"/>
                <a:tab pos="5389508" algn="l"/>
                <a:tab pos="5804087" algn="l"/>
                <a:tab pos="6218663" algn="l"/>
                <a:tab pos="6633242" algn="l"/>
                <a:tab pos="7047820" algn="l"/>
                <a:tab pos="7462396" algn="l"/>
                <a:tab pos="7876974" algn="l"/>
                <a:tab pos="8291553" algn="l"/>
              </a:tabLst>
            </a:pPr>
            <a:r>
              <a:rPr lang="en-US" b="1" dirty="0">
                <a:solidFill>
                  <a:srgbClr val="1F4C7F"/>
                </a:solidFill>
              </a:rPr>
              <a:t>Interactive Source-to-Source </a:t>
            </a:r>
            <a:br>
              <a:rPr lang="en-US" b="1" dirty="0">
                <a:solidFill>
                  <a:srgbClr val="1F4C7F"/>
                </a:solidFill>
              </a:rPr>
            </a:br>
            <a:r>
              <a:rPr lang="en-US" b="1" dirty="0">
                <a:solidFill>
                  <a:srgbClr val="1F4C7F"/>
                </a:solidFill>
              </a:rPr>
              <a:t>Program Transformations</a:t>
            </a:r>
          </a:p>
        </p:txBody>
      </p:sp>
      <p:sp>
        <p:nvSpPr>
          <p:cNvPr id="14338" name="Rectangle 2"/>
          <p:cNvSpPr>
            <a:spLocks noGrp="1" noChangeArrowheads="1"/>
          </p:cNvSpPr>
          <p:nvPr>
            <p:ph idx="1"/>
          </p:nvPr>
        </p:nvSpPr>
        <p:spPr>
          <a:xfrm>
            <a:off x="456481" y="1404148"/>
            <a:ext cx="8228160" cy="4584001"/>
          </a:xfrm>
          <a:ln/>
        </p:spPr>
        <p:txBody>
          <a:bodyPr tIns="24679"/>
          <a:lstStyle/>
          <a:p>
            <a:pPr>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b="1" dirty="0">
              <a:latin typeface="Arial" charset="0"/>
            </a:endParaRPr>
          </a:p>
          <a:p>
            <a:pPr>
              <a:lnSpc>
                <a:spcPct val="91000"/>
              </a:lnSpc>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b="1" dirty="0">
              <a:latin typeface="Arial" charset="0"/>
            </a:endParaRPr>
          </a:p>
          <a:p>
            <a:pPr>
              <a:lnSpc>
                <a:spcPct val="91000"/>
              </a:lnSpc>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b="1" dirty="0">
              <a:latin typeface="Arial" charset="0"/>
            </a:endParaRPr>
          </a:p>
          <a:p>
            <a:pPr>
              <a:lnSpc>
                <a:spcPct val="91000"/>
              </a:lnSpc>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b="1" dirty="0">
              <a:latin typeface="Arial" charset="0"/>
            </a:endParaRPr>
          </a:p>
          <a:p>
            <a:pPr>
              <a:lnSpc>
                <a:spcPct val="91000"/>
              </a:lnSpc>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b="1" dirty="0">
              <a:latin typeface="Arial" charset="0"/>
            </a:endParaRPr>
          </a:p>
          <a:p>
            <a:pPr>
              <a:lnSpc>
                <a:spcPct val="91000"/>
              </a:lnSpc>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b="1" dirty="0">
              <a:latin typeface="Arial" charset="0"/>
            </a:endParaRPr>
          </a:p>
          <a:p>
            <a:pPr>
              <a:lnSpc>
                <a:spcPct val="91000"/>
              </a:lnSpc>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b="1" dirty="0">
              <a:latin typeface="Arial" charset="0"/>
            </a:endParaRPr>
          </a:p>
          <a:p>
            <a:pPr>
              <a:lnSpc>
                <a:spcPct val="91000"/>
              </a:lnSpc>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b="1" dirty="0">
              <a:latin typeface="Arial" charset="0"/>
            </a:endParaRPr>
          </a:p>
          <a:p>
            <a:pPr>
              <a:lnSpc>
                <a:spcPct val="91000"/>
              </a:lnSpc>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b="1" dirty="0">
              <a:latin typeface="Arial" charset="0"/>
            </a:endParaRPr>
          </a:p>
          <a:p>
            <a:pPr>
              <a:lnSpc>
                <a:spcPct val="91000"/>
              </a:lnSpc>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b="1" dirty="0">
              <a:latin typeface="Arial" charset="0"/>
            </a:endParaRPr>
          </a:p>
          <a:p>
            <a:pPr>
              <a:lnSpc>
                <a:spcPct val="91000"/>
              </a:lnSpc>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b="1" dirty="0">
              <a:latin typeface="Arial" charset="0"/>
            </a:endParaRPr>
          </a:p>
          <a:p>
            <a:pPr>
              <a:lnSpc>
                <a:spcPct val="91000"/>
              </a:lnSpc>
              <a:tabLst>
                <a:tab pos="391546" algn="l"/>
                <a:tab pos="493748" algn="l"/>
                <a:tab pos="908328" algn="l"/>
                <a:tab pos="1322907" algn="l"/>
                <a:tab pos="1737483" algn="l"/>
                <a:tab pos="2152062" algn="l"/>
                <a:tab pos="2566638" algn="l"/>
                <a:tab pos="2981217" algn="l"/>
                <a:tab pos="3395793" algn="l"/>
                <a:tab pos="3810372" algn="l"/>
                <a:tab pos="4224949" algn="l"/>
                <a:tab pos="4639528" algn="l"/>
                <a:tab pos="5054104" algn="l"/>
                <a:tab pos="5468681" algn="l"/>
                <a:tab pos="5883260" algn="l"/>
                <a:tab pos="6297838" algn="l"/>
                <a:tab pos="6712416" algn="l"/>
                <a:tab pos="7126991" algn="l"/>
                <a:tab pos="7541570" algn="l"/>
                <a:tab pos="7956148" algn="l"/>
                <a:tab pos="8370723" algn="l"/>
              </a:tabLst>
            </a:pPr>
            <a:endParaRPr lang="en-US" sz="2000" b="1" dirty="0">
              <a:latin typeface="Arial" charset="0"/>
              <a:cs typeface="Bitstream Vera Sans" charset="0"/>
            </a:endParaRPr>
          </a:p>
        </p:txBody>
      </p:sp>
      <p:pic>
        <p:nvPicPr>
          <p:cNvPr id="1433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133600"/>
            <a:ext cx="1131840" cy="115788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358" name="Text Box 22"/>
          <p:cNvSpPr txBox="1">
            <a:spLocks noChangeArrowheads="1"/>
          </p:cNvSpPr>
          <p:nvPr/>
        </p:nvSpPr>
        <p:spPr bwMode="auto">
          <a:xfrm>
            <a:off x="1828800" y="5105400"/>
            <a:ext cx="631212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11" tIns="60000" rIns="81611" bIns="40806"/>
          <a:lstStyle>
            <a:lvl1pPr>
              <a:tabLst>
                <a:tab pos="723900" algn="l"/>
                <a:tab pos="1447800" algn="l"/>
                <a:tab pos="2171700" algn="l"/>
                <a:tab pos="2895600" algn="l"/>
                <a:tab pos="3619500" algn="l"/>
                <a:tab pos="4343400" algn="l"/>
              </a:tabLst>
              <a:defRPr>
                <a:solidFill>
                  <a:srgbClr val="000000"/>
                </a:solidFill>
                <a:latin typeface="Bitstream Vera Sans" charset="0"/>
                <a:ea typeface="ＭＳ Ｐゴシック" charset="0"/>
                <a:cs typeface="Bitstream Vera Sans" charset="0"/>
              </a:defRPr>
            </a:lvl1pPr>
            <a:lvl2pPr>
              <a:tabLst>
                <a:tab pos="723900" algn="l"/>
                <a:tab pos="1447800" algn="l"/>
                <a:tab pos="2171700" algn="l"/>
                <a:tab pos="2895600" algn="l"/>
                <a:tab pos="3619500" algn="l"/>
                <a:tab pos="4343400" algn="l"/>
              </a:tabLst>
              <a:defRPr>
                <a:solidFill>
                  <a:srgbClr val="000000"/>
                </a:solidFill>
                <a:latin typeface="Bitstream Vera Sans" charset="0"/>
                <a:ea typeface="ＭＳ Ｐゴシック" charset="0"/>
                <a:cs typeface="Bitstream Vera Sans" charset="0"/>
              </a:defRPr>
            </a:lvl2pPr>
            <a:lvl3pPr>
              <a:tabLst>
                <a:tab pos="723900" algn="l"/>
                <a:tab pos="1447800" algn="l"/>
                <a:tab pos="2171700" algn="l"/>
                <a:tab pos="2895600" algn="l"/>
                <a:tab pos="3619500" algn="l"/>
                <a:tab pos="4343400" algn="l"/>
              </a:tabLst>
              <a:defRPr>
                <a:solidFill>
                  <a:srgbClr val="000000"/>
                </a:solidFill>
                <a:latin typeface="Bitstream Vera Sans" charset="0"/>
                <a:ea typeface="ＭＳ Ｐゴシック" charset="0"/>
                <a:cs typeface="Bitstream Vera Sans" charset="0"/>
              </a:defRPr>
            </a:lvl3pPr>
            <a:lvl4pPr>
              <a:tabLst>
                <a:tab pos="723900" algn="l"/>
                <a:tab pos="1447800" algn="l"/>
                <a:tab pos="2171700" algn="l"/>
                <a:tab pos="2895600" algn="l"/>
                <a:tab pos="3619500" algn="l"/>
                <a:tab pos="4343400" algn="l"/>
              </a:tabLst>
              <a:defRPr>
                <a:solidFill>
                  <a:srgbClr val="000000"/>
                </a:solidFill>
                <a:latin typeface="Bitstream Vera Sans" charset="0"/>
                <a:ea typeface="ＭＳ Ｐゴシック" charset="0"/>
                <a:cs typeface="Bitstream Vera Sans" charset="0"/>
              </a:defRPr>
            </a:lvl4pPr>
            <a:lvl5pPr>
              <a:tabLst>
                <a:tab pos="723900" algn="l"/>
                <a:tab pos="1447800" algn="l"/>
                <a:tab pos="2171700" algn="l"/>
                <a:tab pos="2895600" algn="l"/>
                <a:tab pos="3619500" algn="l"/>
                <a:tab pos="4343400" algn="l"/>
              </a:tabLst>
              <a:defRPr>
                <a:solidFill>
                  <a:srgbClr val="000000"/>
                </a:solidFill>
                <a:latin typeface="Bitstream Vera Sans" charset="0"/>
                <a:ea typeface="ＭＳ Ｐゴシック" charset="0"/>
                <a:cs typeface="Bitstream Vera Sans" charset="0"/>
              </a:defRPr>
            </a:lvl5pPr>
            <a:lvl6pPr marL="25146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Bitstream Vera Sans" charset="0"/>
                <a:ea typeface="ＭＳ Ｐゴシック" charset="0"/>
                <a:cs typeface="Bitstream Vera Sans" charset="0"/>
              </a:defRPr>
            </a:lvl6pPr>
            <a:lvl7pPr marL="29718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Bitstream Vera Sans" charset="0"/>
                <a:ea typeface="ＭＳ Ｐゴシック" charset="0"/>
                <a:cs typeface="Bitstream Vera Sans" charset="0"/>
              </a:defRPr>
            </a:lvl7pPr>
            <a:lvl8pPr marL="34290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Bitstream Vera Sans" charset="0"/>
                <a:ea typeface="ＭＳ Ｐゴシック" charset="0"/>
                <a:cs typeface="Bitstream Vera Sans" charset="0"/>
              </a:defRPr>
            </a:lvl8pPr>
            <a:lvl9pPr marL="38862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Bitstream Vera Sans" charset="0"/>
                <a:ea typeface="ＭＳ Ｐゴシック" charset="0"/>
                <a:cs typeface="Bitstream Vera Sans" charset="0"/>
              </a:defRPr>
            </a:lvl9pPr>
          </a:lstStyle>
          <a:p>
            <a:pPr>
              <a:lnSpc>
                <a:spcPct val="93000"/>
              </a:lnSpc>
            </a:pPr>
            <a:r>
              <a:rPr lang="en-US" b="1" dirty="0">
                <a:solidFill>
                  <a:srgbClr val="DC2300"/>
                </a:solidFill>
                <a:latin typeface="Arial" charset="0"/>
              </a:rPr>
              <a:t>Programmer + Tool   &gt;&gt;   Tool  |  Programmer</a:t>
            </a:r>
          </a:p>
        </p:txBody>
      </p:sp>
      <p:pic>
        <p:nvPicPr>
          <p:cNvPr id="2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133600"/>
            <a:ext cx="1131840" cy="115788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 name="Picture 2"/>
          <p:cNvPicPr>
            <a:picLocks noChangeAspect="1"/>
          </p:cNvPicPr>
          <p:nvPr/>
        </p:nvPicPr>
        <p:blipFill>
          <a:blip r:embed="rId5"/>
          <a:stretch>
            <a:fillRect/>
          </a:stretch>
        </p:blipFill>
        <p:spPr>
          <a:xfrm>
            <a:off x="995888" y="2586928"/>
            <a:ext cx="1206708" cy="800100"/>
          </a:xfrm>
          <a:prstGeom prst="rect">
            <a:avLst/>
          </a:prstGeom>
        </p:spPr>
      </p:pic>
      <p:sp>
        <p:nvSpPr>
          <p:cNvPr id="29" name="Text Box 19"/>
          <p:cNvSpPr txBox="1">
            <a:spLocks noChangeArrowheads="1"/>
          </p:cNvSpPr>
          <p:nvPr/>
        </p:nvSpPr>
        <p:spPr bwMode="auto">
          <a:xfrm>
            <a:off x="-8460" y="3429002"/>
            <a:ext cx="3056467" cy="76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11" tIns="60000" rIns="81611" bIns="40806"/>
          <a:lstStyle>
            <a:lvl1pPr>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1pPr>
            <a:lvl2pPr>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2pPr>
            <a:lvl3pPr>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3pPr>
            <a:lvl4pPr>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4pPr>
            <a:lvl5pPr>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5pPr>
            <a:lvl6pPr marL="25146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6pPr>
            <a:lvl7pPr marL="29718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7pPr>
            <a:lvl8pPr marL="34290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8pPr>
            <a:lvl9pPr marL="38862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9pPr>
          </a:lstStyle>
          <a:p>
            <a:pPr>
              <a:lnSpc>
                <a:spcPct val="93000"/>
              </a:lnSpc>
            </a:pPr>
            <a:r>
              <a:rPr lang="en-US" sz="1800" b="1" dirty="0">
                <a:latin typeface="Arial" charset="0"/>
              </a:rPr>
              <a:t>search, remember, compute</a:t>
            </a:r>
          </a:p>
        </p:txBody>
      </p:sp>
      <p:sp>
        <p:nvSpPr>
          <p:cNvPr id="30" name="Text Box 19"/>
          <p:cNvSpPr txBox="1">
            <a:spLocks noChangeArrowheads="1"/>
          </p:cNvSpPr>
          <p:nvPr/>
        </p:nvSpPr>
        <p:spPr bwMode="auto">
          <a:xfrm>
            <a:off x="7467600" y="3276601"/>
            <a:ext cx="1905000" cy="76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11" tIns="60000" rIns="81611" bIns="40806"/>
          <a:lstStyle>
            <a:lvl1pPr>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1pPr>
            <a:lvl2pPr>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2pPr>
            <a:lvl3pPr>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3pPr>
            <a:lvl4pPr>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4pPr>
            <a:lvl5pPr>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5pPr>
            <a:lvl6pPr marL="25146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6pPr>
            <a:lvl7pPr marL="29718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7pPr>
            <a:lvl8pPr marL="34290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8pPr>
            <a:lvl9pPr marL="3886200" indent="-228600" fontAlgn="base" hangingPunct="0">
              <a:lnSpc>
                <a:spcPct val="98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Bitstream Vera Sans" charset="0"/>
                <a:ea typeface="ＭＳ Ｐゴシック" charset="0"/>
                <a:cs typeface="Bitstream Vera Sans" charset="0"/>
              </a:defRPr>
            </a:lvl9pPr>
          </a:lstStyle>
          <a:p>
            <a:pPr>
              <a:lnSpc>
                <a:spcPct val="93000"/>
              </a:lnSpc>
            </a:pPr>
            <a:r>
              <a:rPr lang="en-US" sz="1800" b="1" dirty="0">
                <a:latin typeface="Arial" charset="0"/>
              </a:rPr>
              <a:t>domain </a:t>
            </a:r>
          </a:p>
          <a:p>
            <a:pPr>
              <a:lnSpc>
                <a:spcPct val="93000"/>
              </a:lnSpc>
            </a:pPr>
            <a:r>
              <a:rPr lang="en-US" sz="1800" b="1" dirty="0">
                <a:latin typeface="Arial" charset="0"/>
              </a:rPr>
              <a:t>knowledge</a:t>
            </a:r>
          </a:p>
        </p:txBody>
      </p:sp>
      <p:pic>
        <p:nvPicPr>
          <p:cNvPr id="1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98" y="2667007"/>
            <a:ext cx="751109" cy="67712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4" name="AutoShape 5"/>
          <p:cNvSpPr>
            <a:spLocks noChangeArrowheads="1"/>
          </p:cNvSpPr>
          <p:nvPr/>
        </p:nvSpPr>
        <p:spPr bwMode="auto">
          <a:xfrm>
            <a:off x="16927" y="2667007"/>
            <a:ext cx="764880" cy="677127"/>
          </a:xfrm>
          <a:prstGeom prst="roundRect">
            <a:avLst>
              <a:gd name="adj" fmla="val 171"/>
            </a:avLst>
          </a:prstGeom>
          <a:noFill/>
          <a:ln w="9525" cap="flat">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16" tIns="41459" rIns="82916" bIns="41459" anchor="ctr"/>
          <a:lstStyle/>
          <a:p>
            <a:endParaRPr lang="en-US"/>
          </a:p>
        </p:txBody>
      </p:sp>
      <p:pic>
        <p:nvPicPr>
          <p:cNvPr id="16"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55327" y="2514601"/>
            <a:ext cx="929024" cy="93561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cxnSp>
        <p:nvCxnSpPr>
          <p:cNvPr id="9" name="Straight Arrow Connector 8"/>
          <p:cNvCxnSpPr/>
          <p:nvPr/>
        </p:nvCxnSpPr>
        <p:spPr bwMode="auto">
          <a:xfrm>
            <a:off x="2054219" y="2967928"/>
            <a:ext cx="457200" cy="12546"/>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a:off x="767287" y="2967928"/>
            <a:ext cx="457200" cy="12546"/>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4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079" y="2645481"/>
            <a:ext cx="751109" cy="67712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4" name="AutoShape 5"/>
          <p:cNvSpPr>
            <a:spLocks noChangeArrowheads="1"/>
          </p:cNvSpPr>
          <p:nvPr/>
        </p:nvSpPr>
        <p:spPr bwMode="auto">
          <a:xfrm>
            <a:off x="3906308" y="2645481"/>
            <a:ext cx="764880" cy="677127"/>
          </a:xfrm>
          <a:prstGeom prst="roundRect">
            <a:avLst>
              <a:gd name="adj" fmla="val 171"/>
            </a:avLst>
          </a:prstGeom>
          <a:noFill/>
          <a:ln w="9525" cap="flat">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16" tIns="41459" rIns="82916" bIns="41459" anchor="ctr"/>
          <a:lstStyle/>
          <a:p>
            <a:endParaRPr lang="en-US"/>
          </a:p>
        </p:txBody>
      </p:sp>
      <p:cxnSp>
        <p:nvCxnSpPr>
          <p:cNvPr id="46" name="Straight Arrow Connector 45"/>
          <p:cNvCxnSpPr/>
          <p:nvPr/>
        </p:nvCxnSpPr>
        <p:spPr bwMode="auto">
          <a:xfrm>
            <a:off x="5943600" y="2946403"/>
            <a:ext cx="457200" cy="12546"/>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47" name="Straight Arrow Connector 46"/>
          <p:cNvCxnSpPr/>
          <p:nvPr/>
        </p:nvCxnSpPr>
        <p:spPr bwMode="auto">
          <a:xfrm>
            <a:off x="4656668" y="2946403"/>
            <a:ext cx="457200" cy="12546"/>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pic>
        <p:nvPicPr>
          <p:cNvPr id="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1" y="2667007"/>
            <a:ext cx="751109" cy="67712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9" name="AutoShape 5"/>
          <p:cNvSpPr>
            <a:spLocks noChangeArrowheads="1"/>
          </p:cNvSpPr>
          <p:nvPr/>
        </p:nvSpPr>
        <p:spPr bwMode="auto">
          <a:xfrm>
            <a:off x="6387030" y="2667007"/>
            <a:ext cx="764880" cy="677127"/>
          </a:xfrm>
          <a:prstGeom prst="roundRect">
            <a:avLst>
              <a:gd name="adj" fmla="val 171"/>
            </a:avLst>
          </a:prstGeom>
          <a:noFill/>
          <a:ln w="9525" cap="flat">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16" tIns="41459" rIns="82916" bIns="41459" anchor="ctr"/>
          <a:lstStyle/>
          <a:p>
            <a:endParaRPr lang="en-US"/>
          </a:p>
        </p:txBody>
      </p:sp>
      <p:cxnSp>
        <p:nvCxnSpPr>
          <p:cNvPr id="19" name="Straight Arrow Connector 18"/>
          <p:cNvCxnSpPr/>
          <p:nvPr/>
        </p:nvCxnSpPr>
        <p:spPr bwMode="auto">
          <a:xfrm flipV="1">
            <a:off x="5105400" y="2286000"/>
            <a:ext cx="0" cy="6096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a:off x="6121401" y="2209800"/>
            <a:ext cx="0" cy="76200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5" name="Slide Number Placeholder 4"/>
          <p:cNvSpPr>
            <a:spLocks noGrp="1"/>
          </p:cNvSpPr>
          <p:nvPr>
            <p:ph type="sldNum" sz="quarter" idx="10"/>
          </p:nvPr>
        </p:nvSpPr>
        <p:spPr/>
        <p:txBody>
          <a:bodyPr/>
          <a:lstStyle/>
          <a:p>
            <a:fld id="{9E09538B-8050-9642-BAB9-14094EB459F8}" type="slidenum">
              <a:rPr lang="en-US" smtClean="0"/>
              <a:t>88</a:t>
            </a:fld>
            <a:endParaRPr lang="en-US"/>
          </a:p>
        </p:txBody>
      </p:sp>
    </p:spTree>
    <p:custDataLst>
      <p:tags r:id="rId1"/>
    </p:custDataLst>
    <p:extLst>
      <p:ext uri="{BB962C8B-B14F-4D97-AF65-F5344CB8AC3E}">
        <p14:creationId xmlns:p14="http://schemas.microsoft.com/office/powerpoint/2010/main" val="3053319577"/>
      </p:ext>
    </p:extLst>
  </p:cSld>
  <p:clrMapOvr>
    <a:masterClrMapping/>
  </p:clrMapOvr>
  <p:transition spd="med" advTm="1422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8.33333E-7 -1.11111E-6 L 0.42552 -0.00278 " pathEditMode="relative" rAng="0" ptsTypes="AA">
                                      <p:cBhvr>
                                        <p:cTn id="46" dur="1000" fill="hold"/>
                                        <p:tgtEl>
                                          <p:spTgt spid="28"/>
                                        </p:tgtEl>
                                        <p:attrNameLst>
                                          <p:attrName>ppt_x</p:attrName>
                                          <p:attrName>ppt_y</p:attrName>
                                        </p:attrNameLst>
                                      </p:cBhvr>
                                      <p:rCtr x="21267" y="-139"/>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 1.11111E-6 L -0.28333 -0.13333 " pathEditMode="relative" rAng="0" ptsTypes="AA">
                                      <p:cBhvr>
                                        <p:cTn id="50" dur="2000" fill="hold"/>
                                        <p:tgtEl>
                                          <p:spTgt spid="14339"/>
                                        </p:tgtEl>
                                        <p:attrNameLst>
                                          <p:attrName>ppt_x</p:attrName>
                                          <p:attrName>ppt_y</p:attrName>
                                        </p:attrNameLst>
                                      </p:cBhvr>
                                      <p:rCtr x="-14167" y="-6667"/>
                                    </p:animMotion>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nodeType="clickEffect">
                                  <p:stCondLst>
                                    <p:cond delay="0"/>
                                  </p:stCondLst>
                                  <p:childTnLst>
                                    <p:animMotion origin="layout" path="M -4.72222E-6 4.81481E-6 L -0.20295 -0.02408 " pathEditMode="relative" rAng="0" ptsTypes="AA">
                                      <p:cBhvr>
                                        <p:cTn id="58" dur="2000" fill="hold"/>
                                        <p:tgtEl>
                                          <p:spTgt spid="2"/>
                                        </p:tgtEl>
                                        <p:attrNameLst>
                                          <p:attrName>ppt_x</p:attrName>
                                          <p:attrName>ppt_y</p:attrName>
                                        </p:attrNameLst>
                                      </p:cBhvr>
                                      <p:rCtr x="-10156" y="-1204"/>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8" grpId="0"/>
      <p:bldP spid="29" grpId="0"/>
      <p:bldP spid="30" grpId="0"/>
      <p:bldP spid="14" grpId="0" animBg="1"/>
      <p:bldP spid="44" grpId="0" animBg="1"/>
      <p:bldP spid="4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2209800" y="5562600"/>
            <a:ext cx="825500" cy="825500"/>
          </a:xfrm>
          <a:prstGeom prst="rect">
            <a:avLst/>
          </a:prstGeom>
        </p:spPr>
      </p:pic>
      <p:pic>
        <p:nvPicPr>
          <p:cNvPr id="45" name="Picture 44"/>
          <p:cNvPicPr>
            <a:picLocks noChangeAspect="1"/>
          </p:cNvPicPr>
          <p:nvPr/>
        </p:nvPicPr>
        <p:blipFill>
          <a:blip r:embed="rId5"/>
          <a:stretch>
            <a:fillRect/>
          </a:stretch>
        </p:blipFill>
        <p:spPr>
          <a:xfrm>
            <a:off x="304801" y="2514600"/>
            <a:ext cx="990600" cy="472440"/>
          </a:xfrm>
          <a:prstGeom prst="rect">
            <a:avLst/>
          </a:prstGeom>
        </p:spPr>
      </p:pic>
      <p:pic>
        <p:nvPicPr>
          <p:cNvPr id="4" name="Picture 3"/>
          <p:cNvPicPr>
            <a:picLocks noChangeAspect="1"/>
          </p:cNvPicPr>
          <p:nvPr/>
        </p:nvPicPr>
        <p:blipFill>
          <a:blip r:embed="rId6"/>
          <a:stretch>
            <a:fillRect/>
          </a:stretch>
        </p:blipFill>
        <p:spPr>
          <a:xfrm>
            <a:off x="1295400" y="1981207"/>
            <a:ext cx="1371600" cy="912737"/>
          </a:xfrm>
          <a:prstGeom prst="rect">
            <a:avLst/>
          </a:prstGeom>
        </p:spPr>
      </p:pic>
      <p:pic>
        <p:nvPicPr>
          <p:cNvPr id="32" name="Picture 31"/>
          <p:cNvPicPr>
            <a:picLocks noChangeAspect="1"/>
          </p:cNvPicPr>
          <p:nvPr/>
        </p:nvPicPr>
        <p:blipFill>
          <a:blip r:embed="rId7"/>
          <a:stretch>
            <a:fillRect/>
          </a:stretch>
        </p:blipFill>
        <p:spPr>
          <a:xfrm>
            <a:off x="7086600" y="1828800"/>
            <a:ext cx="1955800" cy="774700"/>
          </a:xfrm>
          <a:prstGeom prst="rect">
            <a:avLst/>
          </a:prstGeom>
        </p:spPr>
      </p:pic>
      <p:cxnSp>
        <p:nvCxnSpPr>
          <p:cNvPr id="14" name="Straight Connector 13"/>
          <p:cNvCxnSpPr/>
          <p:nvPr/>
        </p:nvCxnSpPr>
        <p:spPr bwMode="auto">
          <a:xfrm>
            <a:off x="3615059" y="6858000"/>
            <a:ext cx="49814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algn="ctr" eaLnBrk="0" hangingPunct="0">
              <a:defRPr/>
            </a:pPr>
            <a:r>
              <a:rPr lang="en-US" sz="2000" dirty="0">
                <a:latin typeface="Arial Black" charset="0"/>
                <a:ea typeface="Arial Black" charset="0"/>
                <a:cs typeface="Arial Black" charset="0"/>
              </a:rPr>
              <a:t>Program</a:t>
            </a:r>
          </a:p>
          <a:p>
            <a:pPr algn="ctr" eaLnBrk="0" hangingPunct="0">
              <a:defRPr/>
            </a:pPr>
            <a:r>
              <a:rPr lang="en-US" sz="2000" dirty="0">
                <a:latin typeface="Arial Black" charset="0"/>
                <a:ea typeface="Arial Black" charset="0"/>
                <a:cs typeface="Arial Black" charset="0"/>
              </a:rPr>
              <a:t>Transformations</a:t>
            </a:r>
          </a:p>
          <a:p>
            <a:pPr algn="ctr" eaLnBrk="0" hangingPunct="0">
              <a:defRPr/>
            </a:pPr>
            <a:r>
              <a:rPr lang="en-US" sz="2000" dirty="0">
                <a:latin typeface="Arial Black" charset="0"/>
                <a:ea typeface="Arial Black" charset="0"/>
                <a:cs typeface="Arial Black" charset="0"/>
              </a:rPr>
              <a:t>(Refactoring)</a:t>
            </a:r>
          </a:p>
        </p:txBody>
      </p:sp>
      <p:cxnSp>
        <p:nvCxnSpPr>
          <p:cNvPr id="31" name="Straight Connector 26"/>
          <p:cNvCxnSpPr>
            <a:cxnSpLocks noChangeShapeType="1"/>
            <a:endCxn id="12" idx="2"/>
          </p:cNvCxnSpPr>
          <p:nvPr/>
        </p:nvCxnSpPr>
        <p:spPr bwMode="auto">
          <a:xfrm flipV="1">
            <a:off x="5257800" y="1528465"/>
            <a:ext cx="945646" cy="681336"/>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cxnSp>
        <p:nvCxnSpPr>
          <p:cNvPr id="9" name="Straight Connector 8"/>
          <p:cNvCxnSpPr/>
          <p:nvPr/>
        </p:nvCxnSpPr>
        <p:spPr bwMode="auto">
          <a:xfrm>
            <a:off x="8016875" y="152717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81692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831215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52082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859790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87407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a:off x="8915400" y="1552576"/>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0" name="TextBox 9"/>
          <p:cNvSpPr txBox="1"/>
          <p:nvPr/>
        </p:nvSpPr>
        <p:spPr>
          <a:xfrm>
            <a:off x="6019800" y="4267200"/>
            <a:ext cx="1965352" cy="461665"/>
          </a:xfrm>
          <a:prstGeom prst="rect">
            <a:avLst/>
          </a:prstGeom>
          <a:noFill/>
        </p:spPr>
        <p:txBody>
          <a:bodyPr wrap="none" lIns="91407" tIns="45704" rIns="91407" bIns="45704" rtlCol="0">
            <a:spAutoFit/>
          </a:bodyPr>
          <a:lstStyle/>
          <a:p>
            <a:r>
              <a:rPr lang="en-US" sz="2400" b="1" dirty="0">
                <a:latin typeface="Arial Narrow"/>
                <a:cs typeface="Arial Narrow"/>
              </a:rPr>
              <a:t>Understanding</a:t>
            </a:r>
          </a:p>
        </p:txBody>
      </p:sp>
      <p:sp>
        <p:nvSpPr>
          <p:cNvPr id="12" name="TextBox 11"/>
          <p:cNvSpPr txBox="1"/>
          <p:nvPr/>
        </p:nvSpPr>
        <p:spPr>
          <a:xfrm>
            <a:off x="5410200" y="1066800"/>
            <a:ext cx="1586492" cy="461665"/>
          </a:xfrm>
          <a:prstGeom prst="rect">
            <a:avLst/>
          </a:prstGeom>
          <a:noFill/>
        </p:spPr>
        <p:txBody>
          <a:bodyPr wrap="none" lIns="91407" tIns="45704" rIns="91407" bIns="45704" rtlCol="0">
            <a:spAutoFit/>
          </a:bodyPr>
          <a:lstStyle/>
          <a:p>
            <a:r>
              <a:rPr lang="en-US" sz="2400" b="1" dirty="0">
                <a:latin typeface="Arial Narrow"/>
                <a:cs typeface="Arial Narrow"/>
              </a:rPr>
              <a:t>Automating</a:t>
            </a:r>
          </a:p>
        </p:txBody>
      </p:sp>
      <p:cxnSp>
        <p:nvCxnSpPr>
          <p:cNvPr id="39" name="Straight Connector 26"/>
          <p:cNvCxnSpPr>
            <a:cxnSpLocks noChangeShapeType="1"/>
            <a:endCxn id="40" idx="2"/>
          </p:cNvCxnSpPr>
          <p:nvPr/>
        </p:nvCxnSpPr>
        <p:spPr bwMode="auto">
          <a:xfrm flipH="1" flipV="1">
            <a:off x="1875374" y="1833265"/>
            <a:ext cx="1106417" cy="376535"/>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0" name="TextBox 39"/>
          <p:cNvSpPr txBox="1"/>
          <p:nvPr/>
        </p:nvSpPr>
        <p:spPr>
          <a:xfrm>
            <a:off x="8467" y="1371601"/>
            <a:ext cx="3733800" cy="461665"/>
          </a:xfrm>
          <a:prstGeom prst="rect">
            <a:avLst/>
          </a:prstGeom>
          <a:noFill/>
        </p:spPr>
        <p:txBody>
          <a:bodyPr wrap="square" lIns="91407" tIns="45704" rIns="91407" bIns="45704" rtlCol="0">
            <a:spAutoFit/>
          </a:bodyPr>
          <a:lstStyle/>
          <a:p>
            <a:r>
              <a:rPr lang="en-US" sz="2400" b="1" dirty="0">
                <a:latin typeface="Arial Narrow"/>
                <a:cs typeface="Arial Narrow"/>
              </a:rPr>
              <a:t>Inferring</a:t>
            </a:r>
          </a:p>
        </p:txBody>
      </p:sp>
      <p:cxnSp>
        <p:nvCxnSpPr>
          <p:cNvPr id="43" name="Straight Connector 26"/>
          <p:cNvCxnSpPr>
            <a:cxnSpLocks noChangeShapeType="1"/>
          </p:cNvCxnSpPr>
          <p:nvPr/>
        </p:nvCxnSpPr>
        <p:spPr bwMode="auto">
          <a:xfrm flipH="1" flipV="1">
            <a:off x="5334000" y="4343401"/>
            <a:ext cx="609600" cy="76199"/>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1" name="Title 4"/>
          <p:cNvSpPr>
            <a:spLocks noGrp="1"/>
          </p:cNvSpPr>
          <p:nvPr>
            <p:ph type="title"/>
          </p:nvPr>
        </p:nvSpPr>
        <p:spPr>
          <a:xfrm>
            <a:off x="-152400" y="41801"/>
            <a:ext cx="8839200" cy="1143000"/>
          </a:xfrm>
        </p:spPr>
        <p:txBody>
          <a:bodyPr>
            <a:normAutofit/>
          </a:bodyPr>
          <a:lstStyle/>
          <a:p>
            <a:r>
              <a:rPr lang="en-US" b="1" dirty="0">
                <a:solidFill>
                  <a:srgbClr val="1F4C7F"/>
                </a:solidFill>
              </a:rPr>
              <a:t>Practical Impact of My Research</a:t>
            </a:r>
          </a:p>
        </p:txBody>
      </p:sp>
      <p:sp>
        <p:nvSpPr>
          <p:cNvPr id="44" name="TextBox 43"/>
          <p:cNvSpPr txBox="1"/>
          <p:nvPr/>
        </p:nvSpPr>
        <p:spPr>
          <a:xfrm>
            <a:off x="3657607" y="5334000"/>
            <a:ext cx="1063663" cy="461665"/>
          </a:xfrm>
          <a:prstGeom prst="rect">
            <a:avLst/>
          </a:prstGeom>
          <a:noFill/>
        </p:spPr>
        <p:txBody>
          <a:bodyPr wrap="none" lIns="91407" tIns="45704" rIns="91407" bIns="45704" rtlCol="0">
            <a:spAutoFit/>
          </a:bodyPr>
          <a:lstStyle/>
          <a:p>
            <a:r>
              <a:rPr lang="en-US" sz="2400" b="1" dirty="0">
                <a:latin typeface="Arial Narrow"/>
                <a:cs typeface="Arial Narrow"/>
              </a:rPr>
              <a:t>Testing</a:t>
            </a:r>
          </a:p>
        </p:txBody>
      </p:sp>
      <p:cxnSp>
        <p:nvCxnSpPr>
          <p:cNvPr id="47" name="Straight Connector 26"/>
          <p:cNvCxnSpPr>
            <a:cxnSpLocks noChangeShapeType="1"/>
            <a:stCxn id="44" idx="0"/>
          </p:cNvCxnSpPr>
          <p:nvPr/>
        </p:nvCxnSpPr>
        <p:spPr bwMode="auto">
          <a:xfrm flipV="1">
            <a:off x="4189432" y="4665138"/>
            <a:ext cx="450288" cy="668862"/>
          </a:xfrm>
          <a:prstGeom prst="line">
            <a:avLst/>
          </a:prstGeom>
          <a:noFill/>
          <a:ln w="76200">
            <a:solidFill>
              <a:srgbClr val="FF6600"/>
            </a:solidFill>
            <a:round/>
            <a:headEnd type="oval" w="med" len="med"/>
            <a:tailEnd type="oval" w="med" len="med"/>
          </a:ln>
          <a:extLst>
            <a:ext uri="{909E8E84-426E-40dd-AFC4-6F175D3DCCD1}">
              <a14:hiddenFill xmlns="" xmlns:a14="http://schemas.microsoft.com/office/drawing/2010/main">
                <a:noFill/>
              </a14:hiddenFill>
            </a:ext>
          </a:extLst>
        </p:spPr>
      </p:cxnSp>
      <p:sp>
        <p:nvSpPr>
          <p:cNvPr id="49" name="TextBox 48"/>
          <p:cNvSpPr txBox="1"/>
          <p:nvPr/>
        </p:nvSpPr>
        <p:spPr>
          <a:xfrm>
            <a:off x="5830802" y="1981200"/>
            <a:ext cx="2127743" cy="769441"/>
          </a:xfrm>
          <a:prstGeom prst="rect">
            <a:avLst/>
          </a:prstGeom>
          <a:noFill/>
        </p:spPr>
        <p:txBody>
          <a:bodyPr wrap="none" lIns="91407" tIns="45704" rIns="91407" bIns="45704" rtlCol="0">
            <a:spAutoFit/>
          </a:bodyPr>
          <a:lstStyle/>
          <a:p>
            <a:r>
              <a:rPr lang="en-US" b="1" dirty="0">
                <a:solidFill>
                  <a:schemeClr val="accent2"/>
                </a:solidFill>
              </a:rPr>
              <a:t>- ship</a:t>
            </a:r>
          </a:p>
          <a:p>
            <a:r>
              <a:rPr lang="en-US" b="1" dirty="0">
                <a:solidFill>
                  <a:schemeClr val="accent2"/>
                </a:solidFill>
              </a:rPr>
              <a:t>- ship/ongoing</a:t>
            </a:r>
          </a:p>
        </p:txBody>
      </p:sp>
      <p:sp>
        <p:nvSpPr>
          <p:cNvPr id="50" name="TextBox 49"/>
          <p:cNvSpPr txBox="1"/>
          <p:nvPr/>
        </p:nvSpPr>
        <p:spPr>
          <a:xfrm>
            <a:off x="6019801" y="4639735"/>
            <a:ext cx="3276600" cy="1631216"/>
          </a:xfrm>
          <a:prstGeom prst="rect">
            <a:avLst/>
          </a:prstGeom>
          <a:noFill/>
        </p:spPr>
        <p:txBody>
          <a:bodyPr wrap="square" lIns="91407" tIns="45704" rIns="91407" bIns="45704" rtlCol="0">
            <a:spAutoFit/>
          </a:bodyPr>
          <a:lstStyle/>
          <a:p>
            <a:r>
              <a:rPr lang="en-US" sz="2000" b="1" dirty="0">
                <a:solidFill>
                  <a:schemeClr val="accent2"/>
                </a:solidFill>
              </a:rPr>
              <a:t>- influenced Java and .NET official </a:t>
            </a:r>
            <a:r>
              <a:rPr lang="en-US" sz="2000" b="1" dirty="0" err="1">
                <a:solidFill>
                  <a:schemeClr val="accent2"/>
                </a:solidFill>
              </a:rPr>
              <a:t>concurency</a:t>
            </a:r>
            <a:r>
              <a:rPr lang="en-US" sz="2000" b="1" dirty="0">
                <a:solidFill>
                  <a:schemeClr val="accent2"/>
                </a:solidFill>
              </a:rPr>
              <a:t> libraries</a:t>
            </a:r>
          </a:p>
          <a:p>
            <a:r>
              <a:rPr lang="en-US" sz="2000" b="1" dirty="0">
                <a:solidFill>
                  <a:schemeClr val="accent2"/>
                </a:solidFill>
              </a:rPr>
              <a:t>-</a:t>
            </a:r>
            <a:r>
              <a:rPr lang="en-US" sz="2000" b="1" dirty="0" err="1">
                <a:solidFill>
                  <a:schemeClr val="accent2"/>
                </a:solidFill>
              </a:rPr>
              <a:t>learnparallelism.net</a:t>
            </a:r>
            <a:r>
              <a:rPr lang="en-US" sz="2000" b="1" dirty="0">
                <a:solidFill>
                  <a:schemeClr val="accent2"/>
                </a:solidFill>
              </a:rPr>
              <a:t> 30,000 visitors in 6 </a:t>
            </a:r>
            <a:r>
              <a:rPr lang="en-US" sz="2000" b="1" dirty="0" err="1">
                <a:solidFill>
                  <a:schemeClr val="accent2"/>
                </a:solidFill>
              </a:rPr>
              <a:t>mo</a:t>
            </a:r>
            <a:endParaRPr lang="en-US" sz="2000" b="1" dirty="0">
              <a:solidFill>
                <a:schemeClr val="accent2"/>
              </a:solidFill>
            </a:endParaRPr>
          </a:p>
        </p:txBody>
      </p:sp>
      <p:sp>
        <p:nvSpPr>
          <p:cNvPr id="51" name="TextBox 50"/>
          <p:cNvSpPr txBox="1"/>
          <p:nvPr/>
        </p:nvSpPr>
        <p:spPr>
          <a:xfrm>
            <a:off x="3352800" y="5745778"/>
            <a:ext cx="3043811" cy="430887"/>
          </a:xfrm>
          <a:prstGeom prst="rect">
            <a:avLst/>
          </a:prstGeom>
          <a:noFill/>
        </p:spPr>
        <p:txBody>
          <a:bodyPr wrap="square" lIns="91407" tIns="45704" rIns="91407" bIns="45704" rtlCol="0">
            <a:spAutoFit/>
          </a:bodyPr>
          <a:lstStyle/>
          <a:p>
            <a:r>
              <a:rPr lang="en-US" b="1" dirty="0">
                <a:solidFill>
                  <a:srgbClr val="333399"/>
                </a:solidFill>
              </a:rPr>
              <a:t>testing infra at</a:t>
            </a:r>
          </a:p>
        </p:txBody>
      </p:sp>
      <p:sp>
        <p:nvSpPr>
          <p:cNvPr id="52" name="TextBox 51"/>
          <p:cNvSpPr txBox="1"/>
          <p:nvPr/>
        </p:nvSpPr>
        <p:spPr>
          <a:xfrm>
            <a:off x="16933" y="6388108"/>
            <a:ext cx="2743200" cy="430887"/>
          </a:xfrm>
          <a:prstGeom prst="rect">
            <a:avLst/>
          </a:prstGeom>
          <a:solidFill>
            <a:schemeClr val="bg1"/>
          </a:solidFill>
        </p:spPr>
        <p:txBody>
          <a:bodyPr wrap="square" lIns="91407" tIns="45704" rIns="91407" bIns="45704" rtlCol="0">
            <a:spAutoFit/>
          </a:bodyPr>
          <a:lstStyle/>
          <a:p>
            <a:endParaRPr lang="en-US" b="1" dirty="0">
              <a:solidFill>
                <a:srgbClr val="C0504D"/>
              </a:solidFill>
            </a:endParaRPr>
          </a:p>
        </p:txBody>
      </p:sp>
      <p:sp>
        <p:nvSpPr>
          <p:cNvPr id="54" name="TextBox 53"/>
          <p:cNvSpPr txBox="1"/>
          <p:nvPr/>
        </p:nvSpPr>
        <p:spPr>
          <a:xfrm>
            <a:off x="1" y="2133600"/>
            <a:ext cx="1814895" cy="1446550"/>
          </a:xfrm>
          <a:prstGeom prst="rect">
            <a:avLst/>
          </a:prstGeom>
          <a:noFill/>
        </p:spPr>
        <p:txBody>
          <a:bodyPr wrap="none" lIns="91407" tIns="45704" rIns="91407" bIns="45704" rtlCol="0">
            <a:spAutoFit/>
          </a:bodyPr>
          <a:lstStyle/>
          <a:p>
            <a:r>
              <a:rPr lang="en-US" b="1" dirty="0">
                <a:solidFill>
                  <a:schemeClr val="accent2"/>
                </a:solidFill>
              </a:rPr>
              <a:t>- used at </a:t>
            </a:r>
          </a:p>
          <a:p>
            <a:r>
              <a:rPr lang="en-US" b="1" dirty="0">
                <a:solidFill>
                  <a:schemeClr val="accent2"/>
                </a:solidFill>
              </a:rPr>
              <a:t> </a:t>
            </a:r>
          </a:p>
          <a:p>
            <a:r>
              <a:rPr lang="en-US" b="1" dirty="0">
                <a:solidFill>
                  <a:schemeClr val="accent2"/>
                </a:solidFill>
              </a:rPr>
              <a:t>- dozen labs</a:t>
            </a:r>
          </a:p>
          <a:p>
            <a:endParaRPr lang="en-US" b="1" dirty="0">
              <a:solidFill>
                <a:schemeClr val="accent2"/>
              </a:solidFill>
            </a:endParaRPr>
          </a:p>
        </p:txBody>
      </p:sp>
      <p:sp>
        <p:nvSpPr>
          <p:cNvPr id="56" name="TextBox 55"/>
          <p:cNvSpPr txBox="1"/>
          <p:nvPr/>
        </p:nvSpPr>
        <p:spPr>
          <a:xfrm>
            <a:off x="-25393" y="5724605"/>
            <a:ext cx="2599289" cy="1107996"/>
          </a:xfrm>
          <a:prstGeom prst="rect">
            <a:avLst/>
          </a:prstGeom>
          <a:noFill/>
        </p:spPr>
        <p:txBody>
          <a:bodyPr wrap="none" lIns="91407" tIns="45704" rIns="91407" bIns="45704" rtlCol="0">
            <a:spAutoFit/>
          </a:bodyPr>
          <a:lstStyle/>
          <a:p>
            <a:r>
              <a:rPr lang="en-US" b="1" dirty="0">
                <a:solidFill>
                  <a:srgbClr val="333399"/>
                </a:solidFill>
              </a:rPr>
              <a:t>first open-source </a:t>
            </a:r>
          </a:p>
          <a:p>
            <a:r>
              <a:rPr lang="en-US" b="1" dirty="0">
                <a:solidFill>
                  <a:srgbClr val="333399"/>
                </a:solidFill>
              </a:rPr>
              <a:t>refactoring</a:t>
            </a:r>
          </a:p>
          <a:p>
            <a:r>
              <a:rPr lang="en-US" b="1" dirty="0">
                <a:solidFill>
                  <a:srgbClr val="333399"/>
                </a:solidFill>
              </a:rPr>
              <a:t>17,000 downloads</a:t>
            </a:r>
          </a:p>
        </p:txBody>
      </p:sp>
      <p:sp>
        <p:nvSpPr>
          <p:cNvPr id="57" name="TextBox 56"/>
          <p:cNvSpPr txBox="1"/>
          <p:nvPr/>
        </p:nvSpPr>
        <p:spPr>
          <a:xfrm>
            <a:off x="12701" y="4267200"/>
            <a:ext cx="3082895" cy="1107996"/>
          </a:xfrm>
          <a:prstGeom prst="rect">
            <a:avLst/>
          </a:prstGeom>
          <a:noFill/>
        </p:spPr>
        <p:txBody>
          <a:bodyPr wrap="none" lIns="91407" tIns="45704" rIns="91407" bIns="45704" rtlCol="0">
            <a:spAutoFit/>
          </a:bodyPr>
          <a:lstStyle/>
          <a:p>
            <a:r>
              <a:rPr lang="en-US" b="1" dirty="0">
                <a:solidFill>
                  <a:srgbClr val="C0504D"/>
                </a:solidFill>
              </a:rPr>
              <a:t>founded Workshop </a:t>
            </a:r>
          </a:p>
          <a:p>
            <a:r>
              <a:rPr lang="en-US" b="1" dirty="0">
                <a:solidFill>
                  <a:srgbClr val="C0504D"/>
                </a:solidFill>
              </a:rPr>
              <a:t>on Refactoring Tools, </a:t>
            </a:r>
          </a:p>
          <a:p>
            <a:r>
              <a:rPr lang="en-US" b="1" dirty="0" err="1">
                <a:solidFill>
                  <a:srgbClr val="C0504D"/>
                </a:solidFill>
              </a:rPr>
              <a:t>HotSwUp</a:t>
            </a:r>
            <a:endParaRPr lang="en-US" b="1" dirty="0">
              <a:solidFill>
                <a:srgbClr val="C0504D"/>
              </a:solidFill>
            </a:endParaRPr>
          </a:p>
        </p:txBody>
      </p:sp>
      <p:pic>
        <p:nvPicPr>
          <p:cNvPr id="33" name="Picture 32"/>
          <p:cNvPicPr>
            <a:picLocks noChangeAspect="1"/>
          </p:cNvPicPr>
          <p:nvPr/>
        </p:nvPicPr>
        <p:blipFill>
          <a:blip r:embed="rId8"/>
          <a:stretch>
            <a:fillRect/>
          </a:stretch>
        </p:blipFill>
        <p:spPr>
          <a:xfrm>
            <a:off x="7797490" y="2209800"/>
            <a:ext cx="1346510" cy="1346510"/>
          </a:xfrm>
          <a:prstGeom prst="rect">
            <a:avLst/>
          </a:prstGeom>
        </p:spPr>
      </p:pic>
      <p:pic>
        <p:nvPicPr>
          <p:cNvPr id="5" name="Picture 4"/>
          <p:cNvPicPr>
            <a:picLocks noChangeAspect="1"/>
          </p:cNvPicPr>
          <p:nvPr/>
        </p:nvPicPr>
        <p:blipFill>
          <a:blip r:embed="rId9"/>
          <a:stretch>
            <a:fillRect/>
          </a:stretch>
        </p:blipFill>
        <p:spPr>
          <a:xfrm>
            <a:off x="3352801" y="6172200"/>
            <a:ext cx="1778000" cy="366376"/>
          </a:xfrm>
          <a:prstGeom prst="rect">
            <a:avLst/>
          </a:prstGeom>
        </p:spPr>
      </p:pic>
      <p:sp>
        <p:nvSpPr>
          <p:cNvPr id="3" name="Slide Number Placeholder 2"/>
          <p:cNvSpPr>
            <a:spLocks noGrp="1"/>
          </p:cNvSpPr>
          <p:nvPr>
            <p:ph type="sldNum" sz="quarter" idx="10"/>
          </p:nvPr>
        </p:nvSpPr>
        <p:spPr/>
        <p:txBody>
          <a:bodyPr/>
          <a:lstStyle/>
          <a:p>
            <a:fld id="{9E09538B-8050-9642-BAB9-14094EB459F8}" type="slidenum">
              <a:rPr lang="en-US" smtClean="0"/>
              <a:t>89</a:t>
            </a:fld>
            <a:endParaRPr lang="en-US"/>
          </a:p>
        </p:txBody>
      </p:sp>
    </p:spTree>
    <p:custDataLst>
      <p:tags r:id="rId1"/>
    </p:custDataLst>
    <p:extLst>
      <p:ext uri="{BB962C8B-B14F-4D97-AF65-F5344CB8AC3E}">
        <p14:creationId xmlns:p14="http://schemas.microsoft.com/office/powerpoint/2010/main" val="3564008341"/>
      </p:ext>
    </p:extLst>
  </p:cSld>
  <p:clrMapOvr>
    <a:masterClrMapping/>
  </p:clrMapOvr>
  <mc:AlternateContent xmlns:mc="http://schemas.openxmlformats.org/markup-compatibility/2006" xmlns:p14="http://schemas.microsoft.com/office/powerpoint/2010/main">
    <mc:Choice Requires="p14">
      <p:transition spd="slow" p14:dur="2000" advTm="125027"/>
    </mc:Choice>
    <mc:Fallback xmlns="">
      <p:transition xmlns:p14="http://schemas.microsoft.com/office/powerpoint/2010/main" spd="slow" advTm="1250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4" grpId="0"/>
      <p:bldP spid="56" grpId="0"/>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solidFill>
                  <a:srgbClr val="1F4C7F"/>
                </a:solidFill>
              </a:rPr>
              <a:t>Our New Work on Inferring </a:t>
            </a:r>
            <a:r>
              <a:rPr lang="en-US" b="1" dirty="0" err="1">
                <a:solidFill>
                  <a:srgbClr val="1F4C7F"/>
                </a:solidFill>
              </a:rPr>
              <a:t>Refactorings</a:t>
            </a:r>
            <a:endParaRPr lang="en-US" b="1" dirty="0">
              <a:solidFill>
                <a:srgbClr val="1F4C7F"/>
              </a:solidFill>
            </a:endParaRPr>
          </a:p>
        </p:txBody>
      </p:sp>
      <p:sp>
        <p:nvSpPr>
          <p:cNvPr id="6" name="Content Placeholder 5"/>
          <p:cNvSpPr>
            <a:spLocks noGrp="1"/>
          </p:cNvSpPr>
          <p:nvPr>
            <p:ph idx="1"/>
          </p:nvPr>
        </p:nvSpPr>
        <p:spPr>
          <a:xfrm>
            <a:off x="457200" y="1143000"/>
            <a:ext cx="8686800" cy="4711700"/>
          </a:xfrm>
        </p:spPr>
        <p:txBody>
          <a:bodyPr/>
          <a:lstStyle/>
          <a:p>
            <a:pPr marL="0" lvl="2" indent="0">
              <a:buNone/>
            </a:pPr>
            <a:endParaRPr lang="en-US" sz="1000" b="1" dirty="0"/>
          </a:p>
          <a:p>
            <a:pPr marL="0" lvl="2" indent="0">
              <a:buNone/>
            </a:pPr>
            <a:endParaRPr lang="en-US" b="1" dirty="0"/>
          </a:p>
          <a:p>
            <a:pPr marL="0" lvl="2" indent="0">
              <a:buNone/>
            </a:pPr>
            <a:endParaRPr lang="en-US" b="1" dirty="0"/>
          </a:p>
          <a:p>
            <a:pPr marL="0" lvl="2" indent="0">
              <a:buNone/>
            </a:pPr>
            <a:endParaRPr lang="en-US" sz="1000"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4" name="Slide Number Placeholder 3"/>
          <p:cNvSpPr>
            <a:spLocks noGrp="1"/>
          </p:cNvSpPr>
          <p:nvPr>
            <p:ph type="sldNum" sz="quarter" idx="10"/>
          </p:nvPr>
        </p:nvSpPr>
        <p:spPr/>
        <p:txBody>
          <a:bodyPr/>
          <a:lstStyle/>
          <a:p>
            <a:fld id="{9E09538B-8050-9642-BAB9-14094EB459F8}" type="slidenum">
              <a:rPr lang="en-US" smtClean="0"/>
              <a:t>9</a:t>
            </a:fld>
            <a:endParaRPr lang="en-US"/>
          </a:p>
        </p:txBody>
      </p:sp>
      <p:sp>
        <p:nvSpPr>
          <p:cNvPr id="2" name="Rectangle 1"/>
          <p:cNvSpPr/>
          <p:nvPr/>
        </p:nvSpPr>
        <p:spPr>
          <a:xfrm>
            <a:off x="285855" y="1371600"/>
            <a:ext cx="9029490" cy="5078313"/>
          </a:xfrm>
          <a:prstGeom prst="rect">
            <a:avLst/>
          </a:prstGeom>
        </p:spPr>
        <p:txBody>
          <a:bodyPr wrap="square">
            <a:spAutoFit/>
          </a:bodyPr>
          <a:lstStyle/>
          <a:p>
            <a:r>
              <a:rPr lang="en-US" b="1" dirty="0" err="1">
                <a:latin typeface="+mn-lt"/>
              </a:rPr>
              <a:t>RefactoringMiner</a:t>
            </a:r>
            <a:r>
              <a:rPr lang="en-US" dirty="0">
                <a:latin typeface="+mn-lt"/>
              </a:rPr>
              <a:t>: commit-based detection </a:t>
            </a:r>
            <a:r>
              <a:rPr lang="en-US" b="1" dirty="0">
                <a:solidFill>
                  <a:srgbClr val="C00000"/>
                </a:solidFill>
                <a:latin typeface="+mn-lt"/>
              </a:rPr>
              <a:t>[ICSE’18]</a:t>
            </a:r>
          </a:p>
          <a:p>
            <a:pPr lvl="1"/>
            <a:r>
              <a:rPr lang="en-US" b="1" dirty="0">
                <a:latin typeface="+mn-lt"/>
              </a:rPr>
              <a:t>No similarity thresholds</a:t>
            </a:r>
          </a:p>
          <a:p>
            <a:pPr lvl="1"/>
            <a:r>
              <a:rPr lang="en-US" b="1" dirty="0">
                <a:latin typeface="+mn-lt"/>
              </a:rPr>
              <a:t>High accuracy</a:t>
            </a:r>
            <a:r>
              <a:rPr lang="en-US" dirty="0">
                <a:latin typeface="+mn-lt"/>
              </a:rPr>
              <a:t>: 98% precision, 87% recall</a:t>
            </a:r>
          </a:p>
          <a:p>
            <a:pPr lvl="1"/>
            <a:r>
              <a:rPr lang="en-US" b="1" dirty="0">
                <a:latin typeface="+mn-lt"/>
              </a:rPr>
              <a:t>Ultra-fast</a:t>
            </a:r>
            <a:r>
              <a:rPr lang="en-US" dirty="0">
                <a:latin typeface="+mn-lt"/>
              </a:rPr>
              <a:t>: 58ms on median per commit</a:t>
            </a:r>
          </a:p>
          <a:p>
            <a:pPr lvl="1"/>
            <a:r>
              <a:rPr lang="en-US" b="1" dirty="0">
                <a:latin typeface="+mn-lt"/>
              </a:rPr>
              <a:t>Better than previous state-of-the-art</a:t>
            </a:r>
            <a:r>
              <a:rPr lang="en-US" dirty="0">
                <a:latin typeface="+mn-lt"/>
              </a:rPr>
              <a:t>: +22% precision, 7x faster</a:t>
            </a:r>
          </a:p>
          <a:p>
            <a:endParaRPr lang="en-US" b="1" dirty="0">
              <a:latin typeface="+mn-lt"/>
            </a:endParaRPr>
          </a:p>
          <a:p>
            <a:endParaRPr lang="en-US" b="1" dirty="0">
              <a:latin typeface="+mn-lt"/>
            </a:endParaRPr>
          </a:p>
          <a:p>
            <a:r>
              <a:rPr lang="en-US" b="1" dirty="0">
                <a:latin typeface="+mn-lt"/>
              </a:rPr>
              <a:t>Largest and least biased refactoring oracle</a:t>
            </a:r>
            <a:r>
              <a:rPr lang="en-US" dirty="0">
                <a:latin typeface="+mn-lt"/>
              </a:rPr>
              <a:t> up to date</a:t>
            </a:r>
          </a:p>
          <a:p>
            <a:pPr lvl="1"/>
            <a:r>
              <a:rPr lang="en-US" b="1" dirty="0">
                <a:latin typeface="+mn-lt"/>
              </a:rPr>
              <a:t>3188</a:t>
            </a:r>
            <a:r>
              <a:rPr lang="en-US" dirty="0">
                <a:latin typeface="+mn-lt"/>
              </a:rPr>
              <a:t> true refactoring instances, </a:t>
            </a:r>
            <a:r>
              <a:rPr lang="en-US" b="1" dirty="0">
                <a:latin typeface="+mn-lt"/>
              </a:rPr>
              <a:t>185</a:t>
            </a:r>
            <a:r>
              <a:rPr lang="en-US" dirty="0">
                <a:latin typeface="+mn-lt"/>
              </a:rPr>
              <a:t> open-source projects</a:t>
            </a:r>
          </a:p>
          <a:p>
            <a:pPr lvl="1"/>
            <a:endParaRPr lang="en-US" sz="2000" dirty="0">
              <a:latin typeface="+mn-lt"/>
            </a:endParaRPr>
          </a:p>
          <a:p>
            <a:pPr lvl="1"/>
            <a:endParaRPr lang="en-US" sz="2000" b="1" dirty="0">
              <a:latin typeface="+mn-lt"/>
            </a:endParaRPr>
          </a:p>
          <a:p>
            <a:r>
              <a:rPr lang="en-US" b="1" dirty="0"/>
              <a:t>Enabling other researchers: </a:t>
            </a:r>
          </a:p>
          <a:p>
            <a:r>
              <a:rPr lang="en-US" b="1" dirty="0"/>
              <a:t>     21 papers by others, within 1 year of our release</a:t>
            </a:r>
            <a:endParaRPr lang="en-US" dirty="0"/>
          </a:p>
          <a:p>
            <a:pPr lvl="1"/>
            <a:endParaRPr lang="en-US" sz="2000" dirty="0">
              <a:latin typeface="+mn-lt"/>
            </a:endParaRPr>
          </a:p>
          <a:p>
            <a:pPr lvl="1"/>
            <a:endParaRPr lang="en-US" dirty="0">
              <a:latin typeface="+mn-lt"/>
            </a:endParaRPr>
          </a:p>
        </p:txBody>
      </p:sp>
      <p:pic>
        <p:nvPicPr>
          <p:cNvPr id="7" name="Picture 6">
            <a:extLst>
              <a:ext uri="{FF2B5EF4-FFF2-40B4-BE49-F238E27FC236}">
                <a16:creationId xmlns:a16="http://schemas.microsoft.com/office/drawing/2014/main" id="{2EE02A4D-7CDC-834B-8B12-92A4A384B390}"/>
              </a:ext>
            </a:extLst>
          </p:cNvPr>
          <p:cNvPicPr>
            <a:picLocks noChangeAspect="1"/>
          </p:cNvPicPr>
          <p:nvPr/>
        </p:nvPicPr>
        <p:blipFill>
          <a:blip r:embed="rId4"/>
          <a:stretch>
            <a:fillRect/>
          </a:stretch>
        </p:blipFill>
        <p:spPr>
          <a:xfrm>
            <a:off x="8004123" y="3113314"/>
            <a:ext cx="1292277" cy="3325713"/>
          </a:xfrm>
          <a:prstGeom prst="rect">
            <a:avLst/>
          </a:prstGeom>
        </p:spPr>
      </p:pic>
    </p:spTree>
    <p:custDataLst>
      <p:tags r:id="rId1"/>
    </p:custDataLst>
    <p:extLst>
      <p:ext uri="{BB962C8B-B14F-4D97-AF65-F5344CB8AC3E}">
        <p14:creationId xmlns:p14="http://schemas.microsoft.com/office/powerpoint/2010/main" val="1279739443"/>
      </p:ext>
    </p:extLst>
  </p:cSld>
  <p:clrMapOvr>
    <a:masterClrMapping/>
  </p:clrMapOvr>
  <mc:AlternateContent xmlns:mc="http://schemas.openxmlformats.org/markup-compatibility/2006" xmlns:p14="http://schemas.microsoft.com/office/powerpoint/2010/main">
    <mc:Choice Requires="p14">
      <p:transition spd="slow" p14:dur="2000" advTm="187779"/>
    </mc:Choice>
    <mc:Fallback xmlns="">
      <p:transition spd="slow" advTm="187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Collaborators</a:t>
            </a:r>
          </a:p>
        </p:txBody>
      </p:sp>
      <p:sp>
        <p:nvSpPr>
          <p:cNvPr id="6" name="Content Placeholder 5"/>
          <p:cNvSpPr>
            <a:spLocks noGrp="1"/>
          </p:cNvSpPr>
          <p:nvPr>
            <p:ph sz="half" idx="1"/>
          </p:nvPr>
        </p:nvSpPr>
        <p:spPr>
          <a:xfrm>
            <a:off x="457200" y="1066800"/>
            <a:ext cx="4038600" cy="4711700"/>
          </a:xfrm>
        </p:spPr>
        <p:txBody>
          <a:bodyPr/>
          <a:lstStyle/>
          <a:p>
            <a:r>
              <a:rPr lang="en-US" sz="1000" b="1" dirty="0">
                <a:solidFill>
                  <a:srgbClr val="CA2800"/>
                </a:solidFill>
              </a:rPr>
              <a:t>Alexandria Shearer (</a:t>
            </a:r>
            <a:r>
              <a:rPr lang="en-US" sz="1000" b="1" dirty="0" err="1">
                <a:solidFill>
                  <a:srgbClr val="CA2800"/>
                </a:solidFill>
              </a:rPr>
              <a:t>ugrad</a:t>
            </a:r>
            <a:r>
              <a:rPr lang="en-US" sz="1000" b="1" dirty="0">
                <a:solidFill>
                  <a:srgbClr val="CA2800"/>
                </a:solidFill>
              </a:rPr>
              <a:t>)</a:t>
            </a:r>
          </a:p>
          <a:p>
            <a:r>
              <a:rPr lang="en-US" sz="1000" b="1" dirty="0" err="1">
                <a:solidFill>
                  <a:srgbClr val="CA2800"/>
                </a:solidFill>
              </a:rPr>
              <a:t>Anda</a:t>
            </a:r>
            <a:r>
              <a:rPr lang="en-US" sz="1000" b="1" dirty="0">
                <a:solidFill>
                  <a:srgbClr val="CA2800"/>
                </a:solidFill>
              </a:rPr>
              <a:t> </a:t>
            </a:r>
            <a:r>
              <a:rPr lang="en-US" sz="1000" b="1" dirty="0" err="1">
                <a:solidFill>
                  <a:srgbClr val="CA2800"/>
                </a:solidFill>
              </a:rPr>
              <a:t>Bereckzy</a:t>
            </a:r>
            <a:r>
              <a:rPr lang="en-US" sz="1000" b="1" dirty="0">
                <a:solidFill>
                  <a:srgbClr val="CA2800"/>
                </a:solidFill>
              </a:rPr>
              <a:t> (</a:t>
            </a:r>
            <a:r>
              <a:rPr lang="en-US" sz="1000" b="1" dirty="0" err="1">
                <a:solidFill>
                  <a:srgbClr val="CA2800"/>
                </a:solidFill>
              </a:rPr>
              <a:t>ugrad</a:t>
            </a:r>
            <a:r>
              <a:rPr lang="en-US" sz="1000" b="1" dirty="0">
                <a:solidFill>
                  <a:srgbClr val="CA2800"/>
                </a:solidFill>
              </a:rPr>
              <a:t>)</a:t>
            </a:r>
          </a:p>
          <a:p>
            <a:r>
              <a:rPr lang="en-US" sz="1000" b="1" dirty="0">
                <a:solidFill>
                  <a:srgbClr val="CA2800"/>
                </a:solidFill>
              </a:rPr>
              <a:t>Lyle Franklin (</a:t>
            </a:r>
            <a:r>
              <a:rPr lang="en-US" sz="1000" b="1" dirty="0" err="1">
                <a:solidFill>
                  <a:srgbClr val="CA2800"/>
                </a:solidFill>
              </a:rPr>
              <a:t>ugrad</a:t>
            </a:r>
            <a:r>
              <a:rPr lang="en-US" sz="1000" b="1" dirty="0">
                <a:solidFill>
                  <a:srgbClr val="CA2800"/>
                </a:solidFill>
              </a:rPr>
              <a:t>)</a:t>
            </a:r>
          </a:p>
          <a:p>
            <a:r>
              <a:rPr lang="en-US" sz="1000" b="1" dirty="0">
                <a:solidFill>
                  <a:srgbClr val="CA2800"/>
                </a:solidFill>
              </a:rPr>
              <a:t>Alex </a:t>
            </a:r>
            <a:r>
              <a:rPr lang="en-US" sz="1000" b="1" dirty="0" err="1">
                <a:solidFill>
                  <a:srgbClr val="CA2800"/>
                </a:solidFill>
              </a:rPr>
              <a:t>Gyori</a:t>
            </a:r>
            <a:r>
              <a:rPr lang="en-US" sz="1000" b="1" dirty="0">
                <a:solidFill>
                  <a:srgbClr val="CA2800"/>
                </a:solidFill>
              </a:rPr>
              <a:t> (</a:t>
            </a:r>
            <a:r>
              <a:rPr lang="en-US" sz="1000" b="1" dirty="0" err="1">
                <a:solidFill>
                  <a:srgbClr val="CA2800"/>
                </a:solidFill>
              </a:rPr>
              <a:t>ugrad</a:t>
            </a:r>
            <a:r>
              <a:rPr lang="en-US" sz="1000" b="1" dirty="0">
                <a:solidFill>
                  <a:srgbClr val="CA2800"/>
                </a:solidFill>
              </a:rPr>
              <a:t>)</a:t>
            </a:r>
          </a:p>
          <a:p>
            <a:r>
              <a:rPr lang="en-US" sz="1000" b="1" dirty="0">
                <a:solidFill>
                  <a:srgbClr val="CA2800"/>
                </a:solidFill>
              </a:rPr>
              <a:t>Alex </a:t>
            </a:r>
            <a:r>
              <a:rPr lang="en-US" sz="1000" b="1" dirty="0" err="1">
                <a:solidFill>
                  <a:srgbClr val="CA2800"/>
                </a:solidFill>
              </a:rPr>
              <a:t>Sikora</a:t>
            </a:r>
            <a:r>
              <a:rPr lang="en-US" sz="1000" b="1" dirty="0">
                <a:solidFill>
                  <a:srgbClr val="CA2800"/>
                </a:solidFill>
              </a:rPr>
              <a:t> (</a:t>
            </a:r>
            <a:r>
              <a:rPr lang="en-US" sz="1000" b="1" dirty="0" err="1">
                <a:solidFill>
                  <a:srgbClr val="CA2800"/>
                </a:solidFill>
              </a:rPr>
              <a:t>ugrad</a:t>
            </a:r>
            <a:r>
              <a:rPr lang="en-US" sz="1000" b="1" dirty="0">
                <a:solidFill>
                  <a:srgbClr val="CA2800"/>
                </a:solidFill>
              </a:rPr>
              <a:t>)</a:t>
            </a:r>
          </a:p>
          <a:p>
            <a:r>
              <a:rPr lang="en-US" sz="1000" b="1" dirty="0">
                <a:solidFill>
                  <a:srgbClr val="CA2800"/>
                </a:solidFill>
              </a:rPr>
              <a:t>John Marrero (</a:t>
            </a:r>
            <a:r>
              <a:rPr lang="en-US" sz="1000" b="1" dirty="0" err="1">
                <a:solidFill>
                  <a:srgbClr val="CA2800"/>
                </a:solidFill>
              </a:rPr>
              <a:t>ugrad</a:t>
            </a:r>
            <a:r>
              <a:rPr lang="en-US" sz="1000" b="1" dirty="0">
                <a:solidFill>
                  <a:srgbClr val="CA2800"/>
                </a:solidFill>
              </a:rPr>
              <a:t>)</a:t>
            </a:r>
          </a:p>
          <a:p>
            <a:r>
              <a:rPr lang="en-US" sz="1000" b="1" dirty="0" err="1">
                <a:solidFill>
                  <a:srgbClr val="CA2800"/>
                </a:solidFill>
              </a:rPr>
              <a:t>Mihai</a:t>
            </a:r>
            <a:r>
              <a:rPr lang="en-US" sz="1000" b="1" dirty="0">
                <a:solidFill>
                  <a:srgbClr val="CA2800"/>
                </a:solidFill>
              </a:rPr>
              <a:t> </a:t>
            </a:r>
            <a:r>
              <a:rPr lang="en-US" sz="1000" b="1" dirty="0" err="1">
                <a:solidFill>
                  <a:srgbClr val="CA2800"/>
                </a:solidFill>
              </a:rPr>
              <a:t>Tarce</a:t>
            </a:r>
            <a:r>
              <a:rPr lang="en-US" sz="1000" b="1" dirty="0">
                <a:solidFill>
                  <a:srgbClr val="CA2800"/>
                </a:solidFill>
              </a:rPr>
              <a:t> (</a:t>
            </a:r>
            <a:r>
              <a:rPr lang="en-US" sz="1000" b="1" dirty="0" err="1">
                <a:solidFill>
                  <a:srgbClr val="CA2800"/>
                </a:solidFill>
              </a:rPr>
              <a:t>ugrad</a:t>
            </a:r>
            <a:r>
              <a:rPr lang="en-US" sz="1000" b="1" dirty="0">
                <a:solidFill>
                  <a:srgbClr val="CA2800"/>
                </a:solidFill>
              </a:rPr>
              <a:t>)</a:t>
            </a:r>
          </a:p>
          <a:p>
            <a:r>
              <a:rPr lang="en-US" sz="1000" b="1" dirty="0">
                <a:solidFill>
                  <a:srgbClr val="CA2800"/>
                </a:solidFill>
              </a:rPr>
              <a:t>Jack Ma (</a:t>
            </a:r>
            <a:r>
              <a:rPr lang="en-US" sz="1000" b="1" dirty="0" err="1">
                <a:solidFill>
                  <a:srgbClr val="CA2800"/>
                </a:solidFill>
              </a:rPr>
              <a:t>ugrad</a:t>
            </a:r>
            <a:r>
              <a:rPr lang="en-US" sz="1000" b="1" dirty="0">
                <a:solidFill>
                  <a:srgbClr val="CA2800"/>
                </a:solidFill>
              </a:rPr>
              <a:t>)</a:t>
            </a:r>
          </a:p>
          <a:p>
            <a:r>
              <a:rPr lang="en-US" sz="1000" b="1" dirty="0" err="1">
                <a:solidFill>
                  <a:srgbClr val="CA2800"/>
                </a:solidFill>
              </a:rPr>
              <a:t>Lorand</a:t>
            </a:r>
            <a:r>
              <a:rPr lang="en-US" sz="1000" b="1" dirty="0">
                <a:solidFill>
                  <a:srgbClr val="CA2800"/>
                </a:solidFill>
              </a:rPr>
              <a:t> </a:t>
            </a:r>
            <a:r>
              <a:rPr lang="en-US" sz="1000" b="1" dirty="0" err="1">
                <a:solidFill>
                  <a:srgbClr val="CA2800"/>
                </a:solidFill>
              </a:rPr>
              <a:t>Szakacs</a:t>
            </a:r>
            <a:r>
              <a:rPr lang="en-US" sz="1000" b="1" dirty="0">
                <a:solidFill>
                  <a:srgbClr val="CA2800"/>
                </a:solidFill>
              </a:rPr>
              <a:t> (</a:t>
            </a:r>
            <a:r>
              <a:rPr lang="en-US" sz="1000" b="1" dirty="0" err="1">
                <a:solidFill>
                  <a:srgbClr val="CA2800"/>
                </a:solidFill>
              </a:rPr>
              <a:t>ugrad</a:t>
            </a:r>
            <a:r>
              <a:rPr lang="en-US" sz="1000" b="1" dirty="0">
                <a:solidFill>
                  <a:srgbClr val="CA2800"/>
                </a:solidFill>
              </a:rPr>
              <a:t>)</a:t>
            </a:r>
          </a:p>
          <a:p>
            <a:r>
              <a:rPr lang="en-US" sz="1000" b="1" dirty="0" err="1"/>
              <a:t>Sandro</a:t>
            </a:r>
            <a:r>
              <a:rPr lang="en-US" sz="1000" b="1" dirty="0"/>
              <a:t> </a:t>
            </a:r>
            <a:r>
              <a:rPr lang="en-US" sz="1000" b="1" dirty="0" err="1"/>
              <a:t>Badame</a:t>
            </a:r>
            <a:r>
              <a:rPr lang="en-US" sz="1000" b="1" dirty="0"/>
              <a:t> (MS)</a:t>
            </a:r>
          </a:p>
          <a:p>
            <a:r>
              <a:rPr lang="en-US" sz="1000" b="1" dirty="0"/>
              <a:t>Fredrik </a:t>
            </a:r>
            <a:r>
              <a:rPr lang="en-US" sz="1000" b="1" dirty="0" err="1"/>
              <a:t>Kjolstadt</a:t>
            </a:r>
            <a:r>
              <a:rPr lang="en-US" sz="1000" b="1" dirty="0"/>
              <a:t> (MS)</a:t>
            </a:r>
            <a:endParaRPr lang="en-US" sz="1000" dirty="0"/>
          </a:p>
          <a:p>
            <a:r>
              <a:rPr lang="en-US" sz="1000" b="1" dirty="0" err="1"/>
              <a:t>Kely</a:t>
            </a:r>
            <a:r>
              <a:rPr lang="en-US" sz="1000" b="1" dirty="0"/>
              <a:t> Garcia (MS)</a:t>
            </a:r>
            <a:endParaRPr lang="en-US" sz="1000" dirty="0"/>
          </a:p>
          <a:p>
            <a:r>
              <a:rPr lang="en-US" sz="1000" b="1" dirty="0" err="1"/>
              <a:t>Kashif</a:t>
            </a:r>
            <a:r>
              <a:rPr lang="en-US" sz="1000" b="1" dirty="0"/>
              <a:t> </a:t>
            </a:r>
            <a:r>
              <a:rPr lang="en-US" sz="1000" b="1" dirty="0" err="1"/>
              <a:t>Manzoor</a:t>
            </a:r>
            <a:r>
              <a:rPr lang="en-US" sz="1000" b="1" dirty="0"/>
              <a:t> (MS)</a:t>
            </a:r>
            <a:endParaRPr lang="en-US" sz="1000" dirty="0"/>
          </a:p>
          <a:p>
            <a:r>
              <a:rPr lang="en-US" sz="1000" b="1" dirty="0"/>
              <a:t>Can </a:t>
            </a:r>
            <a:r>
              <a:rPr lang="en-US" sz="1000" b="1" dirty="0" err="1"/>
              <a:t>Comertoglu</a:t>
            </a:r>
            <a:r>
              <a:rPr lang="en-US" sz="1000" b="1" dirty="0"/>
              <a:t> (MS)</a:t>
            </a:r>
          </a:p>
          <a:p>
            <a:r>
              <a:rPr lang="en-US" sz="1000" b="1" dirty="0"/>
              <a:t>Brett Daniel (PhD)</a:t>
            </a:r>
            <a:endParaRPr lang="en-US" sz="1000" dirty="0"/>
          </a:p>
          <a:p>
            <a:r>
              <a:rPr lang="en-US" sz="1000" b="1" dirty="0" err="1"/>
              <a:t>Stas</a:t>
            </a:r>
            <a:r>
              <a:rPr lang="en-US" sz="1000" b="1" dirty="0"/>
              <a:t> Negara (PhD)</a:t>
            </a:r>
          </a:p>
          <a:p>
            <a:r>
              <a:rPr lang="en-US" sz="1000" b="1" dirty="0" err="1"/>
              <a:t>Cosmin</a:t>
            </a:r>
            <a:r>
              <a:rPr lang="en-US" sz="1000" b="1" dirty="0"/>
              <a:t> </a:t>
            </a:r>
            <a:r>
              <a:rPr lang="en-US" sz="1000" b="1" dirty="0" err="1"/>
              <a:t>Radoi</a:t>
            </a:r>
            <a:r>
              <a:rPr lang="en-US" sz="1000" b="1" dirty="0"/>
              <a:t> (PhD)</a:t>
            </a:r>
          </a:p>
          <a:p>
            <a:r>
              <a:rPr lang="en-US" sz="1000" b="1" dirty="0" err="1"/>
              <a:t>Semih</a:t>
            </a:r>
            <a:r>
              <a:rPr lang="en-US" sz="1000" b="1" dirty="0"/>
              <a:t> </a:t>
            </a:r>
            <a:r>
              <a:rPr lang="en-US" sz="1000" b="1" dirty="0" err="1"/>
              <a:t>Okur</a:t>
            </a:r>
            <a:r>
              <a:rPr lang="en-US" sz="1000" b="1" dirty="0"/>
              <a:t> (PhD)</a:t>
            </a:r>
          </a:p>
          <a:p>
            <a:r>
              <a:rPr lang="en-US" sz="1000" b="1" dirty="0"/>
              <a:t>Yu Lin (PhD)</a:t>
            </a:r>
          </a:p>
          <a:p>
            <a:r>
              <a:rPr lang="en-US" sz="1000" b="1" dirty="0"/>
              <a:t>Rob </a:t>
            </a:r>
            <a:r>
              <a:rPr lang="en-US" sz="1000" b="1" dirty="0" err="1"/>
              <a:t>Bochinno</a:t>
            </a:r>
            <a:r>
              <a:rPr lang="en-US" sz="1000" b="1" dirty="0"/>
              <a:t> (PhD)</a:t>
            </a:r>
          </a:p>
          <a:p>
            <a:r>
              <a:rPr lang="en-US" sz="1000" b="1" dirty="0"/>
              <a:t>Mohsen </a:t>
            </a:r>
            <a:r>
              <a:rPr lang="en-US" sz="1000" b="1" dirty="0" err="1"/>
              <a:t>Vakillian</a:t>
            </a:r>
            <a:r>
              <a:rPr lang="en-US" sz="1000" b="1" dirty="0"/>
              <a:t> (PhD)</a:t>
            </a:r>
          </a:p>
          <a:p>
            <a:r>
              <a:rPr lang="en-US" sz="1000" b="1" dirty="0"/>
              <a:t>Stephen </a:t>
            </a:r>
            <a:r>
              <a:rPr lang="en-US" sz="1000" b="1" dirty="0" err="1"/>
              <a:t>Heumann</a:t>
            </a:r>
            <a:r>
              <a:rPr lang="en-US" sz="1000" b="1" dirty="0"/>
              <a:t> (PhD)</a:t>
            </a:r>
          </a:p>
          <a:p>
            <a:r>
              <a:rPr lang="en-US" sz="1000" b="1" dirty="0"/>
              <a:t>Jeff </a:t>
            </a:r>
            <a:r>
              <a:rPr lang="en-US" sz="1000" b="1" dirty="0" err="1"/>
              <a:t>Overbey</a:t>
            </a:r>
            <a:r>
              <a:rPr lang="en-US" sz="1000" b="1" dirty="0"/>
              <a:t> (PhD)</a:t>
            </a:r>
          </a:p>
          <a:p>
            <a:r>
              <a:rPr lang="en-US" sz="1000" b="1" dirty="0"/>
              <a:t>Ralph Johnson</a:t>
            </a:r>
            <a:endParaRPr lang="en-US" sz="1000" dirty="0"/>
          </a:p>
          <a:p>
            <a:r>
              <a:rPr lang="en-US" sz="1000" b="1" dirty="0" err="1"/>
              <a:t>Darko</a:t>
            </a:r>
            <a:r>
              <a:rPr lang="en-US" sz="1000" b="1" dirty="0"/>
              <a:t> </a:t>
            </a:r>
            <a:r>
              <a:rPr lang="en-US" sz="1000" b="1" dirty="0" err="1"/>
              <a:t>Marinov</a:t>
            </a:r>
            <a:endParaRPr lang="en-US" sz="1000" b="1" dirty="0"/>
          </a:p>
          <a:p>
            <a:r>
              <a:rPr lang="en-US" sz="1000" b="1" dirty="0"/>
              <a:t>Marc </a:t>
            </a:r>
            <a:r>
              <a:rPr lang="en-US" sz="1000" b="1" dirty="0" err="1"/>
              <a:t>Snir</a:t>
            </a:r>
            <a:endParaRPr lang="en-US" sz="1000" b="1" dirty="0"/>
          </a:p>
          <a:p>
            <a:r>
              <a:rPr lang="en-US" sz="1000" b="1" dirty="0"/>
              <a:t>Brian Bailey</a:t>
            </a:r>
          </a:p>
          <a:p>
            <a:r>
              <a:rPr lang="en-US" sz="1000" b="1" dirty="0" err="1"/>
              <a:t>Vikram</a:t>
            </a:r>
            <a:r>
              <a:rPr lang="en-US" sz="1000" b="1" dirty="0"/>
              <a:t> </a:t>
            </a:r>
            <a:r>
              <a:rPr lang="en-US" sz="1000" b="1" dirty="0" err="1"/>
              <a:t>Adve</a:t>
            </a:r>
            <a:endParaRPr lang="en-US" sz="1000" b="1" dirty="0"/>
          </a:p>
          <a:p>
            <a:r>
              <a:rPr lang="en-US" sz="1000" b="1" dirty="0" err="1"/>
              <a:t>Sarita</a:t>
            </a:r>
            <a:r>
              <a:rPr lang="en-US" sz="1000" b="1" dirty="0"/>
              <a:t> </a:t>
            </a:r>
            <a:r>
              <a:rPr lang="en-US" sz="1000" b="1" dirty="0" err="1"/>
              <a:t>Adve</a:t>
            </a:r>
            <a:endParaRPr lang="en-US" sz="1000" b="1" dirty="0"/>
          </a:p>
          <a:p>
            <a:endParaRPr lang="en-US" sz="1000" dirty="0"/>
          </a:p>
          <a:p>
            <a:endParaRPr lang="en-US" sz="1000" dirty="0"/>
          </a:p>
          <a:p>
            <a:pPr marL="0" indent="0">
              <a:buNone/>
            </a:pPr>
            <a:endParaRPr lang="en-US" sz="1000" dirty="0"/>
          </a:p>
        </p:txBody>
      </p:sp>
      <p:sp>
        <p:nvSpPr>
          <p:cNvPr id="7" name="Content Placeholder 6"/>
          <p:cNvSpPr>
            <a:spLocks noGrp="1"/>
          </p:cNvSpPr>
          <p:nvPr>
            <p:ph sz="half" idx="2"/>
          </p:nvPr>
        </p:nvSpPr>
        <p:spPr>
          <a:xfrm>
            <a:off x="4648200" y="1066800"/>
            <a:ext cx="4038600" cy="4711700"/>
          </a:xfrm>
        </p:spPr>
        <p:txBody>
          <a:bodyPr/>
          <a:lstStyle/>
          <a:p>
            <a:r>
              <a:rPr lang="en-US" sz="1600" b="1" dirty="0"/>
              <a:t>Frank Tip (U of Waterloo)</a:t>
            </a:r>
          </a:p>
          <a:p>
            <a:r>
              <a:rPr lang="en-US" sz="1600" b="1" dirty="0"/>
              <a:t>Julian Dolby (TJ Watson)</a:t>
            </a:r>
          </a:p>
          <a:p>
            <a:r>
              <a:rPr lang="en-US" sz="1600" b="1" dirty="0"/>
              <a:t>Danny </a:t>
            </a:r>
            <a:r>
              <a:rPr lang="en-US" sz="1600" b="1" dirty="0" err="1"/>
              <a:t>Soroker</a:t>
            </a:r>
            <a:r>
              <a:rPr lang="en-US" sz="1600" b="1" dirty="0"/>
              <a:t> (TJ Watson)</a:t>
            </a:r>
            <a:endParaRPr lang="en-US" sz="1600" dirty="0"/>
          </a:p>
          <a:p>
            <a:r>
              <a:rPr lang="en-US" sz="1600" b="1" dirty="0"/>
              <a:t>Ramón </a:t>
            </a:r>
            <a:r>
              <a:rPr lang="en-US" sz="1600" b="1" dirty="0" err="1"/>
              <a:t>Cáceres</a:t>
            </a:r>
            <a:r>
              <a:rPr lang="en-US" sz="1600" b="1" dirty="0"/>
              <a:t> (TJ Watson)</a:t>
            </a:r>
            <a:endParaRPr lang="en-US" sz="1600" dirty="0"/>
          </a:p>
          <a:p>
            <a:r>
              <a:rPr lang="en-US" sz="1600" b="1" dirty="0"/>
              <a:t>Andreas </a:t>
            </a:r>
            <a:r>
              <a:rPr lang="en-US" sz="1600" b="1" dirty="0" err="1"/>
              <a:t>Schade</a:t>
            </a:r>
            <a:r>
              <a:rPr lang="en-US" sz="1600" b="1" dirty="0"/>
              <a:t> (TJ Watson)</a:t>
            </a:r>
            <a:endParaRPr lang="en-US" sz="1600" dirty="0"/>
          </a:p>
          <a:p>
            <a:r>
              <a:rPr lang="en-US" sz="1600" b="1" dirty="0"/>
              <a:t>Susan </a:t>
            </a:r>
            <a:r>
              <a:rPr lang="en-US" sz="1600" b="1" dirty="0" err="1"/>
              <a:t>Spraragen</a:t>
            </a:r>
            <a:r>
              <a:rPr lang="en-US" sz="1600" b="1" dirty="0"/>
              <a:t> (TJ Watson)</a:t>
            </a:r>
            <a:endParaRPr lang="en-US" sz="1600" dirty="0"/>
          </a:p>
          <a:p>
            <a:r>
              <a:rPr lang="en-US" sz="1600" b="1" dirty="0" err="1"/>
              <a:t>Alpana</a:t>
            </a:r>
            <a:r>
              <a:rPr lang="en-US" sz="1600" b="1" dirty="0"/>
              <a:t> </a:t>
            </a:r>
            <a:r>
              <a:rPr lang="en-US" sz="1600" b="1" dirty="0" err="1"/>
              <a:t>Tiwari</a:t>
            </a:r>
            <a:r>
              <a:rPr lang="en-US" sz="1600" b="1" dirty="0"/>
              <a:t> (TJ Watson) </a:t>
            </a:r>
          </a:p>
          <a:p>
            <a:r>
              <a:rPr lang="en-US" sz="1600" b="1" dirty="0" err="1"/>
              <a:t>Tien</a:t>
            </a:r>
            <a:r>
              <a:rPr lang="en-US" sz="1600" b="1" dirty="0"/>
              <a:t> Nguyen (IA State)</a:t>
            </a:r>
            <a:endParaRPr lang="en-US" sz="1600" dirty="0"/>
          </a:p>
          <a:p>
            <a:r>
              <a:rPr lang="en-US" sz="1600" b="1" dirty="0"/>
              <a:t>Tao </a:t>
            </a:r>
            <a:r>
              <a:rPr lang="en-US" sz="1600" b="1" dirty="0" err="1"/>
              <a:t>Xie</a:t>
            </a:r>
            <a:r>
              <a:rPr lang="en-US" sz="1600" b="1" dirty="0"/>
              <a:t> (NCSU)</a:t>
            </a:r>
            <a:endParaRPr lang="en-US" sz="1600" dirty="0"/>
          </a:p>
          <a:p>
            <a:r>
              <a:rPr lang="en-US" sz="1600" b="1" dirty="0" err="1"/>
              <a:t>Kunal</a:t>
            </a:r>
            <a:r>
              <a:rPr lang="en-US" sz="1600" b="1" dirty="0"/>
              <a:t> </a:t>
            </a:r>
            <a:r>
              <a:rPr lang="en-US" sz="1600" b="1" dirty="0" err="1"/>
              <a:t>Taneja</a:t>
            </a:r>
            <a:r>
              <a:rPr lang="en-US" sz="1600" b="1" dirty="0"/>
              <a:t> (NCSU)</a:t>
            </a:r>
          </a:p>
          <a:p>
            <a:r>
              <a:rPr lang="en-US" sz="1600" b="1" dirty="0"/>
              <a:t>John Marrero (MIT)</a:t>
            </a:r>
          </a:p>
          <a:p>
            <a:r>
              <a:rPr lang="en-US" sz="1600" b="1" dirty="0"/>
              <a:t>Michael Ernst (U Washington)</a:t>
            </a:r>
          </a:p>
          <a:p>
            <a:r>
              <a:rPr lang="en-US" sz="1600" b="1" dirty="0"/>
              <a:t>Shay </a:t>
            </a:r>
            <a:r>
              <a:rPr lang="en-US" sz="1600" b="1" dirty="0" err="1"/>
              <a:t>Artzi</a:t>
            </a:r>
            <a:r>
              <a:rPr lang="en-US" sz="1600" b="1" dirty="0"/>
              <a:t> (MIT)</a:t>
            </a:r>
          </a:p>
          <a:p>
            <a:r>
              <a:rPr lang="en-US" sz="1600" b="1" dirty="0"/>
              <a:t>Adam </a:t>
            </a:r>
            <a:r>
              <a:rPr lang="en-US" sz="1600" b="1" dirty="0" err="1"/>
              <a:t>Kiezun</a:t>
            </a:r>
            <a:r>
              <a:rPr lang="en-US" sz="1600" b="1" dirty="0"/>
              <a:t> (MIT)</a:t>
            </a:r>
          </a:p>
          <a:p>
            <a:r>
              <a:rPr lang="en-US" sz="1600" b="1" dirty="0"/>
              <a:t>Marius </a:t>
            </a:r>
            <a:r>
              <a:rPr lang="en-US" sz="1600" b="1" dirty="0" err="1"/>
              <a:t>Minea</a:t>
            </a:r>
            <a:r>
              <a:rPr lang="en-US" sz="1600" b="1" dirty="0"/>
              <a:t> (UPT)</a:t>
            </a:r>
          </a:p>
          <a:p>
            <a:r>
              <a:rPr lang="en-US" sz="1600" b="1" dirty="0" err="1"/>
              <a:t>Iulian</a:t>
            </a:r>
            <a:r>
              <a:rPr lang="en-US" sz="1600" b="1" dirty="0"/>
              <a:t> </a:t>
            </a:r>
            <a:r>
              <a:rPr lang="en-US" sz="1600" b="1" dirty="0" err="1"/>
              <a:t>Neamtiu</a:t>
            </a:r>
            <a:r>
              <a:rPr lang="en-US" sz="1600" b="1" dirty="0"/>
              <a:t> (UC Riverside)</a:t>
            </a:r>
          </a:p>
          <a:p>
            <a:r>
              <a:rPr lang="en-US" sz="1600" b="1" dirty="0"/>
              <a:t>Bill Griswold (UCSD)</a:t>
            </a:r>
          </a:p>
          <a:p>
            <a:r>
              <a:rPr lang="en-US" sz="1600" b="1" dirty="0" err="1"/>
              <a:t>Vibhu</a:t>
            </a:r>
            <a:r>
              <a:rPr lang="en-US" sz="1600" b="1" dirty="0"/>
              <a:t> </a:t>
            </a:r>
            <a:r>
              <a:rPr lang="en-US" sz="1600" b="1" dirty="0" err="1"/>
              <a:t>Mohindra</a:t>
            </a:r>
            <a:r>
              <a:rPr lang="en-US" sz="1600" b="1" dirty="0"/>
              <a:t> </a:t>
            </a:r>
            <a:r>
              <a:rPr lang="en-US" sz="1600" dirty="0"/>
              <a:t>(ACL Wireless)</a:t>
            </a:r>
            <a:endParaRPr lang="en-US" sz="1600" b="1" dirty="0"/>
          </a:p>
          <a:p>
            <a:r>
              <a:rPr lang="en-US" sz="1600" b="1" dirty="0"/>
              <a:t>Jan </a:t>
            </a:r>
            <a:r>
              <a:rPr lang="en-US" sz="1600" b="1" dirty="0" err="1"/>
              <a:t>Lahoda</a:t>
            </a:r>
            <a:r>
              <a:rPr lang="en-US" sz="1600" b="1" dirty="0"/>
              <a:t> (Oracle)</a:t>
            </a:r>
          </a:p>
          <a:p>
            <a:endParaRPr lang="en-US" sz="1800" dirty="0"/>
          </a:p>
          <a:p>
            <a:endParaRPr lang="en-US" sz="1800" dirty="0"/>
          </a:p>
          <a:p>
            <a:pPr marL="0" indent="0">
              <a:buNone/>
            </a:pPr>
            <a:endParaRPr lang="en-US" sz="1800" dirty="0"/>
          </a:p>
        </p:txBody>
      </p:sp>
      <p:sp>
        <p:nvSpPr>
          <p:cNvPr id="4" name="Slide Number Placeholder 3"/>
          <p:cNvSpPr>
            <a:spLocks noGrp="1"/>
          </p:cNvSpPr>
          <p:nvPr>
            <p:ph type="sldNum" sz="quarter" idx="10"/>
          </p:nvPr>
        </p:nvSpPr>
        <p:spPr/>
        <p:txBody>
          <a:bodyPr/>
          <a:lstStyle/>
          <a:p>
            <a:fld id="{9E09538B-8050-9642-BAB9-14094EB459F8}" type="slidenum">
              <a:rPr lang="en-US" smtClean="0"/>
              <a:t>90</a:t>
            </a:fld>
            <a:endParaRPr lang="en-US"/>
          </a:p>
        </p:txBody>
      </p:sp>
    </p:spTree>
    <p:extLst>
      <p:ext uri="{BB962C8B-B14F-4D97-AF65-F5344CB8AC3E}">
        <p14:creationId xmlns:p14="http://schemas.microsoft.com/office/powerpoint/2010/main" val="92806723"/>
      </p:ext>
    </p:extLst>
  </p:cSld>
  <p:clrMapOvr>
    <a:masterClrMapping/>
  </p:clrMapOvr>
  <mc:AlternateContent xmlns:mc="http://schemas.openxmlformats.org/markup-compatibility/2006" xmlns:p14="http://schemas.microsoft.com/office/powerpoint/2010/main">
    <mc:Choice Requires="p14">
      <p:transition spd="slow" p14:dur="2000" advTm="27894"/>
    </mc:Choice>
    <mc:Fallback xmlns="">
      <p:transition xmlns:p14="http://schemas.microsoft.com/office/powerpoint/2010/main" spd="slow" advTm="2789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6|20.9|52.4|1.3|5.4"/>
</p:tagLst>
</file>

<file path=ppt/tags/tag10.xml><?xml version="1.0" encoding="utf-8"?>
<p:tagLst xmlns:a="http://schemas.openxmlformats.org/drawingml/2006/main" xmlns:r="http://schemas.openxmlformats.org/officeDocument/2006/relationships" xmlns:p="http://schemas.openxmlformats.org/presentationml/2006/main">
  <p:tag name="TIMING" val="|69.2|15.5|8.2"/>
</p:tagLst>
</file>

<file path=ppt/tags/tag11.xml><?xml version="1.0" encoding="utf-8"?>
<p:tagLst xmlns:a="http://schemas.openxmlformats.org/drawingml/2006/main" xmlns:r="http://schemas.openxmlformats.org/officeDocument/2006/relationships" xmlns:p="http://schemas.openxmlformats.org/presentationml/2006/main">
  <p:tag name="TIMING" val="|7.2|17.6|20.2"/>
</p:tagLst>
</file>

<file path=ppt/tags/tag12.xml><?xml version="1.0" encoding="utf-8"?>
<p:tagLst xmlns:a="http://schemas.openxmlformats.org/drawingml/2006/main" xmlns:r="http://schemas.openxmlformats.org/officeDocument/2006/relationships" xmlns:p="http://schemas.openxmlformats.org/presentationml/2006/main">
  <p:tag name="TIMING" val="|37|8.4|6.4|6.8|8|8.1|79.3"/>
</p:tagLst>
</file>

<file path=ppt/tags/tag13.xml><?xml version="1.0" encoding="utf-8"?>
<p:tagLst xmlns:a="http://schemas.openxmlformats.org/drawingml/2006/main" xmlns:r="http://schemas.openxmlformats.org/officeDocument/2006/relationships" xmlns:p="http://schemas.openxmlformats.org/presentationml/2006/main">
  <p:tag name="TIMING" val="|5.1"/>
</p:tagLst>
</file>

<file path=ppt/tags/tag14.xml><?xml version="1.0" encoding="utf-8"?>
<p:tagLst xmlns:a="http://schemas.openxmlformats.org/drawingml/2006/main" xmlns:r="http://schemas.openxmlformats.org/officeDocument/2006/relationships" xmlns:p="http://schemas.openxmlformats.org/presentationml/2006/main">
  <p:tag name="TIMING" val="|5.9"/>
</p:tagLst>
</file>

<file path=ppt/tags/tag15.xml><?xml version="1.0" encoding="utf-8"?>
<p:tagLst xmlns:a="http://schemas.openxmlformats.org/drawingml/2006/main" xmlns:r="http://schemas.openxmlformats.org/officeDocument/2006/relationships" xmlns:p="http://schemas.openxmlformats.org/presentationml/2006/main">
  <p:tag name="TIMING" val="|19.8"/>
</p:tagLst>
</file>

<file path=ppt/tags/tag16.xml><?xml version="1.0" encoding="utf-8"?>
<p:tagLst xmlns:a="http://schemas.openxmlformats.org/drawingml/2006/main" xmlns:r="http://schemas.openxmlformats.org/officeDocument/2006/relationships" xmlns:p="http://schemas.openxmlformats.org/presentationml/2006/main">
  <p:tag name="TIMING" val="|41.2|51.9|54.3|43.2"/>
</p:tagLst>
</file>

<file path=ppt/tags/tag17.xml><?xml version="1.0" encoding="utf-8"?>
<p:tagLst xmlns:a="http://schemas.openxmlformats.org/drawingml/2006/main" xmlns:r="http://schemas.openxmlformats.org/officeDocument/2006/relationships" xmlns:p="http://schemas.openxmlformats.org/presentationml/2006/main">
  <p:tag name="TIMING" val="|7.2|17.6|20.2"/>
</p:tagLst>
</file>

<file path=ppt/tags/tag18.xml><?xml version="1.0" encoding="utf-8"?>
<p:tagLst xmlns:a="http://schemas.openxmlformats.org/drawingml/2006/main" xmlns:r="http://schemas.openxmlformats.org/officeDocument/2006/relationships" xmlns:p="http://schemas.openxmlformats.org/presentationml/2006/main">
  <p:tag name="TIMING" val="|7.2|17.6|20.2"/>
</p:tagLst>
</file>

<file path=ppt/tags/tag19.xml><?xml version="1.0" encoding="utf-8"?>
<p:tagLst xmlns:a="http://schemas.openxmlformats.org/drawingml/2006/main" xmlns:r="http://schemas.openxmlformats.org/officeDocument/2006/relationships" xmlns:p="http://schemas.openxmlformats.org/presentationml/2006/main">
  <p:tag name="TIMING" val="|7.2|17.6|20.2"/>
</p:tagLst>
</file>

<file path=ppt/tags/tag2.xml><?xml version="1.0" encoding="utf-8"?>
<p:tagLst xmlns:a="http://schemas.openxmlformats.org/drawingml/2006/main" xmlns:r="http://schemas.openxmlformats.org/officeDocument/2006/relationships" xmlns:p="http://schemas.openxmlformats.org/presentationml/2006/main">
  <p:tag name="TIMING" val="|7.2|17.6|20.2"/>
</p:tagLst>
</file>

<file path=ppt/tags/tag20.xml><?xml version="1.0" encoding="utf-8"?>
<p:tagLst xmlns:a="http://schemas.openxmlformats.org/drawingml/2006/main" xmlns:r="http://schemas.openxmlformats.org/officeDocument/2006/relationships" xmlns:p="http://schemas.openxmlformats.org/presentationml/2006/main">
  <p:tag name="TIMING" val="|13.2|37|14.5|11.9|13.9|2.9"/>
</p:tagLst>
</file>

<file path=ppt/tags/tag21.xml><?xml version="1.0" encoding="utf-8"?>
<p:tagLst xmlns:a="http://schemas.openxmlformats.org/drawingml/2006/main" xmlns:r="http://schemas.openxmlformats.org/officeDocument/2006/relationships" xmlns:p="http://schemas.openxmlformats.org/presentationml/2006/main">
  <p:tag name="TIMING" val="|21.6|55|8.7|28.9|11.4|7.9"/>
</p:tagLst>
</file>

<file path=ppt/tags/tag22.xml><?xml version="1.0" encoding="utf-8"?>
<p:tagLst xmlns:a="http://schemas.openxmlformats.org/drawingml/2006/main" xmlns:r="http://schemas.openxmlformats.org/officeDocument/2006/relationships" xmlns:p="http://schemas.openxmlformats.org/presentationml/2006/main">
  <p:tag name="TIMING" val="|14.9|9.2|13.9|49.3"/>
</p:tagLst>
</file>

<file path=ppt/tags/tag23.xml><?xml version="1.0" encoding="utf-8"?>
<p:tagLst xmlns:a="http://schemas.openxmlformats.org/drawingml/2006/main" xmlns:r="http://schemas.openxmlformats.org/officeDocument/2006/relationships" xmlns:p="http://schemas.openxmlformats.org/presentationml/2006/main">
  <p:tag name="TIMING" val="|14.9|9.2|13.9|49.3"/>
</p:tagLst>
</file>

<file path=ppt/tags/tag24.xml><?xml version="1.0" encoding="utf-8"?>
<p:tagLst xmlns:a="http://schemas.openxmlformats.org/drawingml/2006/main" xmlns:r="http://schemas.openxmlformats.org/officeDocument/2006/relationships" xmlns:p="http://schemas.openxmlformats.org/presentationml/2006/main">
  <p:tag name="TIMING" val="|7.3|35|7.9|4|6.7|16.3|18.6"/>
</p:tagLst>
</file>

<file path=ppt/tags/tag25.xml><?xml version="1.0" encoding="utf-8"?>
<p:tagLst xmlns:a="http://schemas.openxmlformats.org/drawingml/2006/main" xmlns:r="http://schemas.openxmlformats.org/officeDocument/2006/relationships" xmlns:p="http://schemas.openxmlformats.org/presentationml/2006/main">
  <p:tag name="TIMING" val="|7.2|17.6|20.2"/>
</p:tagLst>
</file>

<file path=ppt/tags/tag26.xml><?xml version="1.0" encoding="utf-8"?>
<p:tagLst xmlns:a="http://schemas.openxmlformats.org/drawingml/2006/main" xmlns:r="http://schemas.openxmlformats.org/officeDocument/2006/relationships" xmlns:p="http://schemas.openxmlformats.org/presentationml/2006/main">
  <p:tag name="TIMING" val="|6.4"/>
</p:tagLst>
</file>

<file path=ppt/tags/tag27.xml><?xml version="1.0" encoding="utf-8"?>
<p:tagLst xmlns:a="http://schemas.openxmlformats.org/drawingml/2006/main" xmlns:r="http://schemas.openxmlformats.org/officeDocument/2006/relationships" xmlns:p="http://schemas.openxmlformats.org/presentationml/2006/main">
  <p:tag name="TIMING" val="|7.2|17.6|20.2"/>
</p:tagLst>
</file>

<file path=ppt/tags/tag28.xml><?xml version="1.0" encoding="utf-8"?>
<p:tagLst xmlns:a="http://schemas.openxmlformats.org/drawingml/2006/main" xmlns:r="http://schemas.openxmlformats.org/officeDocument/2006/relationships" xmlns:p="http://schemas.openxmlformats.org/presentationml/2006/main">
  <p:tag name="TIMING" val="|7.2|17.6|20.2"/>
</p:tagLst>
</file>

<file path=ppt/tags/tag29.xml><?xml version="1.0" encoding="utf-8"?>
<p:tagLst xmlns:a="http://schemas.openxmlformats.org/drawingml/2006/main" xmlns:r="http://schemas.openxmlformats.org/officeDocument/2006/relationships" xmlns:p="http://schemas.openxmlformats.org/presentationml/2006/main">
  <p:tag name="TIMING" val="|7.2|17.6|20.2"/>
</p:tagLst>
</file>

<file path=ppt/tags/tag3.xml><?xml version="1.0" encoding="utf-8"?>
<p:tagLst xmlns:a="http://schemas.openxmlformats.org/drawingml/2006/main" xmlns:r="http://schemas.openxmlformats.org/officeDocument/2006/relationships" xmlns:p="http://schemas.openxmlformats.org/presentationml/2006/main">
  <p:tag name="TIMING" val="|7.2|17.6|20.2"/>
</p:tagLst>
</file>

<file path=ppt/tags/tag30.xml><?xml version="1.0" encoding="utf-8"?>
<p:tagLst xmlns:a="http://schemas.openxmlformats.org/drawingml/2006/main" xmlns:r="http://schemas.openxmlformats.org/officeDocument/2006/relationships" xmlns:p="http://schemas.openxmlformats.org/presentationml/2006/main">
  <p:tag name="TIMING" val="|7.2|17.6|20.2"/>
</p:tagLst>
</file>

<file path=ppt/tags/tag31.xml><?xml version="1.0" encoding="utf-8"?>
<p:tagLst xmlns:a="http://schemas.openxmlformats.org/drawingml/2006/main" xmlns:r="http://schemas.openxmlformats.org/officeDocument/2006/relationships" xmlns:p="http://schemas.openxmlformats.org/presentationml/2006/main">
  <p:tag name="TIMING" val="|7.2|17.6|20.2"/>
</p:tagLst>
</file>

<file path=ppt/tags/tag32.xml><?xml version="1.0" encoding="utf-8"?>
<p:tagLst xmlns:a="http://schemas.openxmlformats.org/drawingml/2006/main" xmlns:r="http://schemas.openxmlformats.org/officeDocument/2006/relationships" xmlns:p="http://schemas.openxmlformats.org/presentationml/2006/main">
  <p:tag name="TIMING" val="|7.2|17.6|20.2"/>
</p:tagLst>
</file>

<file path=ppt/tags/tag33.xml><?xml version="1.0" encoding="utf-8"?>
<p:tagLst xmlns:a="http://schemas.openxmlformats.org/drawingml/2006/main" xmlns:r="http://schemas.openxmlformats.org/officeDocument/2006/relationships" xmlns:p="http://schemas.openxmlformats.org/presentationml/2006/main">
  <p:tag name="TIMING" val="|45.3"/>
</p:tagLst>
</file>

<file path=ppt/tags/tag34.xml><?xml version="1.0" encoding="utf-8"?>
<p:tagLst xmlns:a="http://schemas.openxmlformats.org/drawingml/2006/main" xmlns:r="http://schemas.openxmlformats.org/officeDocument/2006/relationships" xmlns:p="http://schemas.openxmlformats.org/presentationml/2006/main">
  <p:tag name="TIMING" val="|35.9|30.6"/>
</p:tagLst>
</file>

<file path=ppt/tags/tag35.xml><?xml version="1.0" encoding="utf-8"?>
<p:tagLst xmlns:a="http://schemas.openxmlformats.org/drawingml/2006/main" xmlns:r="http://schemas.openxmlformats.org/officeDocument/2006/relationships" xmlns:p="http://schemas.openxmlformats.org/presentationml/2006/main">
  <p:tag name="TIMING" val="|15.1|35.8"/>
</p:tagLst>
</file>

<file path=ppt/tags/tag36.xml><?xml version="1.0" encoding="utf-8"?>
<p:tagLst xmlns:a="http://schemas.openxmlformats.org/drawingml/2006/main" xmlns:r="http://schemas.openxmlformats.org/officeDocument/2006/relationships" xmlns:p="http://schemas.openxmlformats.org/presentationml/2006/main">
  <p:tag name="TIMING" val="|3.1|17.1"/>
</p:tagLst>
</file>

<file path=ppt/tags/tag37.xml><?xml version="1.0" encoding="utf-8"?>
<p:tagLst xmlns:a="http://schemas.openxmlformats.org/drawingml/2006/main" xmlns:r="http://schemas.openxmlformats.org/officeDocument/2006/relationships" xmlns:p="http://schemas.openxmlformats.org/presentationml/2006/main">
  <p:tag name="TIMING" val="|4.7|1.4|1.2|0.8|10.7|1.1|0.5"/>
</p:tagLst>
</file>

<file path=ppt/tags/tag38.xml><?xml version="1.0" encoding="utf-8"?>
<p:tagLst xmlns:a="http://schemas.openxmlformats.org/drawingml/2006/main" xmlns:r="http://schemas.openxmlformats.org/officeDocument/2006/relationships" xmlns:p="http://schemas.openxmlformats.org/presentationml/2006/main">
  <p:tag name="TIMING" val="|32.9"/>
</p:tagLst>
</file>

<file path=ppt/tags/tag39.xml><?xml version="1.0" encoding="utf-8"?>
<p:tagLst xmlns:a="http://schemas.openxmlformats.org/drawingml/2006/main" xmlns:r="http://schemas.openxmlformats.org/officeDocument/2006/relationships" xmlns:p="http://schemas.openxmlformats.org/presentationml/2006/main">
  <p:tag name="TIMING" val="|12.6"/>
</p:tagLst>
</file>

<file path=ppt/tags/tag4.xml><?xml version="1.0" encoding="utf-8"?>
<p:tagLst xmlns:a="http://schemas.openxmlformats.org/drawingml/2006/main" xmlns:r="http://schemas.openxmlformats.org/officeDocument/2006/relationships" xmlns:p="http://schemas.openxmlformats.org/presentationml/2006/main">
  <p:tag name="TIMING" val="|7.2|17.6|20.2"/>
</p:tagLst>
</file>

<file path=ppt/tags/tag40.xml><?xml version="1.0" encoding="utf-8"?>
<p:tagLst xmlns:a="http://schemas.openxmlformats.org/drawingml/2006/main" xmlns:r="http://schemas.openxmlformats.org/officeDocument/2006/relationships" xmlns:p="http://schemas.openxmlformats.org/presentationml/2006/main">
  <p:tag name="TIMING" val="|29.9|5.6|12.3"/>
</p:tagLst>
</file>

<file path=ppt/tags/tag41.xml><?xml version="1.0" encoding="utf-8"?>
<p:tagLst xmlns:a="http://schemas.openxmlformats.org/drawingml/2006/main" xmlns:r="http://schemas.openxmlformats.org/officeDocument/2006/relationships" xmlns:p="http://schemas.openxmlformats.org/presentationml/2006/main">
  <p:tag name="TIMING" val="|10.2|10.5"/>
</p:tagLst>
</file>

<file path=ppt/tags/tag42.xml><?xml version="1.0" encoding="utf-8"?>
<p:tagLst xmlns:a="http://schemas.openxmlformats.org/drawingml/2006/main" xmlns:r="http://schemas.openxmlformats.org/officeDocument/2006/relationships" xmlns:p="http://schemas.openxmlformats.org/presentationml/2006/main">
  <p:tag name="TIMING" val="|6.7|11.9|1.2|7.1"/>
</p:tagLst>
</file>

<file path=ppt/tags/tag43.xml><?xml version="1.0" encoding="utf-8"?>
<p:tagLst xmlns:a="http://schemas.openxmlformats.org/drawingml/2006/main" xmlns:r="http://schemas.openxmlformats.org/officeDocument/2006/relationships" xmlns:p="http://schemas.openxmlformats.org/presentationml/2006/main">
  <p:tag name="TIMING" val="|11.5|10.4|0.8"/>
</p:tagLst>
</file>

<file path=ppt/tags/tag44.xml><?xml version="1.0" encoding="utf-8"?>
<p:tagLst xmlns:a="http://schemas.openxmlformats.org/drawingml/2006/main" xmlns:r="http://schemas.openxmlformats.org/officeDocument/2006/relationships" xmlns:p="http://schemas.openxmlformats.org/presentationml/2006/main">
  <p:tag name="TIMING" val="|7.6|6|18.2|12.9"/>
</p:tagLst>
</file>

<file path=ppt/tags/tag45.xml><?xml version="1.0" encoding="utf-8"?>
<p:tagLst xmlns:a="http://schemas.openxmlformats.org/drawingml/2006/main" xmlns:r="http://schemas.openxmlformats.org/officeDocument/2006/relationships" xmlns:p="http://schemas.openxmlformats.org/presentationml/2006/main">
  <p:tag name="TIMING" val="|19.8|14.9|20.2|14.4"/>
</p:tagLst>
</file>

<file path=ppt/tags/tag46.xml><?xml version="1.0" encoding="utf-8"?>
<p:tagLst xmlns:a="http://schemas.openxmlformats.org/drawingml/2006/main" xmlns:r="http://schemas.openxmlformats.org/officeDocument/2006/relationships" xmlns:p="http://schemas.openxmlformats.org/presentationml/2006/main">
  <p:tag name="TIMING" val="|12.8|10.9|4.9|1.4"/>
</p:tagLst>
</file>

<file path=ppt/tags/tag47.xml><?xml version="1.0" encoding="utf-8"?>
<p:tagLst xmlns:a="http://schemas.openxmlformats.org/drawingml/2006/main" xmlns:r="http://schemas.openxmlformats.org/officeDocument/2006/relationships" xmlns:p="http://schemas.openxmlformats.org/presentationml/2006/main">
  <p:tag name="TIMING" val="|12.8|10.9|4.9|1.4"/>
</p:tagLst>
</file>

<file path=ppt/tags/tag48.xml><?xml version="1.0" encoding="utf-8"?>
<p:tagLst xmlns:a="http://schemas.openxmlformats.org/drawingml/2006/main" xmlns:r="http://schemas.openxmlformats.org/officeDocument/2006/relationships" xmlns:p="http://schemas.openxmlformats.org/presentationml/2006/main">
  <p:tag name="TIMING" val="|12.8|10.9|4.9|1.4"/>
</p:tagLst>
</file>

<file path=ppt/tags/tag49.xml><?xml version="1.0" encoding="utf-8"?>
<p:tagLst xmlns:a="http://schemas.openxmlformats.org/drawingml/2006/main" xmlns:r="http://schemas.openxmlformats.org/officeDocument/2006/relationships" xmlns:p="http://schemas.openxmlformats.org/presentationml/2006/main">
  <p:tag name="TIMING" val="|4.8|15.7|8.5|13.2|40.1"/>
</p:tagLst>
</file>

<file path=ppt/tags/tag5.xml><?xml version="1.0" encoding="utf-8"?>
<p:tagLst xmlns:a="http://schemas.openxmlformats.org/drawingml/2006/main" xmlns:r="http://schemas.openxmlformats.org/officeDocument/2006/relationships" xmlns:p="http://schemas.openxmlformats.org/presentationml/2006/main">
  <p:tag name="TIMING" val="|7.2|17.6|20.2"/>
</p:tagLst>
</file>

<file path=ppt/tags/tag50.xml><?xml version="1.0" encoding="utf-8"?>
<p:tagLst xmlns:a="http://schemas.openxmlformats.org/drawingml/2006/main" xmlns:r="http://schemas.openxmlformats.org/officeDocument/2006/relationships" xmlns:p="http://schemas.openxmlformats.org/presentationml/2006/main">
  <p:tag name="TIMING" val="|7|10.9|3.1|2.2|5"/>
</p:tagLst>
</file>

<file path=ppt/tags/tag51.xml><?xml version="1.0" encoding="utf-8"?>
<p:tagLst xmlns:a="http://schemas.openxmlformats.org/drawingml/2006/main" xmlns:r="http://schemas.openxmlformats.org/officeDocument/2006/relationships" xmlns:p="http://schemas.openxmlformats.org/presentationml/2006/main">
  <p:tag name="TIMING" val="|7.9"/>
</p:tagLst>
</file>

<file path=ppt/tags/tag52.xml><?xml version="1.0" encoding="utf-8"?>
<p:tagLst xmlns:a="http://schemas.openxmlformats.org/drawingml/2006/main" xmlns:r="http://schemas.openxmlformats.org/officeDocument/2006/relationships" xmlns:p="http://schemas.openxmlformats.org/presentationml/2006/main">
  <p:tag name="TIMING" val="|5.3|23.4|26.7|3|11.4|10.8"/>
</p:tagLst>
</file>

<file path=ppt/tags/tag53.xml><?xml version="1.0" encoding="utf-8"?>
<p:tagLst xmlns:a="http://schemas.openxmlformats.org/drawingml/2006/main" xmlns:r="http://schemas.openxmlformats.org/officeDocument/2006/relationships" xmlns:p="http://schemas.openxmlformats.org/presentationml/2006/main">
  <p:tag name="TIMING" val="|30.3"/>
</p:tagLst>
</file>

<file path=ppt/tags/tag54.xml><?xml version="1.0" encoding="utf-8"?>
<p:tagLst xmlns:a="http://schemas.openxmlformats.org/drawingml/2006/main" xmlns:r="http://schemas.openxmlformats.org/officeDocument/2006/relationships" xmlns:p="http://schemas.openxmlformats.org/presentationml/2006/main">
  <p:tag name="TIMING" val="|7.7|6.6|9.6|10.6"/>
</p:tagLst>
</file>

<file path=ppt/tags/tag55.xml><?xml version="1.0" encoding="utf-8"?>
<p:tagLst xmlns:a="http://schemas.openxmlformats.org/drawingml/2006/main" xmlns:r="http://schemas.openxmlformats.org/officeDocument/2006/relationships" xmlns:p="http://schemas.openxmlformats.org/presentationml/2006/main">
  <p:tag name="TIMING" val="|11.9|5.2|7.2"/>
</p:tagLst>
</file>

<file path=ppt/tags/tag56.xml><?xml version="1.0" encoding="utf-8"?>
<p:tagLst xmlns:a="http://schemas.openxmlformats.org/drawingml/2006/main" xmlns:r="http://schemas.openxmlformats.org/officeDocument/2006/relationships" xmlns:p="http://schemas.openxmlformats.org/presentationml/2006/main">
  <p:tag name="TIMING" val="|29.7|10|8.2"/>
</p:tagLst>
</file>

<file path=ppt/tags/tag57.xml><?xml version="1.0" encoding="utf-8"?>
<p:tagLst xmlns:a="http://schemas.openxmlformats.org/drawingml/2006/main" xmlns:r="http://schemas.openxmlformats.org/officeDocument/2006/relationships" xmlns:p="http://schemas.openxmlformats.org/presentationml/2006/main">
  <p:tag name="TIMING" val="|26.5|3.5|2|3.4"/>
</p:tagLst>
</file>

<file path=ppt/tags/tag58.xml><?xml version="1.0" encoding="utf-8"?>
<p:tagLst xmlns:a="http://schemas.openxmlformats.org/drawingml/2006/main" xmlns:r="http://schemas.openxmlformats.org/officeDocument/2006/relationships" xmlns:p="http://schemas.openxmlformats.org/presentationml/2006/main">
  <p:tag name="TIMING" val="|26.7|15.2"/>
</p:tagLst>
</file>

<file path=ppt/tags/tag59.xml><?xml version="1.0" encoding="utf-8"?>
<p:tagLst xmlns:a="http://schemas.openxmlformats.org/drawingml/2006/main" xmlns:r="http://schemas.openxmlformats.org/officeDocument/2006/relationships" xmlns:p="http://schemas.openxmlformats.org/presentationml/2006/main">
  <p:tag name="TIMING" val="|36.9|9.4"/>
</p:tagLst>
</file>

<file path=ppt/tags/tag6.xml><?xml version="1.0" encoding="utf-8"?>
<p:tagLst xmlns:a="http://schemas.openxmlformats.org/drawingml/2006/main" xmlns:r="http://schemas.openxmlformats.org/officeDocument/2006/relationships" xmlns:p="http://schemas.openxmlformats.org/presentationml/2006/main">
  <p:tag name="TIMING" val="|7.2|17.6|20.2"/>
</p:tagLst>
</file>

<file path=ppt/tags/tag60.xml><?xml version="1.0" encoding="utf-8"?>
<p:tagLst xmlns:a="http://schemas.openxmlformats.org/drawingml/2006/main" xmlns:r="http://schemas.openxmlformats.org/officeDocument/2006/relationships" xmlns:p="http://schemas.openxmlformats.org/presentationml/2006/main">
  <p:tag name="TIMING" val="|5.1|10.9|4.6|4.9"/>
</p:tagLst>
</file>

<file path=ppt/tags/tag61.xml><?xml version="1.0" encoding="utf-8"?>
<p:tagLst xmlns:a="http://schemas.openxmlformats.org/drawingml/2006/main" xmlns:r="http://schemas.openxmlformats.org/officeDocument/2006/relationships" xmlns:p="http://schemas.openxmlformats.org/presentationml/2006/main">
  <p:tag name="TIMING" val="|34.9|24|52|54.1|21.1"/>
</p:tagLst>
</file>

<file path=ppt/tags/tag62.xml><?xml version="1.0" encoding="utf-8"?>
<p:tagLst xmlns:a="http://schemas.openxmlformats.org/drawingml/2006/main" xmlns:r="http://schemas.openxmlformats.org/officeDocument/2006/relationships" xmlns:p="http://schemas.openxmlformats.org/presentationml/2006/main">
  <p:tag name="TIMING" val="|19.4|16|57.6|4.5|6|2.4|17.5"/>
</p:tagLst>
</file>

<file path=ppt/tags/tag63.xml><?xml version="1.0" encoding="utf-8"?>
<p:tagLst xmlns:a="http://schemas.openxmlformats.org/drawingml/2006/main" xmlns:r="http://schemas.openxmlformats.org/officeDocument/2006/relationships" xmlns:p="http://schemas.openxmlformats.org/presentationml/2006/main">
  <p:tag name="TIMING" val="|13.7|28.5|13.5|13.4|22.8|25.7"/>
</p:tagLst>
</file>

<file path=ppt/tags/tag7.xml><?xml version="1.0" encoding="utf-8"?>
<p:tagLst xmlns:a="http://schemas.openxmlformats.org/drawingml/2006/main" xmlns:r="http://schemas.openxmlformats.org/officeDocument/2006/relationships" xmlns:p="http://schemas.openxmlformats.org/presentationml/2006/main">
  <p:tag name="TIMING" val="|7.2|17.6|20.2"/>
</p:tagLst>
</file>

<file path=ppt/tags/tag8.xml><?xml version="1.0" encoding="utf-8"?>
<p:tagLst xmlns:a="http://schemas.openxmlformats.org/drawingml/2006/main" xmlns:r="http://schemas.openxmlformats.org/officeDocument/2006/relationships" xmlns:p="http://schemas.openxmlformats.org/presentationml/2006/main">
  <p:tag name="TIMING" val="|7.2|17.6|20.2"/>
</p:tagLst>
</file>

<file path=ppt/tags/tag9.xml><?xml version="1.0" encoding="utf-8"?>
<p:tagLst xmlns:a="http://schemas.openxmlformats.org/drawingml/2006/main" xmlns:r="http://schemas.openxmlformats.org/officeDocument/2006/relationships" xmlns:p="http://schemas.openxmlformats.org/presentationml/2006/main">
  <p:tag name="TIMING" val="|4.7|1.4|1.2|0.8|10.7|1.1|0.5"/>
</p:tagLst>
</file>

<file path=ppt/theme/_rels/theme7.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a:ea typeface="Gill Sans"/>
        <a:cs typeface="Gill Sans"/>
      </a:majorFont>
      <a:minorFont>
        <a:latin typeface="Gill Sans"/>
        <a:ea typeface="Gill Sans"/>
        <a:cs typeface="Gill Sans"/>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1_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a:ea typeface="Gill Sans"/>
        <a:cs typeface="Gill Sans"/>
      </a:majorFont>
      <a:minorFont>
        <a:latin typeface="Gill Sans"/>
        <a:ea typeface="Gill Sans"/>
        <a:cs typeface="Gill Sans"/>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2_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l">
          <a:defRPr sz="2900" b="1"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75389</TotalTime>
  <Words>23661</Words>
  <Application>Microsoft Macintosh PowerPoint</Application>
  <PresentationFormat>On-screen Show (4:3)</PresentationFormat>
  <Paragraphs>2659</Paragraphs>
  <Slides>90</Slides>
  <Notes>90</Notes>
  <HiddenSlides>0</HiddenSlides>
  <MMClips>0</MMClips>
  <ScaleCrop>false</ScaleCrop>
  <HeadingPairs>
    <vt:vector size="6" baseType="variant">
      <vt:variant>
        <vt:lpstr>Fonts Used</vt:lpstr>
      </vt:variant>
      <vt:variant>
        <vt:i4>18</vt:i4>
      </vt:variant>
      <vt:variant>
        <vt:lpstr>Theme</vt:lpstr>
      </vt:variant>
      <vt:variant>
        <vt:i4>7</vt:i4>
      </vt:variant>
      <vt:variant>
        <vt:lpstr>Slide Titles</vt:lpstr>
      </vt:variant>
      <vt:variant>
        <vt:i4>90</vt:i4>
      </vt:variant>
    </vt:vector>
  </HeadingPairs>
  <TitlesOfParts>
    <vt:vector size="115" baseType="lpstr">
      <vt:lpstr>Arial</vt:lpstr>
      <vt:lpstr>Arial Black</vt:lpstr>
      <vt:lpstr>Arial Narrow</vt:lpstr>
      <vt:lpstr>Arial Regular</vt:lpstr>
      <vt:lpstr>Calibri</vt:lpstr>
      <vt:lpstr>Consolas</vt:lpstr>
      <vt:lpstr>Corbel</vt:lpstr>
      <vt:lpstr>Courier</vt:lpstr>
      <vt:lpstr>Courier New</vt:lpstr>
      <vt:lpstr>Gill Sans</vt:lpstr>
      <vt:lpstr>Gill Sans Light</vt:lpstr>
      <vt:lpstr>Gill Sans SemiBold</vt:lpstr>
      <vt:lpstr>Helvetica</vt:lpstr>
      <vt:lpstr>Monaco</vt:lpstr>
      <vt:lpstr>Segoe</vt:lpstr>
      <vt:lpstr>Tahoma</vt:lpstr>
      <vt:lpstr>Times New Roman</vt:lpstr>
      <vt:lpstr>Wingdings</vt:lpstr>
      <vt:lpstr>Default Design</vt:lpstr>
      <vt:lpstr>Office Theme</vt:lpstr>
      <vt:lpstr>1_Office Theme</vt:lpstr>
      <vt:lpstr>Showroom</vt:lpstr>
      <vt:lpstr>1_Showroom</vt:lpstr>
      <vt:lpstr>2_Office Theme</vt:lpstr>
      <vt:lpstr>Chalkboard 16x9</vt:lpstr>
      <vt:lpstr>Growth lessons from the Refactoring Community    </vt:lpstr>
      <vt:lpstr>How many code refactorings last week?</vt:lpstr>
      <vt:lpstr>What is Refactoring?</vt:lpstr>
      <vt:lpstr>A Decade of Refactoring Research</vt:lpstr>
      <vt:lpstr>Corpus of Papers</vt:lpstr>
      <vt:lpstr>O1: To Grow, Welcome Outsiders,  Champions from Other Communities</vt:lpstr>
      <vt:lpstr>O2: To Grow, Expand Focus of Interest  (the WHAT)</vt:lpstr>
      <vt:lpstr>Our New Focus on Automation</vt:lpstr>
      <vt:lpstr>Our New Work on Inferring Refactorings</vt:lpstr>
      <vt:lpstr>O3: To Grow, Expand Objectives (the WHY) </vt:lpstr>
      <vt:lpstr>Overview of Our Refactorings for Asynchronous Programming for Mobile Apps</vt:lpstr>
      <vt:lpstr>Overview of Our Refactorings for Parallelism</vt:lpstr>
      <vt:lpstr>O4: To Increase Practical Impact,  Go the Extra Mile</vt:lpstr>
      <vt:lpstr>What is Your Dream?  Mine is Practical Impact on SW Development</vt:lpstr>
      <vt:lpstr>Big Growth of the Field: Expanding Definition</vt:lpstr>
      <vt:lpstr>Big Growth Enabled by  Community Engineering</vt:lpstr>
      <vt:lpstr>Type Migration  in  Ultra-large-scale Codebases</vt:lpstr>
      <vt:lpstr>PowerPoint Presentation</vt:lpstr>
      <vt:lpstr>Existing Refactoring Tools  for Type Migration</vt:lpstr>
      <vt:lpstr>Key Novel Idea 1: Decrease Search Space </vt:lpstr>
      <vt:lpstr>Key Novel Idea 2: Map-Reduce amenable</vt:lpstr>
      <vt:lpstr>Key Novel Idea 2: Map-Reduce amenable</vt:lpstr>
      <vt:lpstr>Apply Transformation Rules</vt:lpstr>
      <vt:lpstr>Empirical Evaluation </vt:lpstr>
      <vt:lpstr>RQ3: Usefulness Do developers find our type migrations useful in practice?</vt:lpstr>
      <vt:lpstr>Summary </vt:lpstr>
      <vt:lpstr>My Most Important Investment</vt:lpstr>
      <vt:lpstr>  Work in Your Strength Zone but Reinvent Yourself</vt:lpstr>
      <vt:lpstr>What’s coming next</vt:lpstr>
      <vt:lpstr>O3: To Grow, Expand the Target Artefacts</vt:lpstr>
      <vt:lpstr>Refactoring research growth</vt:lpstr>
      <vt:lpstr>The Humble Beginnings</vt:lpstr>
      <vt:lpstr>Reflections and Lessons I am Learning</vt:lpstr>
      <vt:lpstr>L3: Proactively Look for Opportunities, but Be Flexible</vt:lpstr>
      <vt:lpstr>L4: To Grow Others, First Grow Yourself</vt:lpstr>
      <vt:lpstr>Call to Action</vt:lpstr>
      <vt:lpstr>Software Corpora</vt:lpstr>
      <vt:lpstr>   How accurate are the type migrations performed by T2R ?</vt:lpstr>
      <vt:lpstr>Motivating example</vt:lpstr>
      <vt:lpstr>Filter: Preconditions</vt:lpstr>
      <vt:lpstr>Transform</vt:lpstr>
      <vt:lpstr>Implementation </vt:lpstr>
      <vt:lpstr>Future Work</vt:lpstr>
      <vt:lpstr>Value to Industry that You are missing out </vt:lpstr>
      <vt:lpstr> See what Your Team is missing out</vt:lpstr>
      <vt:lpstr>Why are Apps Unresponsive? </vt:lpstr>
      <vt:lpstr>O5: To Grow, Adopt new Techniques  (the HOW)</vt:lpstr>
      <vt:lpstr>The Big Growth from 2012-2013</vt:lpstr>
      <vt:lpstr>Who?</vt:lpstr>
      <vt:lpstr>Who? The prolific authors</vt:lpstr>
      <vt:lpstr>Who? Distribution of authors</vt:lpstr>
      <vt:lpstr>With Whom? Collaborations</vt:lpstr>
      <vt:lpstr>Where?</vt:lpstr>
      <vt:lpstr>Where? Publication Venue</vt:lpstr>
      <vt:lpstr>What? Target language</vt:lpstr>
      <vt:lpstr>The Perils of Asynchronous Programming</vt:lpstr>
      <vt:lpstr>The Perils of Asynchronous Programming</vt:lpstr>
      <vt:lpstr>The Perils of Asynchronous Programming</vt:lpstr>
      <vt:lpstr>Overview of Our Transformations for Asynchronous Programming</vt:lpstr>
      <vt:lpstr>A Study and toolkit for asynchronous programming in C#</vt:lpstr>
      <vt:lpstr>callback hell!</vt:lpstr>
      <vt:lpstr>async/await keywords</vt:lpstr>
      <vt:lpstr>our study</vt:lpstr>
      <vt:lpstr>code corpus</vt:lpstr>
      <vt:lpstr>developers need a refactoring tool: asyncifier</vt:lpstr>
      <vt:lpstr>developers need a bug fixing tool: Corrector</vt:lpstr>
      <vt:lpstr>Empirical evaluation</vt:lpstr>
      <vt:lpstr> Developers find Asyncifier &amp; Corrector useful</vt:lpstr>
      <vt:lpstr>Mobile Devices are Everywhere</vt:lpstr>
      <vt:lpstr>Intelligent Personal Assistant</vt:lpstr>
      <vt:lpstr>Enabling Research Thrusts</vt:lpstr>
      <vt:lpstr>Overview of My Research</vt:lpstr>
      <vt:lpstr>Industry Partners</vt:lpstr>
      <vt:lpstr>implications</vt:lpstr>
      <vt:lpstr>My Research Approach</vt:lpstr>
      <vt:lpstr>Overview of My Research on Automating Transformations</vt:lpstr>
      <vt:lpstr>Overview of My Research</vt:lpstr>
      <vt:lpstr>Challenge #1: What May Execute in Parallel in the Context of Event-Driven</vt:lpstr>
      <vt:lpstr> Developers find Asyncifier useful</vt:lpstr>
      <vt:lpstr>(4) Developers find Corrector useful</vt:lpstr>
      <vt:lpstr>Preconditions of the Transformation</vt:lpstr>
      <vt:lpstr>My Most Important Investment</vt:lpstr>
      <vt:lpstr>My Most Important Investment</vt:lpstr>
      <vt:lpstr>(EQ1) our tools are highly applicable</vt:lpstr>
      <vt:lpstr>PowerPoint Presentation</vt:lpstr>
      <vt:lpstr>Future Work: Change-Oriented Programming Environment</vt:lpstr>
      <vt:lpstr>Change-Oriented Programming Environment  http://cope.eecs.oregonstate.edu </vt:lpstr>
      <vt:lpstr>Interactive Source-to-Source  Program Transformations</vt:lpstr>
      <vt:lpstr>Practical Impact of My Research</vt:lpstr>
      <vt:lpstr>Collaborators</vt:lpstr>
    </vt:vector>
  </TitlesOfParts>
  <Manager>Josep Torrellas</Manager>
  <Company>University of Illinois at Urbana-Champaign</Company>
  <LinksUpToDate>false</LinksUpToDate>
  <SharedDoc>false</SharedDoc>
  <HyperlinkBase>http://iacoma.cs.uiuc.edu/martinez</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I2PC</dc:subject>
  <dc:creator>Josep Torrellas</dc:creator>
  <cp:lastModifiedBy>Danny Dig</cp:lastModifiedBy>
  <cp:revision>3522</cp:revision>
  <cp:lastPrinted>2019-05-28T00:08:46Z</cp:lastPrinted>
  <dcterms:created xsi:type="dcterms:W3CDTF">2001-04-25T20:34:22Z</dcterms:created>
  <dcterms:modified xsi:type="dcterms:W3CDTF">2022-01-18T20:56:26Z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3</vt:i4>
  </property>
  <property fmtid="{D5CDD505-2E9C-101B-9397-08002B2CF9AE}" pid="7" name="MailAddress">
    <vt:lpwstr>jose.martinez@acm.org</vt:lpwstr>
  </property>
  <property fmtid="{D5CDD505-2E9C-101B-9397-08002B2CF9AE}" pid="8" name="HomePage">
    <vt:lpwstr>http://iacoma.cs.uiuc.edu/martinez</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2</vt:i4>
  </property>
  <property fmtid="{D5CDD505-2E9C-101B-9397-08002B2CF9AE}" pid="19" name="ShowNotes">
    <vt:bool>false</vt:bool>
  </property>
  <property fmtid="{D5CDD505-2E9C-101B-9397-08002B2CF9AE}" pid="20" name="NavBtnPos">
    <vt:i4>3</vt:i4>
  </property>
  <property fmtid="{D5CDD505-2E9C-101B-9397-08002B2CF9AE}" pid="21" name="OutputDir">
    <vt:lpwstr>C:\temp\HTML presentation</vt:lpwstr>
  </property>
</Properties>
</file>